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68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660"/>
  </p:normalViewPr>
  <p:slideViewPr>
    <p:cSldViewPr snapToGrid="0">
      <p:cViewPr>
        <p:scale>
          <a:sx n="81" d="100"/>
          <a:sy n="81" d="100"/>
        </p:scale>
        <p:origin x="132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F07B4-9AA0-43FD-A429-C50A6B85D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24A14A-2FC1-4478-B866-EBB7D4D0C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43B70-0808-49C0-ADF3-0EED9ACB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8F76-7764-4AA3-9C58-B988CFBF46E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90CEA-016A-4B83-AD36-2540C8EDA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89208-BA6C-4B57-AF94-58EFD67AD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D06D-03AC-478A-BB79-F3E9BE78D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0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9C9E8-FBFD-404A-9723-4CCB3971C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EC3551-EE00-4C5C-8609-FB1E35CA2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5434B-A82B-4C49-830A-A3182505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8F76-7764-4AA3-9C58-B988CFBF46E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CF4E-EED2-4318-82BA-E2BB33EB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88A22-6729-4708-B24D-4F881604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D06D-03AC-478A-BB79-F3E9BE78D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2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EFBB43-3F67-4BCE-A6B3-22505D360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08111-83E5-454D-B3B5-4F8801BD7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39A46-EC7B-4D08-8089-E6272B628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8F76-7764-4AA3-9C58-B988CFBF46E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E32A3-4632-4863-9EFA-35697E1D1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1306F-A795-4A1E-BB66-49F0C523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D06D-03AC-478A-BB79-F3E9BE78D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0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58CC-7946-408E-9359-E49358ED6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D5EE9-771F-48BF-A0AC-42FB8E90E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8A7D4-D5CF-4144-8A6B-291422872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8F76-7764-4AA3-9C58-B988CFBF46E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05919-24C4-4611-8B19-1B172A06C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6721F-6F46-4A8C-BAF1-CDF84C040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D06D-03AC-478A-BB79-F3E9BE78D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0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BAA29-C598-4733-8CAB-32F1DD0EA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CBAC3-C381-45CF-B59F-D938CC598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A2E2B-66A8-4F8C-B497-C10189A30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8F76-7764-4AA3-9C58-B988CFBF46E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EF47-DE50-49C0-B6F8-F4C6B1A10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24325-63CD-40C0-AFC4-C26E9BEF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D06D-03AC-478A-BB79-F3E9BE78D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0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4F14-FE0A-4D7C-8D73-FD6D3C091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43EA2-414C-4525-8459-4D63D1BC0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63AB2-53CF-4D9A-926F-98CCD1555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95B88-E387-45C3-BDD4-2DAB2CF5C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8F76-7764-4AA3-9C58-B988CFBF46E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461F3-3172-4FB0-A701-5BA9A07C8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0BC6F-8DA2-4B24-9EE1-722B7D37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D06D-03AC-478A-BB79-F3E9BE78D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0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5FBE2-0F75-4886-8DF4-C2B874D1A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14359-F6F1-4A76-8BBF-2F0245298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6A64D-F6AE-40E3-8304-C5B6DAEF9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77753-CD3D-41EE-8FDD-5CE2F9604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44BA88-0DA1-4ED4-93F7-4C23CFD7A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C01DBD-1FA3-4D7C-89D0-B25BA1BA3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8F76-7764-4AA3-9C58-B988CFBF46E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67753A-35CA-47E4-B803-7C6B9D56C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0D4BB-17A7-4672-87D1-8A6F56EA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D06D-03AC-478A-BB79-F3E9BE78D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C370A-DA9E-410F-B63E-DEF048FF3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E70E7D-2674-465C-BEB1-56D7D27F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8F76-7764-4AA3-9C58-B988CFBF46E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F35B71-184B-4243-9BB4-96F2B8A2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C9292D-F0B7-4854-849B-CE6E29BE3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D06D-03AC-478A-BB79-F3E9BE78D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0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58952-CB07-4499-A493-4E4E5E1C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8F76-7764-4AA3-9C58-B988CFBF46E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6987F-F01D-4A03-B63B-2E8C68256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AAAE8-E167-4165-B8C8-9A00944B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D06D-03AC-478A-BB79-F3E9BE78D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8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3249A-A51D-4F62-AD4F-E0A79550E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D5924-12CA-424E-9961-BB972B870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3B63A-C97D-44C9-B9A6-005320590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B0920-6EC1-4193-8114-B828CA2E1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8F76-7764-4AA3-9C58-B988CFBF46E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4610B-4D9F-45B0-8AB6-9DF34C07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8A037-4B38-46ED-9AF0-33E35054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D06D-03AC-478A-BB79-F3E9BE78D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8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C7322-BA9F-4D76-AF2A-929DD3DA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F0C265-667F-41CD-A591-3FC882467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C3225-C7BC-4960-B595-B0184D8A6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9DD86-2FCB-43A1-87DC-A46D1AAC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8F76-7764-4AA3-9C58-B988CFBF46E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66DEC-DE00-4D77-A0F1-C5FD38D45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F8493-4045-4C70-9946-4061C7892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D06D-03AC-478A-BB79-F3E9BE78D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6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E829B-353E-406C-84D1-93C7F59E9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DEB42-8A43-4FFB-9C53-2E7132A6C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E4015-9AF1-4DCB-A749-97311839C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F8F76-7764-4AA3-9C58-B988CFBF46E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3EA80-2DDA-4569-9554-3D703A356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9BE51-1CAF-4B3E-A7E4-92E694DD6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DD06D-03AC-478A-BB79-F3E9BE78D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8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emf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B4A2A-7850-4D85-8727-DF91C417F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8301"/>
            <a:ext cx="9846365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Stoughton Parts Sales</a:t>
            </a:r>
            <a:br>
              <a:rPr lang="en-US" b="1" dirty="0"/>
            </a:br>
            <a:r>
              <a:rPr lang="en-US" b="1" dirty="0"/>
              <a:t>2019 Customer Appreciation Event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63E825-D1BC-4A8B-A8DE-CAC0CD39A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30930"/>
            <a:ext cx="9144000" cy="2097342"/>
          </a:xfrm>
        </p:spPr>
        <p:txBody>
          <a:bodyPr>
            <a:norm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Phillips Industries</a:t>
            </a:r>
          </a:p>
          <a:p>
            <a:r>
              <a:rPr lang="en-US" dirty="0">
                <a:solidFill>
                  <a:srgbClr val="FF0000"/>
                </a:solidFill>
              </a:rPr>
              <a:t>Mark Steinel</a:t>
            </a:r>
          </a:p>
          <a:p>
            <a:r>
              <a:rPr lang="en-US" dirty="0">
                <a:solidFill>
                  <a:srgbClr val="FF0000"/>
                </a:solidFill>
              </a:rPr>
              <a:t>Dan Wallace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67C723-8B47-4F04-8828-CD48976C1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8" y="4393834"/>
            <a:ext cx="6096003" cy="143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7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B1F72D2-36C8-4EEE-8150-B9947BD2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158206"/>
            <a:ext cx="10515600" cy="1030832"/>
          </a:xfrm>
        </p:spPr>
        <p:txBody>
          <a:bodyPr/>
          <a:lstStyle/>
          <a:p>
            <a:pPr algn="ctr"/>
            <a:r>
              <a:rPr lang="en-US" dirty="0"/>
              <a:t>What’s New!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100DC5-938F-4906-8584-F030CAA7A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492875"/>
            <a:ext cx="1244600" cy="29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5ED46D-8528-4BAE-8D5B-E5D61E8A6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9" y="928167"/>
            <a:ext cx="7277111" cy="4810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0B6AF1-985F-4FC4-8A4C-D282D89DD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749" y="1303337"/>
            <a:ext cx="3722901" cy="369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16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B1F72D2-36C8-4EEE-8150-B9947BD2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158206"/>
            <a:ext cx="10515600" cy="1030832"/>
          </a:xfrm>
        </p:spPr>
        <p:txBody>
          <a:bodyPr/>
          <a:lstStyle/>
          <a:p>
            <a:pPr algn="ctr"/>
            <a:r>
              <a:rPr lang="en-US" dirty="0"/>
              <a:t>What’s New!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100DC5-938F-4906-8584-F030CAA7A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492875"/>
            <a:ext cx="1244600" cy="2930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8D8A3B-0A46-4C78-8BD5-79F4539C2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927574"/>
            <a:ext cx="7702549" cy="561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32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B1F72D2-36C8-4EEE-8150-B9947BD2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158206"/>
            <a:ext cx="10515600" cy="1030832"/>
          </a:xfrm>
        </p:spPr>
        <p:txBody>
          <a:bodyPr/>
          <a:lstStyle/>
          <a:p>
            <a:r>
              <a:rPr lang="en-US" dirty="0"/>
              <a:t>Resources and Tools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100DC5-938F-4906-8584-F030CAA7A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492875"/>
            <a:ext cx="1244600" cy="29307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7CED1E-E7AB-44EE-9B57-2AE08660C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189038"/>
            <a:ext cx="6216650" cy="49768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Your Local Phillips Territory Sales Manager</a:t>
            </a:r>
          </a:p>
          <a:p>
            <a:pPr lvl="1"/>
            <a:r>
              <a:rPr lang="en-US" dirty="0"/>
              <a:t>Field work, product training, sales flyers, brochures, promotions, and more! </a:t>
            </a:r>
          </a:p>
          <a:p>
            <a:endParaRPr lang="en-US" dirty="0"/>
          </a:p>
          <a:p>
            <a:r>
              <a:rPr lang="en-US" dirty="0"/>
              <a:t>Product Displays </a:t>
            </a:r>
          </a:p>
          <a:p>
            <a:pPr lvl="1"/>
            <a:r>
              <a:rPr lang="en-US" dirty="0"/>
              <a:t>Fast moving parts – an easy money-maker!  </a:t>
            </a:r>
          </a:p>
          <a:p>
            <a:endParaRPr lang="en-US" dirty="0"/>
          </a:p>
          <a:p>
            <a:r>
              <a:rPr lang="en-US" dirty="0"/>
              <a:t>Showroom Display Support</a:t>
            </a:r>
          </a:p>
          <a:p>
            <a:pPr lvl="1"/>
            <a:r>
              <a:rPr lang="en-US" dirty="0"/>
              <a:t>Boxes, Labels, Planograms, and more!</a:t>
            </a:r>
          </a:p>
          <a:p>
            <a:pPr lvl="1"/>
            <a:endParaRPr lang="en-US" dirty="0"/>
          </a:p>
          <a:p>
            <a:r>
              <a:rPr lang="en-US" dirty="0"/>
              <a:t>Sales Literature </a:t>
            </a:r>
          </a:p>
          <a:p>
            <a:pPr lvl="1"/>
            <a:r>
              <a:rPr lang="en-US" dirty="0"/>
              <a:t>Essential Brochures (TOP 80% volume movers)</a:t>
            </a:r>
          </a:p>
          <a:p>
            <a:pPr lvl="2"/>
            <a:r>
              <a:rPr lang="en-US" dirty="0"/>
              <a:t>Great for counters, leave behinds, etc.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6CA459CB-F145-477A-9B6C-89BF95503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9" t="20091" r="2778" b="16294"/>
          <a:stretch/>
        </p:blipFill>
        <p:spPr bwMode="auto">
          <a:xfrm>
            <a:off x="6699497" y="158206"/>
            <a:ext cx="1823604" cy="378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2018 Catalog Supplement">
            <a:extLst>
              <a:ext uri="{FF2B5EF4-FFF2-40B4-BE49-F238E27FC236}">
                <a16:creationId xmlns:a16="http://schemas.microsoft.com/office/drawing/2014/main" id="{BE61BC6F-807E-40AE-8059-3A1243FF1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72" y="180521"/>
            <a:ext cx="1353788" cy="17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ight Duty Trailer Essentials ">
            <a:extLst>
              <a:ext uri="{FF2B5EF4-FFF2-40B4-BE49-F238E27FC236}">
                <a16:creationId xmlns:a16="http://schemas.microsoft.com/office/drawing/2014/main" id="{A713914C-F00E-4664-92FE-FB39DC264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518" y="158206"/>
            <a:ext cx="1355757" cy="17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leet Essential">
            <a:extLst>
              <a:ext uri="{FF2B5EF4-FFF2-40B4-BE49-F238E27FC236}">
                <a16:creationId xmlns:a16="http://schemas.microsoft.com/office/drawing/2014/main" id="{9B1AE4BA-A0ED-4061-9D64-BE2D5950E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402" y="2109890"/>
            <a:ext cx="1355758" cy="17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unicipalities Essentials">
            <a:extLst>
              <a:ext uri="{FF2B5EF4-FFF2-40B4-BE49-F238E27FC236}">
                <a16:creationId xmlns:a16="http://schemas.microsoft.com/office/drawing/2014/main" id="{88B902E4-F734-45B0-AC25-F04B15908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367" y="2064873"/>
            <a:ext cx="1390592" cy="179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75DD26-ACB0-40B0-8261-C6F693D2C1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/>
          <a:stretch/>
        </p:blipFill>
        <p:spPr>
          <a:xfrm rot="5400000">
            <a:off x="8872922" y="3792074"/>
            <a:ext cx="2866514" cy="31719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405A26-A7B5-423E-A319-13098BF5A8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9" r="23625"/>
          <a:stretch/>
        </p:blipFill>
        <p:spPr>
          <a:xfrm>
            <a:off x="6633757" y="4203700"/>
            <a:ext cx="1889344" cy="228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59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B1F72D2-36C8-4EEE-8150-B9947BD2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9495"/>
            <a:ext cx="10515600" cy="1709738"/>
          </a:xfrm>
        </p:spPr>
        <p:txBody>
          <a:bodyPr>
            <a:normAutofit/>
          </a:bodyPr>
          <a:lstStyle/>
          <a:p>
            <a:pPr algn="ctr"/>
            <a:r>
              <a:rPr lang="en-US" sz="7200" i="1" dirty="0"/>
              <a:t>Thank You!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100DC5-938F-4906-8584-F030CAA7A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492875"/>
            <a:ext cx="1244600" cy="2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09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2425-235F-4337-B259-5DE6E6519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Sales Through Distribution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49EE0-F54C-4A17-B1E7-E85E0C941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557"/>
            <a:ext cx="10515600" cy="4658406"/>
          </a:xfrm>
        </p:spPr>
        <p:txBody>
          <a:bodyPr>
            <a:normAutofit/>
          </a:bodyPr>
          <a:lstStyle/>
          <a:p>
            <a:r>
              <a:rPr lang="en-US" dirty="0"/>
              <a:t>Fleet Pull-Through</a:t>
            </a:r>
          </a:p>
          <a:p>
            <a:pPr lvl="1"/>
            <a:r>
              <a:rPr lang="en-US" dirty="0"/>
              <a:t>Team of Phillips Sales Representatives which call directly on Fleets </a:t>
            </a:r>
          </a:p>
          <a:p>
            <a:pPr lvl="1"/>
            <a:r>
              <a:rPr lang="en-US" dirty="0"/>
              <a:t>Spec’d Phillips componentry on new trailer or tractor equipment </a:t>
            </a:r>
          </a:p>
          <a:p>
            <a:pPr lvl="1"/>
            <a:r>
              <a:rPr lang="en-US" dirty="0"/>
              <a:t>BIG opportunity for Dealers and WDs</a:t>
            </a:r>
          </a:p>
          <a:p>
            <a:pPr lvl="2"/>
            <a:r>
              <a:rPr lang="en-US" dirty="0"/>
              <a:t>Replacement product</a:t>
            </a:r>
          </a:p>
          <a:p>
            <a:pPr lvl="2"/>
            <a:r>
              <a:rPr lang="en-US" dirty="0"/>
              <a:t>Retrofit existing equipment </a:t>
            </a:r>
            <a:br>
              <a:rPr lang="en-US" dirty="0"/>
            </a:br>
            <a:endParaRPr lang="en-US" dirty="0"/>
          </a:p>
          <a:p>
            <a:r>
              <a:rPr lang="en-US" dirty="0"/>
              <a:t>Phillips Territory Sales Managers</a:t>
            </a:r>
          </a:p>
          <a:p>
            <a:pPr lvl="1"/>
            <a:r>
              <a:rPr lang="en-US" dirty="0"/>
              <a:t>Product Training and Field Work (joint sales calls with your outside sales staff)</a:t>
            </a:r>
          </a:p>
          <a:p>
            <a:pPr lvl="1"/>
            <a:r>
              <a:rPr lang="en-US" dirty="0"/>
              <a:t>Sales Literature and Product Promotions</a:t>
            </a:r>
          </a:p>
          <a:p>
            <a:pPr lvl="1"/>
            <a:r>
              <a:rPr lang="en-US" dirty="0"/>
              <a:t>Product Displays and Custom Product Showrooms (support)</a:t>
            </a:r>
          </a:p>
          <a:p>
            <a:pPr lvl="2"/>
            <a:r>
              <a:rPr lang="en-US" dirty="0"/>
              <a:t>TOP selling parts – 6 turns per year!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DDF3EF-7BE4-495C-893D-3584955C8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492875"/>
            <a:ext cx="1244600" cy="2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02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1B5EEDC-C573-47D9-BAE2-09865448B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222" y="956247"/>
            <a:ext cx="8839556" cy="569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B1F72D2-36C8-4EEE-8150-B9947BD2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158206"/>
            <a:ext cx="10515600" cy="1030832"/>
          </a:xfrm>
        </p:spPr>
        <p:txBody>
          <a:bodyPr/>
          <a:lstStyle/>
          <a:p>
            <a:pPr algn="ctr"/>
            <a:r>
              <a:rPr lang="en-US" dirty="0"/>
              <a:t>Product Overview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100DC5-938F-4906-8584-F030CAA7A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492875"/>
            <a:ext cx="1244600" cy="2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4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B1F72D2-36C8-4EEE-8150-B9947BD2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158206"/>
            <a:ext cx="10515600" cy="1030832"/>
          </a:xfrm>
        </p:spPr>
        <p:txBody>
          <a:bodyPr/>
          <a:lstStyle/>
          <a:p>
            <a:pPr algn="ctr"/>
            <a:r>
              <a:rPr lang="en-US" dirty="0"/>
              <a:t>Product Overview – What’s HOT!</a:t>
            </a:r>
            <a:r>
              <a:rPr lang="en-US" sz="1800" dirty="0"/>
              <a:t>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100DC5-938F-4906-8584-F030CAA7A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492875"/>
            <a:ext cx="1244600" cy="293074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8984068-8FD1-4AA7-BFDA-5CF26CC1C75C}"/>
              </a:ext>
            </a:extLst>
          </p:cNvPr>
          <p:cNvSpPr txBox="1">
            <a:spLocks/>
          </p:cNvSpPr>
          <p:nvPr/>
        </p:nvSpPr>
        <p:spPr>
          <a:xfrm>
            <a:off x="151326" y="1127973"/>
            <a:ext cx="6782874" cy="23772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b="1"/>
              <a:t>QCS (Quick Change Socket)</a:t>
            </a:r>
          </a:p>
          <a:p>
            <a:pPr>
              <a:defRPr/>
            </a:pPr>
            <a:r>
              <a:rPr lang="en-US" sz="1800"/>
              <a:t>Standard Position with every tractor OE</a:t>
            </a:r>
          </a:p>
          <a:p>
            <a:pPr>
              <a:defRPr/>
            </a:pPr>
            <a:r>
              <a:rPr lang="en-US" sz="1800"/>
              <a:t>Excellent opportunity to upsell/retrofit older power units</a:t>
            </a:r>
          </a:p>
          <a:p>
            <a:pPr>
              <a:defRPr/>
            </a:pPr>
            <a:r>
              <a:rPr lang="en-US" sz="1800"/>
              <a:t>Overmlded Boot Design = Weather-Sealed</a:t>
            </a:r>
          </a:p>
          <a:p>
            <a:pPr>
              <a:defRPr/>
            </a:pPr>
            <a:r>
              <a:rPr lang="en-US" sz="1800"/>
              <a:t>Plug-and-Play Socket = No hard wiring replacement sockets!</a:t>
            </a:r>
          </a:p>
          <a:p>
            <a:pPr>
              <a:defRPr/>
            </a:pPr>
            <a:r>
              <a:rPr lang="en-US" sz="1800"/>
              <a:t>QCS design available across wide array of Phillips trailer noseboxes</a:t>
            </a:r>
          </a:p>
          <a:p>
            <a:pPr lvl="1">
              <a:defRPr/>
            </a:pPr>
            <a:r>
              <a:rPr lang="en-US" sz="1400"/>
              <a:t>Volt Box ™, i-Box™, QBox™, S7™,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000" b="1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000" dirty="0"/>
          </a:p>
        </p:txBody>
      </p:sp>
      <p:pic>
        <p:nvPicPr>
          <p:cNvPr id="10" name="Picture 2" descr="16-7403, straight back">
            <a:extLst>
              <a:ext uri="{FF2B5EF4-FFF2-40B4-BE49-F238E27FC236}">
                <a16:creationId xmlns:a16="http://schemas.microsoft.com/office/drawing/2014/main" id="{3F481A98-BA45-4048-A9AC-422F41B9C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 t="22303" r="5455" b="18500"/>
          <a:stretch/>
        </p:blipFill>
        <p:spPr bwMode="auto">
          <a:xfrm>
            <a:off x="9112250" y="1189038"/>
            <a:ext cx="2307735" cy="153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4CF64E-7C87-401D-816B-7742C3AB2043}"/>
              </a:ext>
            </a:extLst>
          </p:cNvPr>
          <p:cNvSpPr txBox="1"/>
          <p:nvPr/>
        </p:nvSpPr>
        <p:spPr>
          <a:xfrm>
            <a:off x="9512300" y="275817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Retro-Fit Part:  16-7403</a:t>
            </a:r>
          </a:p>
          <a:p>
            <a:r>
              <a:rPr lang="en-US" sz="1200" dirty="0"/>
              <a:t>7-Way Socket:  16-724</a:t>
            </a:r>
          </a:p>
        </p:txBody>
      </p:sp>
      <p:pic>
        <p:nvPicPr>
          <p:cNvPr id="12" name="Picture 4" descr="STA-DRYÂ® S7â¢">
            <a:extLst>
              <a:ext uri="{FF2B5EF4-FFF2-40B4-BE49-F238E27FC236}">
                <a16:creationId xmlns:a16="http://schemas.microsoft.com/office/drawing/2014/main" id="{7523BC75-8FFD-42EA-A887-FC1F0E20C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57" y="3699541"/>
            <a:ext cx="2419886" cy="241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-BOXâ¢">
            <a:extLst>
              <a:ext uri="{FF2B5EF4-FFF2-40B4-BE49-F238E27FC236}">
                <a16:creationId xmlns:a16="http://schemas.microsoft.com/office/drawing/2014/main" id="{3A072807-AA2F-4F3A-8C3D-7FA3FDC12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943" y="3428235"/>
            <a:ext cx="2820165" cy="282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QBOXâ¢">
            <a:extLst>
              <a:ext uri="{FF2B5EF4-FFF2-40B4-BE49-F238E27FC236}">
                <a16:creationId xmlns:a16="http://schemas.microsoft.com/office/drawing/2014/main" id="{8161147B-A7CE-44BB-A657-9BC56558E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9" y="3638165"/>
            <a:ext cx="2481261" cy="24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VOLT-BOXâ¢">
            <a:extLst>
              <a:ext uri="{FF2B5EF4-FFF2-40B4-BE49-F238E27FC236}">
                <a16:creationId xmlns:a16="http://schemas.microsoft.com/office/drawing/2014/main" id="{27744FE6-F275-4EE3-BA75-19E7C2F9B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5" t="20935" r="23409" b="6338"/>
          <a:stretch/>
        </p:blipFill>
        <p:spPr bwMode="auto">
          <a:xfrm>
            <a:off x="9766300" y="3344334"/>
            <a:ext cx="2178050" cy="290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43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B1F72D2-36C8-4EEE-8150-B9947BD2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158206"/>
            <a:ext cx="10515600" cy="1030832"/>
          </a:xfrm>
        </p:spPr>
        <p:txBody>
          <a:bodyPr/>
          <a:lstStyle/>
          <a:p>
            <a:pPr algn="ctr"/>
            <a:r>
              <a:rPr lang="en-US" dirty="0"/>
              <a:t>Product Overview – What’s HOT!</a:t>
            </a:r>
            <a:r>
              <a:rPr lang="en-US" sz="1800" dirty="0"/>
              <a:t>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100DC5-938F-4906-8584-F030CAA7A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492875"/>
            <a:ext cx="1244600" cy="293074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3AAB29A-B740-4D51-B268-2D52CD0D9341}"/>
              </a:ext>
            </a:extLst>
          </p:cNvPr>
          <p:cNvSpPr txBox="1">
            <a:spLocks/>
          </p:cNvSpPr>
          <p:nvPr/>
        </p:nvSpPr>
        <p:spPr>
          <a:xfrm>
            <a:off x="151326" y="1127973"/>
            <a:ext cx="6782874" cy="32154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b="1" dirty="0"/>
              <a:t>QCP™ (Quick Change Plug)</a:t>
            </a:r>
          </a:p>
          <a:p>
            <a:pPr>
              <a:defRPr/>
            </a:pPr>
            <a:r>
              <a:rPr lang="en-US" sz="1800" dirty="0"/>
              <a:t>Designed to Save a Fleet Money….Period!  </a:t>
            </a:r>
          </a:p>
          <a:p>
            <a:pPr lvl="1">
              <a:defRPr/>
            </a:pPr>
            <a:r>
              <a:rPr lang="en-US" sz="1400" dirty="0"/>
              <a:t>Replacement Parts, Labor, &amp; Downtime</a:t>
            </a:r>
          </a:p>
          <a:p>
            <a:pPr>
              <a:defRPr/>
            </a:pPr>
            <a:r>
              <a:rPr lang="en-US" sz="1800" dirty="0"/>
              <a:t>Patented design which includes a replaceable plug insert</a:t>
            </a:r>
          </a:p>
          <a:p>
            <a:pPr lvl="1">
              <a:defRPr/>
            </a:pPr>
            <a:r>
              <a:rPr lang="en-US" sz="1400" dirty="0"/>
              <a:t>2 minute plug-end cartridge change out (plug &amp; play design concept)</a:t>
            </a:r>
          </a:p>
          <a:p>
            <a:pPr>
              <a:defRPr/>
            </a:pPr>
            <a:r>
              <a:rPr lang="en-US" sz="1800" dirty="0" err="1"/>
              <a:t>Overmolded</a:t>
            </a:r>
            <a:r>
              <a:rPr lang="en-US" sz="1800" dirty="0"/>
              <a:t> plug-end housing</a:t>
            </a:r>
          </a:p>
          <a:p>
            <a:pPr lvl="1">
              <a:defRPr/>
            </a:pPr>
            <a:r>
              <a:rPr lang="en-US" sz="1400" dirty="0"/>
              <a:t>Completely sealed design – no entry for water/contaminants</a:t>
            </a:r>
          </a:p>
          <a:p>
            <a:pPr>
              <a:defRPr/>
            </a:pPr>
            <a:r>
              <a:rPr lang="en-US" sz="1800" dirty="0"/>
              <a:t>Wiper Blade Design – </a:t>
            </a:r>
            <a:r>
              <a:rPr lang="en-US" sz="1800" dirty="0" err="1"/>
              <a:t>Overmold</a:t>
            </a:r>
            <a:r>
              <a:rPr lang="en-US" sz="1800" dirty="0"/>
              <a:t> Face</a:t>
            </a:r>
          </a:p>
          <a:p>
            <a:pPr lvl="1">
              <a:defRPr/>
            </a:pPr>
            <a:r>
              <a:rPr lang="en-US" sz="1400" dirty="0"/>
              <a:t>Prevents water/moisture intrusion within </a:t>
            </a:r>
            <a:r>
              <a:rPr lang="en-US" sz="1400" dirty="0" err="1"/>
              <a:t>overmold</a:t>
            </a:r>
            <a:r>
              <a:rPr lang="en-US" sz="1400" dirty="0"/>
              <a:t>  </a:t>
            </a:r>
          </a:p>
          <a:p>
            <a:pPr>
              <a:defRPr/>
            </a:pPr>
            <a:r>
              <a:rPr lang="en-US" sz="1800" dirty="0"/>
              <a:t>Non-corrosive Plug Housing – Unbreakable and Robust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0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0B77CB-B1E0-4853-BE05-8D1AA9ECF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33" t="26285" r="20000" b="57411"/>
          <a:stretch/>
        </p:blipFill>
        <p:spPr>
          <a:xfrm>
            <a:off x="254698" y="5187467"/>
            <a:ext cx="7294887" cy="118005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A659A15-E0E9-4A58-B154-8258656F3E9C}"/>
              </a:ext>
            </a:extLst>
          </p:cNvPr>
          <p:cNvSpPr txBox="1"/>
          <p:nvPr/>
        </p:nvSpPr>
        <p:spPr>
          <a:xfrm>
            <a:off x="2617973" y="4757306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QCP Plug  Anatomy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0C1475D-4D6B-4BB8-A7F1-AD055D547E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833" t="35178" r="6666" b="30731"/>
          <a:stretch/>
        </p:blipFill>
        <p:spPr>
          <a:xfrm>
            <a:off x="7054850" y="1154646"/>
            <a:ext cx="2254250" cy="19202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24E9FD-DDB4-4D7A-BA4C-298D775200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000" t="21838" r="5834" b="48517"/>
          <a:stretch/>
        </p:blipFill>
        <p:spPr>
          <a:xfrm>
            <a:off x="9552487" y="1154451"/>
            <a:ext cx="2131513" cy="18534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43D8D3-E6FF-4333-AA9D-7D5C6E510A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63" y="3907338"/>
            <a:ext cx="3409537" cy="213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8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B1F72D2-36C8-4EEE-8150-B9947BD2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158206"/>
            <a:ext cx="10515600" cy="1030832"/>
          </a:xfrm>
        </p:spPr>
        <p:txBody>
          <a:bodyPr/>
          <a:lstStyle/>
          <a:p>
            <a:pPr algn="ctr"/>
            <a:r>
              <a:rPr lang="en-US" dirty="0"/>
              <a:t>Product Overview – What’s HOT!</a:t>
            </a:r>
            <a:r>
              <a:rPr lang="en-US" sz="1800" dirty="0"/>
              <a:t>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100DC5-938F-4906-8584-F030CAA7A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492875"/>
            <a:ext cx="1244600" cy="293074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A7BC119-6CB1-46AE-808B-5D86EB859184}"/>
              </a:ext>
            </a:extLst>
          </p:cNvPr>
          <p:cNvSpPr txBox="1">
            <a:spLocks/>
          </p:cNvSpPr>
          <p:nvPr/>
        </p:nvSpPr>
        <p:spPr>
          <a:xfrm>
            <a:off x="122061" y="1029859"/>
            <a:ext cx="8469217" cy="50534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b="1"/>
              <a:t>3IN1 Connection Systems </a:t>
            </a:r>
          </a:p>
          <a:p>
            <a:pPr>
              <a:defRPr/>
            </a:pPr>
            <a:r>
              <a:rPr lang="en-US" sz="1800"/>
              <a:t>Fleets see immense value and ROI in spec’ing 3IN1 Connection Systems </a:t>
            </a:r>
          </a:p>
          <a:p>
            <a:pPr lvl="1">
              <a:defRPr/>
            </a:pPr>
            <a:r>
              <a:rPr lang="en-US" sz="1400"/>
              <a:t>Huge Retrofit Opportunity!  High Dollar / High Margin!</a:t>
            </a:r>
          </a:p>
          <a:p>
            <a:pPr>
              <a:defRPr/>
            </a:pPr>
            <a:r>
              <a:rPr lang="en-US" sz="1800"/>
              <a:t>Spiral Wrapped Assembly </a:t>
            </a:r>
          </a:p>
          <a:p>
            <a:pPr lvl="1">
              <a:defRPr/>
            </a:pPr>
            <a:r>
              <a:rPr lang="en-US" sz="1400"/>
              <a:t>DOT fan-favorite / Continued focus on minimizing CSA points </a:t>
            </a:r>
          </a:p>
          <a:p>
            <a:pPr lvl="1">
              <a:defRPr/>
            </a:pPr>
            <a:r>
              <a:rPr lang="en-US" sz="1400"/>
              <a:t>Clean/Neat Connection lines – spiral material protects air/electric assemblies in between tractor/trailer </a:t>
            </a:r>
          </a:p>
          <a:p>
            <a:pPr>
              <a:defRPr/>
            </a:pPr>
            <a:r>
              <a:rPr lang="en-US" sz="1800"/>
              <a:t>Rubber Hose Assemblies </a:t>
            </a:r>
          </a:p>
          <a:p>
            <a:pPr lvl="1">
              <a:defRPr/>
            </a:pPr>
            <a:r>
              <a:rPr lang="en-US" sz="1400"/>
              <a:t>In general a better performer (longer service life) when compared to the coiled nylon tube products </a:t>
            </a:r>
          </a:p>
          <a:p>
            <a:pPr>
              <a:defRPr/>
            </a:pPr>
            <a:r>
              <a:rPr lang="en-US" sz="1800"/>
              <a:t>Trailer Side – Rubber Grip Handles </a:t>
            </a:r>
          </a:p>
          <a:p>
            <a:pPr lvl="1">
              <a:defRPr/>
            </a:pPr>
            <a:r>
              <a:rPr lang="en-US" sz="1400"/>
              <a:t>Ease of coupling/uncoupling gladhand – prevents kinking during coupling process</a:t>
            </a:r>
          </a:p>
          <a:p>
            <a:pPr lvl="1">
              <a:defRPr/>
            </a:pPr>
            <a:r>
              <a:rPr lang="en-US" sz="1400"/>
              <a:t>Acts as a strain relief during jack-knifing as well as sharp left/right hand turns</a:t>
            </a:r>
          </a:p>
          <a:p>
            <a:pPr>
              <a:defRPr/>
            </a:pPr>
            <a:r>
              <a:rPr lang="en-US" sz="1800"/>
              <a:t>Tractor Side</a:t>
            </a:r>
          </a:p>
          <a:p>
            <a:pPr lvl="1">
              <a:defRPr/>
            </a:pPr>
            <a:r>
              <a:rPr lang="en-US" sz="1400"/>
              <a:t> – Industry Accepted Swivel with brass adapter and strain relief</a:t>
            </a:r>
          </a:p>
          <a:p>
            <a:pPr>
              <a:defRPr/>
            </a:pPr>
            <a:r>
              <a:rPr lang="en-US" sz="1800"/>
              <a:t>Heavy Duty Suspension Clamp</a:t>
            </a:r>
          </a:p>
          <a:p>
            <a:pPr lvl="1">
              <a:defRPr/>
            </a:pPr>
            <a:r>
              <a:rPr lang="en-US" sz="1400"/>
              <a:t>Stainless Steel Clamp and Carabiner Clip </a:t>
            </a:r>
          </a:p>
          <a:p>
            <a:pPr>
              <a:defRPr/>
            </a:pPr>
            <a:r>
              <a:rPr lang="en-US" sz="1800"/>
              <a:t>Wide Selection of 3IN1 Options Available</a:t>
            </a:r>
          </a:p>
          <a:p>
            <a:pPr lvl="1">
              <a:defRPr/>
            </a:pPr>
            <a:r>
              <a:rPr lang="en-US" sz="1400"/>
              <a:t>QCMS2, QCP, PermaPlug, Zinc Die Cast, M7</a:t>
            </a:r>
          </a:p>
          <a:p>
            <a:pPr>
              <a:defRPr/>
            </a:pPr>
            <a:endParaRPr lang="en-US" sz="180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1C5DF7-D813-40A2-8222-95187DDBD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4081962"/>
            <a:ext cx="4076700" cy="255745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7769F21-6138-4745-B1A5-C866EEB70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801209"/>
              </p:ext>
            </p:extLst>
          </p:nvPr>
        </p:nvGraphicFramePr>
        <p:xfrm>
          <a:off x="8690438" y="2880360"/>
          <a:ext cx="287291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403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 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68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30-2154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12’ Length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QCP Plug Ends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96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30-2174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15’ Length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QCP Plug Ends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30-2194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20’ Length 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QCP Plug Ends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336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B1F72D2-36C8-4EEE-8150-B9947BD2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158206"/>
            <a:ext cx="10515600" cy="1030832"/>
          </a:xfrm>
        </p:spPr>
        <p:txBody>
          <a:bodyPr/>
          <a:lstStyle/>
          <a:p>
            <a:pPr algn="ctr"/>
            <a:r>
              <a:rPr lang="en-US"/>
              <a:t>Product Innovations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100DC5-938F-4906-8584-F030CAA7A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492875"/>
            <a:ext cx="1244600" cy="29307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AF6148-0711-4445-9833-6D47A65171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7525" y="1231900"/>
            <a:ext cx="3978275" cy="37211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sz="2800" b="1">
                <a:latin typeface="Calibri" charset="0"/>
                <a:ea typeface="Calibri" charset="0"/>
                <a:cs typeface="Calibri" charset="0"/>
              </a:rPr>
              <a:t>PERMALITE™ XB LED Dome Lamps</a:t>
            </a:r>
          </a:p>
          <a:p>
            <a:pPr>
              <a:defRPr/>
            </a:pPr>
            <a:r>
              <a:rPr lang="en-US" altLang="en-US" sz="2000">
                <a:latin typeface="Calibri" charset="0"/>
                <a:ea typeface="Calibri" charset="0"/>
                <a:cs typeface="Calibri" charset="0"/>
              </a:rPr>
              <a:t>Up to two times brighter than the competition</a:t>
            </a:r>
          </a:p>
          <a:p>
            <a:pPr>
              <a:defRPr/>
            </a:pPr>
            <a:r>
              <a:rPr lang="en-US" altLang="en-US" sz="2000">
                <a:latin typeface="Calibri" charset="0"/>
                <a:ea typeface="Calibri" charset="0"/>
                <a:cs typeface="Calibri" charset="0"/>
              </a:rPr>
              <a:t>Available with PIR motion sensor – Light automatically turns on and off</a:t>
            </a:r>
          </a:p>
          <a:p>
            <a:pPr>
              <a:defRPr/>
            </a:pPr>
            <a:r>
              <a:rPr lang="en-US" altLang="en-US" sz="2000">
                <a:latin typeface="Calibri" charset="0"/>
                <a:ea typeface="Calibri" charset="0"/>
                <a:cs typeface="Calibri" charset="0"/>
              </a:rPr>
              <a:t>Consistent light output throughout the operating voltage range</a:t>
            </a:r>
            <a:endParaRPr lang="en-US" alt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DCD0146D-62C1-4AA0-BB9A-0B988BBC5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0" b="16135"/>
          <a:stretch>
            <a:fillRect/>
          </a:stretch>
        </p:blipFill>
        <p:spPr bwMode="auto">
          <a:xfrm>
            <a:off x="4562027" y="4241800"/>
            <a:ext cx="71945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654459-D386-4AD9-B5A4-D17B502171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216">
            <a:off x="5472022" y="1156021"/>
            <a:ext cx="6051841" cy="4009009"/>
          </a:xfrm>
          <a:prstGeom prst="snip2DiagRect">
            <a:avLst>
              <a:gd name="adj1" fmla="val 50000"/>
              <a:gd name="adj2" fmla="val 4876"/>
            </a:avLst>
          </a:prstGeom>
        </p:spPr>
      </p:pic>
    </p:spTree>
    <p:extLst>
      <p:ext uri="{BB962C8B-B14F-4D97-AF65-F5344CB8AC3E}">
        <p14:creationId xmlns:p14="http://schemas.microsoft.com/office/powerpoint/2010/main" val="3223993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B1F72D2-36C8-4EEE-8150-B9947BD2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158206"/>
            <a:ext cx="10515600" cy="1030832"/>
          </a:xfrm>
        </p:spPr>
        <p:txBody>
          <a:bodyPr/>
          <a:lstStyle/>
          <a:p>
            <a:pPr algn="ctr"/>
            <a:r>
              <a:rPr lang="en-US" dirty="0"/>
              <a:t>What’s New!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100DC5-938F-4906-8584-F030CAA7A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492875"/>
            <a:ext cx="1244600" cy="293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76876E-AC1B-47F4-A1D4-B651CF4549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3" t="60375" r="48333" b="20356"/>
          <a:stretch/>
        </p:blipFill>
        <p:spPr>
          <a:xfrm>
            <a:off x="8522713" y="2990647"/>
            <a:ext cx="1302184" cy="769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BB4E93-71A2-427E-AECC-B6A3B719DB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00" t="41107" r="22500" b="26284"/>
          <a:stretch/>
        </p:blipFill>
        <p:spPr>
          <a:xfrm>
            <a:off x="8439149" y="3949353"/>
            <a:ext cx="1469311" cy="1077496"/>
          </a:xfrm>
          <a:prstGeom prst="rect">
            <a:avLst/>
          </a:prstGeom>
        </p:spPr>
      </p:pic>
      <p:pic>
        <p:nvPicPr>
          <p:cNvPr id="12" name="Picture 4" descr="STA-DRYÂ® CRIMP &amp; SEALâ¢ Mobile Wire Repair Kit">
            <a:extLst>
              <a:ext uri="{FF2B5EF4-FFF2-40B4-BE49-F238E27FC236}">
                <a16:creationId xmlns:a16="http://schemas.microsoft.com/office/drawing/2014/main" id="{56E8C16A-B93E-422F-B2C5-7028E8150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212" y="5032181"/>
            <a:ext cx="1545170" cy="154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788988D-F0E9-4905-A219-D5E8BA61E7C4}"/>
              </a:ext>
            </a:extLst>
          </p:cNvPr>
          <p:cNvSpPr txBox="1">
            <a:spLocks/>
          </p:cNvSpPr>
          <p:nvPr/>
        </p:nvSpPr>
        <p:spPr bwMode="auto">
          <a:xfrm>
            <a:off x="166138" y="710344"/>
            <a:ext cx="6097074" cy="570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b="1" kern="0" dirty="0"/>
              <a:t>X-Tend™ Tracker Bar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kern="0" dirty="0"/>
              <a:t>Extends Air/Electric cables out a full 12” from back of cab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/>
              <a:t>Minimizes cable/air line contact with back of cab (damaging abrasion &amp; scuffs to these lines)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/>
              <a:t>Ensures line contact with back of cab is minimal, ultimately preventing back of cab paint chips, blemishes, dents, etc.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/>
              <a:t>Single point of suspension for air/electric lines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b="1" kern="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b="1" kern="0" dirty="0"/>
              <a:t>QWIK-Check™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kern="0" dirty="0"/>
              <a:t>Confirms Power Connection Between Tractor/Trailer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/>
              <a:t>Quick visual indicator to ensure power in between tractor &amp; trailer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/>
              <a:t>LED light indicators identify which circuit is not receiving power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/>
              <a:t>Universal retrofit options – includes indicator with blunt cut wire and #10 ring terminals for installation within </a:t>
            </a:r>
            <a:r>
              <a:rPr lang="en-US" sz="1400" kern="0" dirty="0" err="1"/>
              <a:t>nosebox</a:t>
            </a:r>
            <a:r>
              <a:rPr lang="en-US" sz="1400" kern="0" dirty="0"/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kern="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b="1" kern="0" dirty="0"/>
              <a:t>Mobile Repair Connector Kit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kern="0" dirty="0"/>
              <a:t>500+ Piece Crimp &amp; Seal Connectors Kit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/>
              <a:t>TOP Moving Phillips Connector Products – Styles &amp; Gauges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/>
              <a:t>Great for service shops, repair garages, road service units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/>
              <a:t>Promotes repeat business</a:t>
            </a:r>
          </a:p>
        </p:txBody>
      </p:sp>
      <p:pic>
        <p:nvPicPr>
          <p:cNvPr id="15" name="Picture 2" descr="X-TENDâ¢ Tracker Bar Extension">
            <a:extLst>
              <a:ext uri="{FF2B5EF4-FFF2-40B4-BE49-F238E27FC236}">
                <a16:creationId xmlns:a16="http://schemas.microsoft.com/office/drawing/2014/main" id="{75B29592-83B9-40E7-8487-69FC8D072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344" y="888247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366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B1F72D2-36C8-4EEE-8150-B9947BD2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158206"/>
            <a:ext cx="10515600" cy="1030832"/>
          </a:xfrm>
        </p:spPr>
        <p:txBody>
          <a:bodyPr/>
          <a:lstStyle/>
          <a:p>
            <a:pPr algn="ctr"/>
            <a:r>
              <a:rPr lang="en-US" dirty="0"/>
              <a:t>What’s New!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100DC5-938F-4906-8584-F030CAA7A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492875"/>
            <a:ext cx="1244600" cy="2930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9918DF-E643-49C8-8760-CF98D5EC8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899" y="915536"/>
            <a:ext cx="7018923" cy="5307463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0E12442-54F5-4C95-87DB-2B0DED954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839888"/>
              </p:ext>
            </p:extLst>
          </p:nvPr>
        </p:nvGraphicFramePr>
        <p:xfrm>
          <a:off x="9611188" y="3253739"/>
          <a:ext cx="246651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403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 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68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16-2223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48” Blunt Cut -2GA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96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16-2423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48” Blunt Cut – 4GA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358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676</Words>
  <Application>Microsoft Office PowerPoint</Application>
  <PresentationFormat>Widescreen</PresentationFormat>
  <Paragraphs>116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Stoughton Parts Sales 2019 Customer Appreciation Event  </vt:lpstr>
      <vt:lpstr>Driving Sales Through Distribution </vt:lpstr>
      <vt:lpstr>Product Overview </vt:lpstr>
      <vt:lpstr>Product Overview – What’s HOT! </vt:lpstr>
      <vt:lpstr>Product Overview – What’s HOT! </vt:lpstr>
      <vt:lpstr>Product Overview – What’s HOT! </vt:lpstr>
      <vt:lpstr>Product Innovations</vt:lpstr>
      <vt:lpstr>What’s New!</vt:lpstr>
      <vt:lpstr>What’s New!</vt:lpstr>
      <vt:lpstr>What’s New!</vt:lpstr>
      <vt:lpstr>What’s New!</vt:lpstr>
      <vt:lpstr>Resources and Tools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Stoughton Parts Sales 2017 Customer Appreciation Event</dc:title>
  <dc:creator>Michelle Haworth</dc:creator>
  <cp:lastModifiedBy>Michelle Haworth</cp:lastModifiedBy>
  <cp:revision>20</cp:revision>
  <dcterms:created xsi:type="dcterms:W3CDTF">2017-06-13T15:39:35Z</dcterms:created>
  <dcterms:modified xsi:type="dcterms:W3CDTF">2019-08-20T19:52:55Z</dcterms:modified>
</cp:coreProperties>
</file>