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35" r:id="rId2"/>
    <p:sldId id="352" r:id="rId3"/>
    <p:sldId id="389" r:id="rId4"/>
    <p:sldId id="354" r:id="rId5"/>
    <p:sldId id="355" r:id="rId6"/>
    <p:sldId id="553" r:id="rId7"/>
    <p:sldId id="438" r:id="rId8"/>
    <p:sldId id="554" r:id="rId9"/>
    <p:sldId id="570" r:id="rId10"/>
    <p:sldId id="390" r:id="rId11"/>
    <p:sldId id="569" r:id="rId12"/>
    <p:sldId id="568" r:id="rId13"/>
    <p:sldId id="567" r:id="rId14"/>
    <p:sldId id="572" r:id="rId15"/>
    <p:sldId id="424" r:id="rId16"/>
    <p:sldId id="558" r:id="rId17"/>
    <p:sldId id="356" r:id="rId18"/>
    <p:sldId id="579" r:id="rId19"/>
    <p:sldId id="541" r:id="rId20"/>
    <p:sldId id="547" r:id="rId21"/>
    <p:sldId id="571" r:id="rId22"/>
    <p:sldId id="540" r:id="rId23"/>
    <p:sldId id="577" r:id="rId24"/>
    <p:sldId id="560" r:id="rId25"/>
    <p:sldId id="576" r:id="rId26"/>
    <p:sldId id="578" r:id="rId27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000FF"/>
    <a:srgbClr val="003300"/>
    <a:srgbClr val="CCCFCE"/>
    <a:srgbClr val="CCCFCF"/>
    <a:srgbClr val="FF0000"/>
    <a:srgbClr val="12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1373" autoAdjust="0"/>
  </p:normalViewPr>
  <p:slideViewPr>
    <p:cSldViewPr>
      <p:cViewPr>
        <p:scale>
          <a:sx n="123" d="100"/>
          <a:sy n="123" d="100"/>
        </p:scale>
        <p:origin x="100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-1296" y="-96"/>
      </p:cViewPr>
      <p:guideLst>
        <p:guide orient="horz" pos="2305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7.xml"/><Relationship Id="rId1" Type="http://schemas.openxmlformats.org/officeDocument/2006/relationships/slide" Target="slides/slide3.xml"/><Relationship Id="rId5" Type="http://schemas.openxmlformats.org/officeDocument/2006/relationships/slide" Target="slides/slide20.xml"/><Relationship Id="rId4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36625">
              <a:defRPr sz="1200" b="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b="0"/>
            </a:lvl1pPr>
          </a:lstStyle>
          <a:p>
            <a:fld id="{CB8FCC1F-1A66-4B02-8D98-B046079E9F83}" type="datetimeFigureOut">
              <a:rPr lang="en-US"/>
              <a:pPr/>
              <a:t>8/23/2019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36625">
              <a:defRPr sz="1200" b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b="0"/>
            </a:lvl1pPr>
          </a:lstStyle>
          <a:p>
            <a:fld id="{BC0E5763-A98F-4E68-875D-06CEE4D1417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1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defTabSz="936625">
              <a:defRPr sz="1200" b="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b="0">
                <a:latin typeface="Calibri" pitchFamily="34" charset="0"/>
              </a:defRPr>
            </a:lvl1pPr>
          </a:lstStyle>
          <a:p>
            <a:fld id="{FFFA224F-1AFD-4023-9805-B4F786727C34}" type="datetimeFigureOut">
              <a:rPr lang="en-US"/>
              <a:pPr/>
              <a:t>8/23/2019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66" tIns="47183" rIns="94366" bIns="471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58850" y="3473450"/>
            <a:ext cx="76835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defTabSz="936625">
              <a:defRPr sz="1200" b="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b="0">
                <a:latin typeface="Calibri" pitchFamily="34" charset="0"/>
              </a:defRPr>
            </a:lvl1pPr>
          </a:lstStyle>
          <a:p>
            <a:fld id="{7F94672C-729B-4B35-BB65-54908304A5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87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0" tIns="48325" rIns="96650" bIns="48325" anchor="b"/>
          <a:lstStyle/>
          <a:p>
            <a:pPr algn="r" defTabSz="936625"/>
            <a:fld id="{62182B66-8ED4-44C9-963E-1847FDB7C925}" type="slidenum">
              <a:rPr lang="en-US" sz="1200" b="0">
                <a:latin typeface="Calibri" pitchFamily="34" charset="0"/>
              </a:rPr>
              <a:pPr algn="r" defTabSz="936625"/>
              <a:t>1</a:t>
            </a:fld>
            <a:endParaRPr lang="en-US" sz="1200" b="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5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C1B5B-2631-4B57-B768-64F29A7E2EF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6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A627A-68B3-4AD8-AB34-C20062CFEC65}" type="slidenum">
              <a:rPr lang="en-US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A3AC3-0F8C-41F6-AE9B-88374A83E5AA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13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F8EEF-191A-421B-8D52-DB92932DC32C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80664-7C20-4204-8F2C-938A31C16BDF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9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8F8EEF-191A-421B-8D52-DB92932DC32C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6E2B1-596D-46F2-B32D-E47E3B012452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1038" lvl="1" indent="-227013" eaLnBrk="1" hangingPunct="1">
              <a:spcBef>
                <a:spcPct val="0"/>
              </a:spcBef>
            </a:pPr>
            <a:endParaRPr lang="en-US" dirty="0"/>
          </a:p>
          <a:p>
            <a:pPr marL="681038" lvl="1" indent="-227013"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8462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6E2B1-596D-46F2-B32D-E47E3B012452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1038" lvl="1" indent="-227013" eaLnBrk="1" hangingPunct="1">
              <a:spcBef>
                <a:spcPct val="0"/>
              </a:spcBef>
            </a:pPr>
            <a:endParaRPr lang="en-US" dirty="0"/>
          </a:p>
          <a:p>
            <a:pPr marL="681038" lvl="1" indent="-227013"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701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1C2B9-F254-4C55-B3F0-E0C66669354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B078C-25CE-4FC1-A7E9-D3C3207D334A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000D6-8734-431D-BE86-6CCF60DD0B70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D30F4-D9D4-4E2A-940D-177ECCBDB24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D30F4-D9D4-4E2A-940D-177ECCBDB24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0" tIns="48325" rIns="96650" bIns="48325" anchor="b"/>
          <a:lstStyle/>
          <a:p>
            <a:pPr algn="r" defTabSz="936625"/>
            <a:fld id="{F5688B3F-3B5D-48C5-92EA-A826E146BA6D}" type="slidenum">
              <a:rPr lang="en-US" sz="1200" b="0">
                <a:latin typeface="Calibri" pitchFamily="34" charset="0"/>
              </a:rPr>
              <a:pPr algn="r" defTabSz="936625"/>
              <a:t>7</a:t>
            </a:fld>
            <a:endParaRPr lang="en-US" sz="1200" b="0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D30F4-D9D4-4E2A-940D-177ECCBDB24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34A4F-ED59-473C-A2A8-C225129D3182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1038" lvl="1" indent="-22701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dirty="0"/>
          </a:p>
          <a:p>
            <a:pPr marL="681038" lvl="1" indent="-227013" eaLnBrk="1" hangingPunct="1">
              <a:spcBef>
                <a:spcPct val="0"/>
              </a:spcBef>
              <a:buFont typeface="Calibri" pitchFamily="34" charset="0"/>
              <a:buAutoNum type="arabicPeriod"/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213AE-A01D-48C6-8F9E-AB038C1DDEB0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BBA5-8A13-4F5C-9DBB-2655CA89AA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43177-B1F5-42A2-91D4-EABFAD7216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92AD-FF85-4989-95C1-CA5678880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5968-7313-4799-A975-AD73A4EA4F28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BD74-7930-4354-8163-A1F46BE82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AVCOpowerpoint_small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B6B3481-AAAC-463A-9981-F04D953FF2C4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172200"/>
            <a:ext cx="762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720BD-D26E-47B2-BCA2-C66D36349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79B62-009E-4F21-92AD-DBA65987586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19DE-DBD4-4AB4-9E45-81E4D6ED4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FC6B-2D8D-447E-924A-A7629913D85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AD55-D3B8-4962-8E84-235542B04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F6C7-3CF7-4316-9311-A1F355A2A32D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41CB5-3A66-4BB1-98F3-16B575836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26293-2BDF-4FC8-9B07-969CFB1C0286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A868-A78A-446E-BE44-94B6334E9C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5193-DB43-4865-A88A-8D15D8582082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6202-CD88-4702-9ABB-BA3C60C22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F14D-7607-4BA6-8B97-C7360037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8384-FDAC-43AC-9109-BF78D7AC9D94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81C4-160F-49C2-9838-351CFD18F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094D-EF21-4AAC-8C66-22B485F94C90}" type="datetime1">
              <a:rPr lang="en-US" smtClean="0"/>
              <a:t>8/23/2019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8881-9CC9-487E-B801-185878803D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AVCOpowerpoint_smaller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0400" y="647930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500" b="1" i="1" baseline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June 29,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 b="1"/>
            </a:lvl1pPr>
          </a:lstStyle>
          <a:p>
            <a:pPr>
              <a:defRPr/>
            </a:pPr>
            <a:fld id="{761BDF7C-A512-4812-9BC2-559C05679A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VCOpowerpoint_Title_gener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600200" y="990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dirty="0">
              <a:solidFill>
                <a:schemeClr val="bg1"/>
              </a:solidFill>
            </a:endParaRPr>
          </a:p>
        </p:txBody>
      </p:sp>
      <p:sp>
        <p:nvSpPr>
          <p:cNvPr id="16387" name="Text Box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2005013"/>
            <a:ext cx="8077200" cy="3657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cs typeface="Arial" charset="0"/>
              </a:rPr>
              <a:t>HAVCO Wood Products</a:t>
            </a:r>
            <a:br>
              <a:rPr lang="en-US" sz="2800" b="1" dirty="0">
                <a:solidFill>
                  <a:schemeClr val="bg1"/>
                </a:solidFill>
                <a:cs typeface="Arial" charset="0"/>
              </a:rPr>
            </a:br>
            <a:br>
              <a:rPr lang="en-US" sz="2800" b="1" dirty="0">
                <a:solidFill>
                  <a:schemeClr val="bg1"/>
                </a:solidFill>
                <a:cs typeface="Arial" charset="0"/>
              </a:rPr>
            </a:br>
            <a:r>
              <a:rPr lang="en-US" sz="2800" b="1" dirty="0">
                <a:solidFill>
                  <a:schemeClr val="bg1"/>
                </a:solidFill>
                <a:cs typeface="Arial" charset="0"/>
              </a:rPr>
              <a:t>John Vozniak – Director Field Sales and Service</a:t>
            </a:r>
            <a:br>
              <a:rPr lang="en-US" sz="2800" b="1" dirty="0">
                <a:solidFill>
                  <a:schemeClr val="bg1"/>
                </a:solidFill>
                <a:cs typeface="Arial" charset="0"/>
              </a:rPr>
            </a:b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221" name="Picture 5" descr="http://files.leagueathletics.com/Images/SponsorLogos/13019/20737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310313"/>
            <a:ext cx="2343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819400"/>
            <a:ext cx="40386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90000"/>
              </a:spcBef>
              <a:buFontTx/>
              <a:buChar char="•"/>
            </a:pPr>
            <a:r>
              <a:rPr lang="en-US" sz="2400" dirty="0"/>
              <a:t>Long-term strength</a:t>
            </a:r>
          </a:p>
          <a:p>
            <a:pPr eaLnBrk="1" hangingPunct="1">
              <a:lnSpc>
                <a:spcPct val="90000"/>
              </a:lnSpc>
              <a:spcBef>
                <a:spcPct val="90000"/>
              </a:spcBef>
              <a:buFontTx/>
              <a:buChar char="•"/>
            </a:pPr>
            <a:r>
              <a:rPr lang="en-US" sz="2400" u="sng" dirty="0"/>
              <a:t>Naturally more resistant to decay</a:t>
            </a:r>
          </a:p>
          <a:p>
            <a:pPr eaLnBrk="1" hangingPunct="1">
              <a:lnSpc>
                <a:spcPct val="90000"/>
              </a:lnSpc>
              <a:spcBef>
                <a:spcPct val="90000"/>
              </a:spcBef>
              <a:buFontTx/>
              <a:buChar char="•"/>
            </a:pPr>
            <a:r>
              <a:rPr lang="en-US" sz="2400" dirty="0"/>
              <a:t>Offers superior nailability</a:t>
            </a:r>
          </a:p>
          <a:p>
            <a:pPr eaLnBrk="1" hangingPunct="1">
              <a:lnSpc>
                <a:spcPct val="90000"/>
              </a:lnSpc>
              <a:spcBef>
                <a:spcPct val="90000"/>
              </a:spcBef>
              <a:buFontTx/>
              <a:buChar char="•"/>
            </a:pPr>
            <a:r>
              <a:rPr lang="en-US" sz="2400" dirty="0"/>
              <a:t>Plentiful and renewable</a:t>
            </a:r>
          </a:p>
        </p:txBody>
      </p:sp>
      <p:pic>
        <p:nvPicPr>
          <p:cNvPr id="6153" name="Picture 9" descr="HAVCO-04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2895600"/>
            <a:ext cx="3810000" cy="2720975"/>
          </a:xfrm>
          <a:ln w="19050">
            <a:solidFill>
              <a:schemeClr val="tx1"/>
            </a:solidFill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1828800" y="1905000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Oak Has Superior Strength &amp; Durability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0" dirty="0">
                <a:solidFill>
                  <a:schemeClr val="bg1"/>
                </a:solidFill>
                <a:latin typeface="Calibri" pitchFamily="34" charset="0"/>
              </a:rPr>
              <a:t>Why Oak?</a:t>
            </a:r>
            <a:endParaRPr lang="en-US" sz="28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540750" cy="520700"/>
          </a:xfrm>
        </p:spPr>
        <p:txBody>
          <a:bodyPr/>
          <a:lstStyle/>
          <a:p>
            <a:pPr algn="l"/>
            <a:r>
              <a:rPr lang="en-US" sz="2800" b="0" dirty="0">
                <a:solidFill>
                  <a:schemeClr val="bg1"/>
                </a:solidFill>
                <a:latin typeface="+mn-lt"/>
              </a:rPr>
              <a:t>Issues Caused by Moisture – Decay of Hardwood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284" y="2317751"/>
            <a:ext cx="5037666" cy="377824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505856" y="2187122"/>
            <a:ext cx="2454427" cy="4191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Water – It’s an issue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Decay from the under the threshold 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20BD-D26E-47B2-BCA2-C66D3634924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3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913592-110A-4544-9F12-B266E5697E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9938" name="Rectangle 1026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305800" cy="10668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Issues Caused by Moisture</a:t>
            </a:r>
          </a:p>
        </p:txBody>
      </p:sp>
      <p:pic>
        <p:nvPicPr>
          <p:cNvPr id="7" name="Picture 2" descr="\\Gary520\gary's documents\Havco\Maple\Best Buy Prolam\Picture 006.jpg"/>
          <p:cNvPicPr>
            <a:picLocks noChangeAspect="1" noChangeArrowheads="1"/>
          </p:cNvPicPr>
          <p:nvPr/>
        </p:nvPicPr>
        <p:blipFill>
          <a:blip r:embed="rId3"/>
          <a:srcRect b="5023"/>
          <a:stretch>
            <a:fillRect/>
          </a:stretch>
        </p:blipFill>
        <p:spPr bwMode="auto">
          <a:xfrm>
            <a:off x="1888881" y="2057400"/>
            <a:ext cx="6204438" cy="441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9300" y="1752600"/>
            <a:ext cx="59436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Hardwood flooring after 3 years of road service in Georgia</a:t>
            </a:r>
          </a:p>
        </p:txBody>
      </p:sp>
    </p:spTree>
    <p:extLst>
      <p:ext uri="{BB962C8B-B14F-4D97-AF65-F5344CB8AC3E}">
        <p14:creationId xmlns:p14="http://schemas.microsoft.com/office/powerpoint/2010/main" val="125645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Issues Caused by Moisture – Decay of Hardwood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810000" cy="2438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2002971"/>
            <a:ext cx="3352800" cy="4114800"/>
          </a:xfrm>
        </p:spPr>
        <p:txBody>
          <a:bodyPr/>
          <a:lstStyle/>
          <a:p>
            <a:r>
              <a:rPr lang="en-US" dirty="0"/>
              <a:t>Severe decay of Hardwood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20BD-D26E-47B2-BCA2-C66D363492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262792"/>
            <a:ext cx="3810000" cy="23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B19FB1-49F3-4E81-A76F-96276467D8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0" dirty="0">
                <a:solidFill>
                  <a:schemeClr val="bg1"/>
                </a:solidFill>
                <a:latin typeface="+mn-lt"/>
              </a:rPr>
              <a:t>Why Oak? </a:t>
            </a:r>
          </a:p>
        </p:txBody>
      </p:sp>
      <p:pic>
        <p:nvPicPr>
          <p:cNvPr id="16403" name="Picture 19" descr="climatet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743200"/>
            <a:ext cx="5567363" cy="3612026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081" y="1750366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Moisture affects Hardwood floors in the high decay hazard regions </a:t>
            </a:r>
          </a:p>
        </p:txBody>
      </p:sp>
    </p:spTree>
    <p:extLst>
      <p:ext uri="{BB962C8B-B14F-4D97-AF65-F5344CB8AC3E}">
        <p14:creationId xmlns:p14="http://schemas.microsoft.com/office/powerpoint/2010/main" val="2494435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Where Are the Best Hardwoods Plentiful?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448260"/>
              </p:ext>
            </p:extLst>
          </p:nvPr>
        </p:nvGraphicFramePr>
        <p:xfrm>
          <a:off x="3608193" y="2920795"/>
          <a:ext cx="5154807" cy="370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Bitmap Image" r:id="rId4" imgW="3723810" imgH="3076190" progId="PBrush">
                  <p:embed/>
                </p:oleObj>
              </mc:Choice>
              <mc:Fallback>
                <p:oleObj name="Bitmap Image" r:id="rId4" imgW="3723810" imgH="307619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527" r="2742" b="-2"/>
                      <a:stretch>
                        <a:fillRect/>
                      </a:stretch>
                    </p:blipFill>
                    <p:spPr bwMode="auto">
                      <a:xfrm>
                        <a:off x="3608193" y="2920795"/>
                        <a:ext cx="5154807" cy="3702749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3" name="Group 19"/>
          <p:cNvGrpSpPr>
            <a:grpSpLocks/>
          </p:cNvGrpSpPr>
          <p:nvPr/>
        </p:nvGrpSpPr>
        <p:grpSpPr bwMode="auto">
          <a:xfrm>
            <a:off x="5168804" y="4448224"/>
            <a:ext cx="3170239" cy="961976"/>
            <a:chOff x="2968" y="3076"/>
            <a:chExt cx="1997" cy="591"/>
          </a:xfrm>
        </p:grpSpPr>
        <p:sp>
          <p:nvSpPr>
            <p:cNvPr id="2054" name="AutoShape 15"/>
            <p:cNvSpPr>
              <a:spLocks noChangeArrowheads="1"/>
            </p:cNvSpPr>
            <p:nvPr/>
          </p:nvSpPr>
          <p:spPr bwMode="auto">
            <a:xfrm rot="20838247" flipV="1">
              <a:off x="3804" y="3235"/>
              <a:ext cx="1109" cy="432"/>
            </a:xfrm>
            <a:prstGeom prst="leftArrow">
              <a:avLst>
                <a:gd name="adj1" fmla="val 40574"/>
                <a:gd name="adj2" fmla="val 735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/>
            </a:p>
          </p:txBody>
        </p:sp>
        <p:sp>
          <p:nvSpPr>
            <p:cNvPr id="2055" name="AutoShape 16"/>
            <p:cNvSpPr>
              <a:spLocks noChangeArrowheads="1"/>
            </p:cNvSpPr>
            <p:nvPr/>
          </p:nvSpPr>
          <p:spPr bwMode="auto">
            <a:xfrm rot="20307681" flipV="1">
              <a:off x="2968" y="3076"/>
              <a:ext cx="1440" cy="432"/>
            </a:xfrm>
            <a:prstGeom prst="leftArrow">
              <a:avLst>
                <a:gd name="adj1" fmla="val 47806"/>
                <a:gd name="adj2" fmla="val 7088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/>
            </a:p>
          </p:txBody>
        </p:sp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 rot="20282763">
              <a:off x="3101" y="3099"/>
              <a:ext cx="134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solidFill>
                    <a:schemeClr val="bg1"/>
                  </a:solidFill>
                </a:rPr>
                <a:t>Cape Girardeau, MO</a:t>
              </a:r>
            </a:p>
          </p:txBody>
        </p:sp>
        <p:sp>
          <p:nvSpPr>
            <p:cNvPr id="2057" name="Text Box 18"/>
            <p:cNvSpPr txBox="1">
              <a:spLocks noChangeArrowheads="1"/>
            </p:cNvSpPr>
            <p:nvPr/>
          </p:nvSpPr>
          <p:spPr bwMode="auto">
            <a:xfrm rot="20846768">
              <a:off x="3781" y="3327"/>
              <a:ext cx="118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chemeClr val="bg1"/>
                  </a:solidFill>
                </a:rPr>
                <a:t>Vonore, TN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88975" y="1727982"/>
            <a:ext cx="600447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Havco’s durable Oak comes from prime hardwood region within approximately 200 miles of our plants.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Box 8"/>
          <p:cNvSpPr txBox="1">
            <a:spLocks noChangeArrowheads="1"/>
          </p:cNvSpPr>
          <p:nvPr/>
        </p:nvSpPr>
        <p:spPr bwMode="auto">
          <a:xfrm>
            <a:off x="4572000" y="510833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0293" name="Rectangle 2"/>
          <p:cNvSpPr>
            <a:spLocks noChangeArrowheads="1"/>
          </p:cNvSpPr>
          <p:nvPr/>
        </p:nvSpPr>
        <p:spPr bwMode="auto">
          <a:xfrm>
            <a:off x="1524000" y="2819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i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08962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Calibri" pitchFamily="34" charset="0"/>
              </a:rPr>
              <a:t>HAVCO Products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0BE8B9-415F-4937-932C-DCE6B7337013}"/>
              </a:ext>
            </a:extLst>
          </p:cNvPr>
          <p:cNvGrpSpPr/>
          <p:nvPr/>
        </p:nvGrpSpPr>
        <p:grpSpPr>
          <a:xfrm>
            <a:off x="2176254" y="2058484"/>
            <a:ext cx="2168928" cy="3503031"/>
            <a:chOff x="4419600" y="2084758"/>
            <a:chExt cx="2168928" cy="3503031"/>
          </a:xfrm>
        </p:grpSpPr>
        <p:pic>
          <p:nvPicPr>
            <p:cNvPr id="4" name="Picture 3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32E587E7-BD1D-4924-9E1E-AA1A45743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3346670"/>
              <a:ext cx="1279093" cy="640080"/>
            </a:xfrm>
            <a:prstGeom prst="rect">
              <a:avLst/>
            </a:prstGeom>
          </p:spPr>
        </p:pic>
        <p:pic>
          <p:nvPicPr>
            <p:cNvPr id="8" name="Picture 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EA693A6-DA0A-4E02-B870-18B00FAF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2084758"/>
              <a:ext cx="2168928" cy="118872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989E1F-A75F-4E9B-B77E-ACE63629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377" y="4174843"/>
              <a:ext cx="1279093" cy="640080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1418E4D-7641-4C96-B3EC-516E65C5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4947709"/>
              <a:ext cx="1279093" cy="64008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D72FCA-E458-4E11-AD38-F547461C1F73}"/>
              </a:ext>
            </a:extLst>
          </p:cNvPr>
          <p:cNvGrpSpPr/>
          <p:nvPr/>
        </p:nvGrpSpPr>
        <p:grpSpPr>
          <a:xfrm>
            <a:off x="5586521" y="2175145"/>
            <a:ext cx="2375461" cy="2950770"/>
            <a:chOff x="6653845" y="2109364"/>
            <a:chExt cx="2375461" cy="2950770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39C72EAC-0CBE-4B49-8BCC-026C508E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3845" y="2109364"/>
              <a:ext cx="2375461" cy="1188720"/>
            </a:xfrm>
            <a:prstGeom prst="rect">
              <a:avLst/>
            </a:prstGeom>
          </p:spPr>
        </p:pic>
        <p:pic>
          <p:nvPicPr>
            <p:cNvPr id="21" name="Picture 20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99184460-7E7B-4B8C-88A5-84632DD51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326" y="3463437"/>
              <a:ext cx="1279093" cy="6400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1E4ECA-0FE2-478A-8580-D749B9FD7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326" y="4420054"/>
              <a:ext cx="1279093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0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dirty="0">
                <a:solidFill>
                  <a:schemeClr val="bg1"/>
                </a:solidFill>
              </a:rPr>
              <a:t>HAVCO</a:t>
            </a:r>
            <a:r>
              <a:rPr lang="en-US" sz="1600" baseline="93000" dirty="0">
                <a:solidFill>
                  <a:schemeClr val="bg1"/>
                </a:solidFill>
              </a:rPr>
              <a:t>  </a:t>
            </a:r>
            <a:r>
              <a:rPr lang="en-US" sz="3200" dirty="0">
                <a:solidFill>
                  <a:schemeClr val="bg1"/>
                </a:solidFill>
              </a:rPr>
              <a:t>Laminated Oak Flooring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7010400" cy="533400"/>
          </a:xfrm>
          <a:solidFill>
            <a:schemeClr val="tx1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Available with Latex Undercoating</a:t>
            </a:r>
          </a:p>
        </p:txBody>
      </p:sp>
      <p:pic>
        <p:nvPicPr>
          <p:cNvPr id="26629" name="Content Placeholder 9" descr="HAVCO-0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52600" y="2362200"/>
            <a:ext cx="6984650" cy="4038600"/>
          </a:xfrm>
          <a:ln w="19050">
            <a:solidFill>
              <a:schemeClr val="tx1"/>
            </a:solidFill>
          </a:ln>
        </p:spPr>
      </p:pic>
      <p:pic>
        <p:nvPicPr>
          <p:cNvPr id="12" name="Picture 4" descr="http://www.havco.com/wp-content/themes/havco/library/images/content_laminated_hardwood_flo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9548"/>
            <a:ext cx="6781800" cy="18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144A32-063D-46B0-93AA-CA64B202EC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630382" y="685800"/>
            <a:ext cx="7772400" cy="1143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Fusion Floor 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7620000" cy="762000"/>
          </a:xfrm>
        </p:spPr>
        <p:txBody>
          <a:bodyPr/>
          <a:lstStyle/>
          <a:p>
            <a:r>
              <a:rPr lang="en-US" sz="2800" dirty="0"/>
              <a:t>Can trailer flooring last more than 10 years?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67200" y="5350822"/>
            <a:ext cx="2438400" cy="120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0" dirty="0"/>
              <a:t>YES!</a:t>
            </a:r>
          </a:p>
          <a:p>
            <a:pPr marL="0" indent="0">
              <a:buFont typeface="Arial" charset="0"/>
              <a:buNone/>
            </a:pPr>
            <a:endParaRPr lang="en-US" sz="2800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629400" cy="180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0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9438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Fusion Floor is Made with Double PUR Bonding </a:t>
            </a:r>
          </a:p>
        </p:txBody>
      </p:sp>
      <p:pic>
        <p:nvPicPr>
          <p:cNvPr id="7170" name="Picture 2" descr="C:\Users\gopal\Desktop\HAVC15_00432_APRILFleetAd_V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60486"/>
            <a:ext cx="4495800" cy="51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08645"/>
            <a:ext cx="8153400" cy="5334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  <a:latin typeface="+mn-lt"/>
                <a:cs typeface="Arial" charset="0"/>
              </a:rPr>
              <a:t>Review of Trailer Flooring  Products</a:t>
            </a:r>
            <a:br>
              <a:rPr lang="en-US" sz="3600" b="1" dirty="0">
                <a:solidFill>
                  <a:schemeClr val="bg1"/>
                </a:solidFill>
                <a:cs typeface="Arial" charset="0"/>
              </a:rPr>
            </a:br>
            <a:endParaRPr lang="en-US" sz="3200" b="1" dirty="0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2057399" y="1725881"/>
            <a:ext cx="64008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160000"/>
              </a:lnSpc>
              <a:spcBef>
                <a:spcPts val="1200"/>
              </a:spcBef>
              <a:buFontTx/>
              <a:buChar char="•"/>
            </a:pPr>
            <a:r>
              <a:rPr lang="en-US" sz="2400" b="0" dirty="0">
                <a:latin typeface="Calibri" pitchFamily="34" charset="0"/>
              </a:rPr>
              <a:t>  Introduction to HAVCO </a:t>
            </a:r>
          </a:p>
          <a:p>
            <a:pPr eaLnBrk="0" hangingPunct="0">
              <a:lnSpc>
                <a:spcPct val="160000"/>
              </a:lnSpc>
              <a:buFontTx/>
              <a:buChar char="•"/>
            </a:pPr>
            <a:r>
              <a:rPr lang="en-US" sz="2400" b="0" dirty="0">
                <a:latin typeface="Calibri" pitchFamily="34" charset="0"/>
              </a:rPr>
              <a:t>  Why Oak?</a:t>
            </a:r>
          </a:p>
          <a:p>
            <a:pPr eaLnBrk="0" hangingPunct="0">
              <a:lnSpc>
                <a:spcPct val="160000"/>
              </a:lnSpc>
              <a:buFontTx/>
              <a:buChar char="•"/>
            </a:pPr>
            <a:r>
              <a:rPr lang="en-US" sz="2400" b="0" dirty="0">
                <a:latin typeface="Calibri" pitchFamily="34" charset="0"/>
              </a:rPr>
              <a:t>  Havco Products</a:t>
            </a:r>
          </a:p>
          <a:p>
            <a:pPr eaLnBrk="0" hangingPunct="0">
              <a:lnSpc>
                <a:spcPct val="160000"/>
              </a:lnSpc>
              <a:buFontTx/>
              <a:buChar char="•"/>
            </a:pPr>
            <a:r>
              <a:rPr lang="en-US" sz="2400" b="0" dirty="0">
                <a:latin typeface="Calibri" pitchFamily="34" charset="0"/>
              </a:rPr>
              <a:t>  Sales Support</a:t>
            </a:r>
          </a:p>
          <a:p>
            <a:pPr eaLnBrk="0" hangingPunct="0">
              <a:lnSpc>
                <a:spcPct val="160000"/>
              </a:lnSpc>
            </a:pPr>
            <a:endParaRPr lang="en-US" sz="24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Fusion Floor by Havco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4040188" cy="533400"/>
          </a:xfrm>
          <a:solidFill>
            <a:schemeClr val="tx1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en-US" sz="1800" dirty="0">
                <a:solidFill>
                  <a:schemeClr val="bg1"/>
                </a:solidFill>
              </a:rPr>
              <a:t>Laminated Oak Flooring and Scuff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600200"/>
            <a:ext cx="456665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90000"/>
              </a:spcBef>
              <a:buClr>
                <a:srgbClr val="FF0000"/>
              </a:buClr>
              <a:buFont typeface="Wingdings" pitchFamily="64" charset="2"/>
              <a:buNone/>
            </a:pPr>
            <a:r>
              <a:rPr lang="en-US" altLang="en-US" dirty="0"/>
              <a:t>     Fusion Floor</a:t>
            </a:r>
            <a:r>
              <a:rPr lang="en-US" altLang="en-US" baseline="30000" dirty="0"/>
              <a:t> </a:t>
            </a:r>
            <a:r>
              <a:rPr lang="en-US" altLang="en-US" dirty="0"/>
              <a:t>starts with the natural strength and decay-resistance of our oak laminate and adds a layer of special glass/epoxy </a:t>
            </a:r>
            <a:r>
              <a:rPr lang="en-US" altLang="en-US" b="1" dirty="0">
                <a:solidFill>
                  <a:srgbClr val="FF0000"/>
                </a:solidFill>
              </a:rPr>
              <a:t>Fiber-Reinforced Composite</a:t>
            </a:r>
            <a:r>
              <a:rPr lang="en-US" altLang="en-US" dirty="0"/>
              <a:t> to increase </a:t>
            </a:r>
            <a:r>
              <a:rPr lang="en-US" altLang="en-US" b="1" dirty="0">
                <a:solidFill>
                  <a:srgbClr val="FF0000"/>
                </a:solidFill>
              </a:rPr>
              <a:t>durability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FF0000"/>
                </a:solidFill>
              </a:rPr>
              <a:t>reduce fatigue</a:t>
            </a:r>
            <a:r>
              <a:rPr lang="en-US" altLang="en-US" dirty="0"/>
              <a:t> and provide a better </a:t>
            </a:r>
            <a:r>
              <a:rPr lang="en-US" altLang="en-US" b="1" dirty="0">
                <a:solidFill>
                  <a:srgbClr val="FF0000"/>
                </a:solidFill>
              </a:rPr>
              <a:t>ROI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120000"/>
              </a:lnSpc>
              <a:spcBef>
                <a:spcPct val="90000"/>
              </a:spcBef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58157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9438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Heavy Loading – It’s an Issue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720BD-D26E-47B2-BCA2-C66D363492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01" y="1981200"/>
            <a:ext cx="6945299" cy="4617885"/>
          </a:xfrm>
        </p:spPr>
      </p:pic>
    </p:spTree>
    <p:extLst>
      <p:ext uri="{BB962C8B-B14F-4D97-AF65-F5344CB8AC3E}">
        <p14:creationId xmlns:p14="http://schemas.microsoft.com/office/powerpoint/2010/main" val="3235786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Floor Shield Coating for Protecting Top side of Flooring</a:t>
            </a:r>
            <a:endParaRPr lang="en-US" sz="28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82948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27CC4F-013F-4EDB-BE09-5ABD61CBEEBB}"/>
              </a:ext>
            </a:extLst>
          </p:cNvPr>
          <p:cNvSpPr/>
          <p:nvPr/>
        </p:nvSpPr>
        <p:spPr>
          <a:xfrm>
            <a:off x="2057400" y="19812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 err="1"/>
              <a:t>FloorShield</a:t>
            </a:r>
            <a:r>
              <a:rPr lang="en-US" sz="2000" dirty="0"/>
              <a:t> can be applied as an option in our Factory or as an aftermarket product</a:t>
            </a:r>
          </a:p>
        </p:txBody>
      </p:sp>
    </p:spTree>
    <p:extLst>
      <p:ext uri="{BB962C8B-B14F-4D97-AF65-F5344CB8AC3E}">
        <p14:creationId xmlns:p14="http://schemas.microsoft.com/office/powerpoint/2010/main" val="108418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31838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+mn-lt"/>
              </a:rPr>
              <a:t>Floor Shield Coating By HAVCO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4AA868-A78A-446E-BE44-94B6334E9C4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8" y="2057400"/>
            <a:ext cx="7491412" cy="4114800"/>
          </a:xfrm>
        </p:spPr>
      </p:pic>
    </p:spTree>
    <p:extLst>
      <p:ext uri="{BB962C8B-B14F-4D97-AF65-F5344CB8AC3E}">
        <p14:creationId xmlns:p14="http://schemas.microsoft.com/office/powerpoint/2010/main" val="1950360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371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1"/>
            <a:ext cx="7086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Laminated Oak Floor or </a:t>
            </a:r>
            <a:r>
              <a:rPr lang="en-US" b="1" i="1" dirty="0">
                <a:solidFill>
                  <a:srgbClr val="FF0000"/>
                </a:solidFill>
              </a:rPr>
              <a:t>Fusion Floor</a:t>
            </a:r>
            <a:r>
              <a:rPr lang="en-US" dirty="0"/>
              <a:t> with </a:t>
            </a:r>
          </a:p>
          <a:p>
            <a:pPr marL="0" indent="0" algn="ctr">
              <a:buNone/>
            </a:pPr>
            <a:r>
              <a:rPr lang="en-US" dirty="0"/>
              <a:t>High Traction PUR Top coating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9144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200" b="0" dirty="0">
                <a:solidFill>
                  <a:schemeClr val="bg1"/>
                </a:solidFill>
                <a:latin typeface="+mj-lt"/>
              </a:rPr>
              <a:t>HD Topcoat / Undercoat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263705"/>
            <a:ext cx="39624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EB1EE8BE-0B02-4274-92CC-DECADC4C5E02" descr="EB1EE8BE-0B02-4274-92CC-DECADC4C5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79" y="326370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29310-66C3-45FF-AC34-A089A7FD32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9144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What Improvements are Customers Demanding?</a:t>
            </a:r>
            <a:endParaRPr lang="en-US" sz="2800" dirty="0"/>
          </a:p>
        </p:txBody>
      </p:sp>
      <p:sp>
        <p:nvSpPr>
          <p:cNvPr id="2662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74676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Higher floor strength with less weight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Higher durability – extreme duty cycles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Improve longevity and trade-in-value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Improve waterproofing of the bottom 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Water Resistant top treatments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Eliminate repair and downtime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Ease of maintenance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/>
              <a:t>OEM’s adaptability</a:t>
            </a:r>
          </a:p>
          <a:p>
            <a:pPr eaLnBrk="1" hangingPunct="1">
              <a:lnSpc>
                <a:spcPct val="110000"/>
              </a:lnSpc>
              <a:buFont typeface="Arial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73327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29310-66C3-45FF-AC34-A089A7FD32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7848600" cy="914400"/>
          </a:xfrm>
        </p:spPr>
        <p:txBody>
          <a:bodyPr/>
          <a:lstStyle/>
          <a:p>
            <a:pPr algn="l" eaLnBrk="1" hangingPunct="1"/>
            <a:endParaRPr lang="en-US" sz="2800" b="1" dirty="0"/>
          </a:p>
        </p:txBody>
      </p:sp>
      <p:sp>
        <p:nvSpPr>
          <p:cNvPr id="2662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7467600" cy="41148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endParaRPr lang="en-US" sz="2800" dirty="0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endParaRPr lang="en-US" sz="2800" dirty="0"/>
          </a:p>
          <a:p>
            <a:pPr algn="ctr" eaLnBrk="1" hangingPunct="1">
              <a:lnSpc>
                <a:spcPct val="110000"/>
              </a:lnSpc>
              <a:buFont typeface="Arial" charset="0"/>
              <a:buNone/>
            </a:pPr>
            <a:r>
              <a:rPr lang="en-US" sz="4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093087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1219200"/>
          </a:xfrm>
        </p:spPr>
        <p:txBody>
          <a:bodyPr/>
          <a:lstStyle/>
          <a:p>
            <a:pPr algn="l" eaLnBrk="1" hangingPunct="1"/>
            <a:r>
              <a:rPr lang="en-US" sz="2800" dirty="0">
                <a:solidFill>
                  <a:schemeClr val="bg1"/>
                </a:solidFill>
              </a:rPr>
              <a:t>About HAVCO</a:t>
            </a:r>
            <a:endParaRPr lang="en-US" sz="2800" dirty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2387600"/>
            <a:ext cx="4495800" cy="3327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sz="2400" dirty="0"/>
              <a:t>Producing Quality 100% Oak Flooring Since 1979</a:t>
            </a:r>
          </a:p>
          <a:p>
            <a:pPr eaLnBrk="1" hangingPunct="1">
              <a:lnSpc>
                <a:spcPct val="180000"/>
              </a:lnSpc>
              <a:buFontTx/>
              <a:buChar char="•"/>
            </a:pPr>
            <a:r>
              <a:rPr lang="en-US" sz="2400" dirty="0"/>
              <a:t>Two Locations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/>
              <a:t>Cape Girardeau, MO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sz="2000" dirty="0"/>
              <a:t>Vonore, TN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</p:txBody>
      </p:sp>
      <p:pic>
        <p:nvPicPr>
          <p:cNvPr id="8" name="Picture 5" descr="ElephantFo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73100" y="2209800"/>
            <a:ext cx="3651250" cy="3481388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219200" y="5791200"/>
            <a:ext cx="75438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u="sng" dirty="0"/>
              <a:t>Havco is the Largest Producer of </a:t>
            </a:r>
          </a:p>
          <a:p>
            <a:pPr lvl="1">
              <a:lnSpc>
                <a:spcPct val="90000"/>
              </a:lnSpc>
            </a:pPr>
            <a:r>
              <a:rPr lang="en-US" sz="2800" u="sng" dirty="0"/>
              <a:t>Trailer Flooring in North America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HAVCOView1movesawdust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6035"/>
          <a:stretch>
            <a:fillRect/>
          </a:stretch>
        </p:blipFill>
        <p:spPr>
          <a:xfrm>
            <a:off x="2743200" y="2667000"/>
            <a:ext cx="4800600" cy="32004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2531" name="Rectangle 3"/>
          <p:cNvSpPr txBox="1">
            <a:spLocks noChangeArrowheads="1"/>
          </p:cNvSpPr>
          <p:nvPr/>
        </p:nvSpPr>
        <p:spPr bwMode="auto">
          <a:xfrm>
            <a:off x="2743200" y="19812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2400" dirty="0">
                <a:latin typeface="Calibri" pitchFamily="34" charset="0"/>
              </a:rPr>
              <a:t>Cape Girardeau, MO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2000" b="0" dirty="0">
                <a:latin typeface="Calibri" pitchFamily="34" charset="0"/>
              </a:rPr>
              <a:t>2 hours south of St. Louis on I-55</a:t>
            </a:r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685800" y="685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 dirty="0">
                <a:solidFill>
                  <a:schemeClr val="bg1"/>
                </a:solidFill>
                <a:latin typeface="Calibri" pitchFamily="34" charset="0"/>
              </a:rPr>
              <a:t>HAVCO Locations</a:t>
            </a:r>
            <a:endParaRPr lang="en-US" sz="32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 descr="Vonorepictur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583" b="18108"/>
          <a:stretch>
            <a:fillRect/>
          </a:stretch>
        </p:blipFill>
        <p:spPr>
          <a:xfrm>
            <a:off x="2590800" y="2667000"/>
            <a:ext cx="5029200" cy="3124200"/>
          </a:xfrm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2514600" y="1828800"/>
            <a:ext cx="510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dirty="0">
                <a:latin typeface="Calibri" pitchFamily="34" charset="0"/>
              </a:rPr>
              <a:t>Vonore, TN</a:t>
            </a:r>
            <a:r>
              <a:rPr lang="en-US" sz="2800" dirty="0">
                <a:latin typeface="Calibri" pitchFamily="34" charset="0"/>
              </a:rPr>
              <a:t> </a:t>
            </a:r>
            <a:br>
              <a:rPr lang="en-US" sz="280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Near Knoxville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685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 dirty="0">
                <a:solidFill>
                  <a:schemeClr val="bg1"/>
                </a:solidFill>
                <a:latin typeface="Calibri" pitchFamily="34" charset="0"/>
              </a:rPr>
              <a:t>HAVCO Locations</a:t>
            </a:r>
            <a:endParaRPr lang="en-US" sz="32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685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52600" y="2057400"/>
            <a:ext cx="6934200" cy="4495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1. Oak					63%</a:t>
            </a:r>
            <a:br>
              <a:rPr lang="en-US" sz="2800" b="1" dirty="0"/>
            </a:br>
            <a:r>
              <a:rPr lang="en-US" sz="2800" b="1" dirty="0"/>
              <a:t>2. Fusion Floor by Havco			16%                     </a:t>
            </a:r>
            <a:br>
              <a:rPr lang="en-US" sz="2800" b="1" dirty="0"/>
            </a:br>
            <a:r>
              <a:rPr lang="en-US" sz="2800" b="1" dirty="0"/>
              <a:t>3. Maple/Canadian Hardwood		15%</a:t>
            </a:r>
            <a:br>
              <a:rPr lang="en-US" sz="2800" b="1" dirty="0"/>
            </a:br>
            <a:r>
              <a:rPr lang="en-US" sz="2800" b="1" dirty="0"/>
              <a:t>4. Extruded Aluminum			4%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5. Mixed Hardwoods			1%</a:t>
            </a:r>
            <a:br>
              <a:rPr lang="en-US" sz="2800" b="1" dirty="0"/>
            </a:br>
            <a:r>
              <a:rPr lang="en-US" sz="2800" b="1" dirty="0"/>
              <a:t>6. Other					1%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04800" y="1003012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Calibri" pitchFamily="34" charset="0"/>
              </a:rPr>
              <a:t>Types of Trailer Flooring and Estimated Market Share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35285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81" name="Picture 2" descr="DSC02238"/>
          <p:cNvPicPr>
            <a:picLocks noChangeAspect="1" noChangeArrowheads="1"/>
          </p:cNvPicPr>
          <p:nvPr/>
        </p:nvPicPr>
        <p:blipFill>
          <a:blip r:embed="rId3"/>
          <a:srcRect t="5838"/>
          <a:stretch>
            <a:fillRect/>
          </a:stretch>
        </p:blipFill>
        <p:spPr bwMode="auto">
          <a:xfrm>
            <a:off x="2667000" y="2667000"/>
            <a:ext cx="523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2667000" y="19050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dirty="0">
                <a:latin typeface="Calibri" pitchFamily="34" charset="0"/>
              </a:rPr>
              <a:t>We use 100% Oak </a:t>
            </a:r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43200" y="3429000"/>
            <a:ext cx="5181600" cy="2209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9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OAK</a:t>
            </a:r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5334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0" dirty="0">
                <a:solidFill>
                  <a:schemeClr val="bg1"/>
                </a:solidFill>
                <a:latin typeface="Calibri" pitchFamily="34" charset="0"/>
              </a:rPr>
              <a:t>HAVCO</a:t>
            </a:r>
            <a:r>
              <a:rPr lang="en-US" b="0" baseline="930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3200" b="0" dirty="0">
                <a:solidFill>
                  <a:schemeClr val="bg1"/>
                </a:solidFill>
                <a:latin typeface="Calibri" pitchFamily="34" charset="0"/>
              </a:rPr>
              <a:t>Trailer Flooring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0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85800" y="6858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200" dirty="0">
              <a:latin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0" y="2057400"/>
            <a:ext cx="7162800" cy="3733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Calibri" panose="020F0502020204030204" pitchFamily="34" charset="0"/>
              </a:rPr>
              <a:t>Oak is the predominant wood used for making dry freight van (DFV) trailer floors with approximately 80% market share (including conventional wood floor and composite reinforced wood floor).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03012"/>
            <a:ext cx="876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Calibri" pitchFamily="34" charset="0"/>
              </a:rPr>
              <a:t>Types of Trailer Flooring and Estimated Market Share</a:t>
            </a:r>
          </a:p>
          <a:p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26451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763000" cy="6858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Why Oak? Moisture – It’s an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F19DE-DBD4-4AB4-9E45-81E4D6ED4FE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9893"/>
            <a:ext cx="7315200" cy="4947083"/>
          </a:xfrm>
        </p:spPr>
      </p:pic>
    </p:spTree>
    <p:extLst>
      <p:ext uri="{BB962C8B-B14F-4D97-AF65-F5344CB8AC3E}">
        <p14:creationId xmlns:p14="http://schemas.microsoft.com/office/powerpoint/2010/main" val="207988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15980</TotalTime>
  <Words>452</Words>
  <Application>Microsoft Office PowerPoint</Application>
  <PresentationFormat>On-screen Show (4:3)</PresentationFormat>
  <Paragraphs>111</Paragraphs>
  <Slides>26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Wingdings</vt:lpstr>
      <vt:lpstr>Office Theme</vt:lpstr>
      <vt:lpstr>Bitmap Image</vt:lpstr>
      <vt:lpstr>HAVCO Wood Products  John Vozniak – Director Field Sales and Service </vt:lpstr>
      <vt:lpstr>Review of Trailer Flooring  Products </vt:lpstr>
      <vt:lpstr>About HAVCO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Why Oak? Moisture – It’s an Issue</vt:lpstr>
      <vt:lpstr>PowerPoint Presentation</vt:lpstr>
      <vt:lpstr>Issues Caused by Moisture – Decay of Hardwood</vt:lpstr>
      <vt:lpstr>Issues Caused by Moisture</vt:lpstr>
      <vt:lpstr>Issues Caused by Moisture – Decay of Hardwood</vt:lpstr>
      <vt:lpstr>PowerPoint Presentation</vt:lpstr>
      <vt:lpstr>Where Are the Best Hardwoods Plentiful?</vt:lpstr>
      <vt:lpstr>PowerPoint Presentation</vt:lpstr>
      <vt:lpstr>HAVCO  Laminated Oak Flooring</vt:lpstr>
      <vt:lpstr>Fusion Floor </vt:lpstr>
      <vt:lpstr>Fusion Floor is Made with Double PUR Bonding </vt:lpstr>
      <vt:lpstr>Fusion Floor by Havco</vt:lpstr>
      <vt:lpstr>Heavy Loading – It’s an Issue</vt:lpstr>
      <vt:lpstr>Floor Shield Coating for Protecting Top side of Flooring</vt:lpstr>
      <vt:lpstr>Floor Shield Coating By HAVCO</vt:lpstr>
      <vt:lpstr> </vt:lpstr>
      <vt:lpstr>What Improvements are Customers Demanding?</vt:lpstr>
      <vt:lpstr>PowerPoint Presentation</vt:lpstr>
    </vt:vector>
  </TitlesOfParts>
  <Company>Roxanne/Brown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Havco Wood Products, LLC Welcomes Schneider National  to Cape Girardeau, MO</dc:title>
  <dc:creator>Curt Buchheit</dc:creator>
  <cp:lastModifiedBy>Michelle Haworth</cp:lastModifiedBy>
  <cp:revision>131</cp:revision>
  <dcterms:modified xsi:type="dcterms:W3CDTF">2019-08-23T13:53:21Z</dcterms:modified>
</cp:coreProperties>
</file>