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2" r:id="rId6"/>
    <p:sldId id="273" r:id="rId7"/>
    <p:sldId id="283" r:id="rId8"/>
    <p:sldId id="279" r:id="rId9"/>
    <p:sldId id="282" r:id="rId10"/>
    <p:sldId id="284" r:id="rId11"/>
    <p:sldId id="281" r:id="rId12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4">
          <p15:clr>
            <a:srgbClr val="A4A3A4"/>
          </p15:clr>
        </p15:guide>
        <p15:guide id="2" orient="horz" pos="1497">
          <p15:clr>
            <a:srgbClr val="A4A3A4"/>
          </p15:clr>
        </p15:guide>
        <p15:guide id="3" pos="591">
          <p15:clr>
            <a:srgbClr val="A4A3A4"/>
          </p15:clr>
        </p15:guide>
        <p15:guide id="4" orient="horz" pos="2015">
          <p15:clr>
            <a:srgbClr val="A4A3A4"/>
          </p15:clr>
        </p15:guide>
        <p15:guide id="5" orient="horz" pos="194">
          <p15:clr>
            <a:srgbClr val="A4A3A4"/>
          </p15:clr>
        </p15:guide>
        <p15:guide id="6" orient="horz" pos="1236">
          <p15:clr>
            <a:srgbClr val="A4A3A4"/>
          </p15:clr>
        </p15:guide>
        <p15:guide id="7" orient="horz" pos="1679">
          <p15:clr>
            <a:srgbClr val="A4A3A4"/>
          </p15:clr>
        </p15:guide>
        <p15:guide id="8" orient="horz" pos="2639">
          <p15:clr>
            <a:srgbClr val="A4A3A4"/>
          </p15:clr>
        </p15:guide>
        <p15:guide id="9" orient="horz" pos="2063">
          <p15:clr>
            <a:srgbClr val="A4A3A4"/>
          </p15:clr>
        </p15:guide>
        <p15:guide id="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3B"/>
    <a:srgbClr val="46463B"/>
    <a:srgbClr val="32323B"/>
    <a:srgbClr val="33859F"/>
    <a:srgbClr val="7C93BE"/>
    <a:srgbClr val="D0702F"/>
    <a:srgbClr val="60457D"/>
    <a:srgbClr val="77973D"/>
    <a:srgbClr val="646568"/>
    <a:srgbClr val="B2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0" autoAdjust="0"/>
    <p:restoredTop sz="99424" autoAdjust="0"/>
  </p:normalViewPr>
  <p:slideViewPr>
    <p:cSldViewPr snapToObjects="1" showGuides="1">
      <p:cViewPr>
        <p:scale>
          <a:sx n="81" d="100"/>
          <a:sy n="81" d="100"/>
        </p:scale>
        <p:origin x="906" y="-108"/>
      </p:cViewPr>
      <p:guideLst>
        <p:guide orient="horz" pos="1054"/>
        <p:guide orient="horz" pos="1497"/>
        <p:guide pos="591"/>
        <p:guide orient="horz" pos="2015"/>
        <p:guide orient="horz" pos="194"/>
        <p:guide orient="horz" pos="1236"/>
        <p:guide orient="horz" pos="1679"/>
        <p:guide orient="horz" pos="2639"/>
        <p:guide orient="horz" pos="2063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7AEDE6-A5E0-054A-85BF-AD326E789C6C}" type="datetimeFigureOut">
              <a:rPr lang="en-US"/>
              <a:pPr>
                <a:defRPr/>
              </a:pPr>
              <a:t>9/5/2019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0B6A16-EA78-6D4A-808A-5DDB7611BF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7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D1D2D0-6FB1-B446-990D-584E1FA240D9}" type="datetimeFigureOut">
              <a:rPr lang="en-US"/>
              <a:pPr>
                <a:defRPr/>
              </a:pPr>
              <a:t>9/5/2019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850"/>
            <a:ext cx="548640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3DEDD0-CD43-1B48-96CC-6082FDCBE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7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753" y="8773011"/>
            <a:ext cx="2971697" cy="46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61" tIns="45981" rIns="91961" bIns="45981" anchor="b"/>
          <a:lstStyle>
            <a:lvl1pPr defTabSz="46672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6672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6672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6672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6672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667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1A357350-C758-D043-8563-CA40EE3BF21F}" type="slidenum"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pPr algn="r"/>
              <a:t>1</a:t>
            </a:fld>
            <a:endParaRPr lang="en-US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6450" cy="3462337"/>
          </a:xfrm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88081"/>
            <a:ext cx="5484540" cy="4154974"/>
          </a:xfrm>
        </p:spPr>
        <p:txBody>
          <a:bodyPr lIns="91916" tIns="45959" rIns="91916" bIns="45959"/>
          <a:lstStyle/>
          <a:p>
            <a:pPr defTabSz="450525">
              <a:spcBef>
                <a:spcPct val="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0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423332" y="-76200"/>
            <a:ext cx="8195735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7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[Arial, 42, Bold]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1992868"/>
            <a:ext cx="8195204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Presenter’s Name [Arial, 20pt]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6032" y="6261102"/>
            <a:ext cx="3048000" cy="406398"/>
          </a:xfrm>
          <a:prstGeom prst="rect">
            <a:avLst/>
          </a:prstGeom>
        </p:spPr>
        <p:txBody>
          <a:bodyPr vert="horz" lIns="0"/>
          <a:lstStyle>
            <a:lvl1pPr marL="0" indent="0" algn="l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add date [Arial, 14pt]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781833" y="6635234"/>
            <a:ext cx="1070230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bg2">
                    <a:lumMod val="9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6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423333" y="-76200"/>
            <a:ext cx="8195735" cy="1828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740"/>
              </a:lnSpc>
              <a:defRPr sz="4200">
                <a:solidFill>
                  <a:srgbClr val="B20838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[Arial, 42, Bold]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4" y="1992868"/>
            <a:ext cx="8195204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Presenter’s Name [Arial, 20pt]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332" y="6286502"/>
            <a:ext cx="3048000" cy="406398"/>
          </a:xfrm>
          <a:prstGeom prst="rect">
            <a:avLst/>
          </a:prstGeom>
        </p:spPr>
        <p:txBody>
          <a:bodyPr vert="horz" lIns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674848" y="6553200"/>
            <a:ext cx="1075615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bg2">
                    <a:lumMod val="65000"/>
                    <a:lumOff val="3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423332" y="762000"/>
            <a:ext cx="8195735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740"/>
              </a:lnSpc>
              <a:defRPr sz="3600">
                <a:solidFill>
                  <a:srgbClr val="B20838"/>
                </a:solidFill>
              </a:defRPr>
            </a:lvl1pPr>
          </a:lstStyle>
          <a:p>
            <a:r>
              <a:rPr lang="en-US" dirty="0"/>
              <a:t>Click to Add Section Title</a:t>
            </a:r>
            <a:br>
              <a:rPr lang="en-US" dirty="0"/>
            </a:br>
            <a:r>
              <a:rPr lang="en-US" dirty="0"/>
              <a:t>[Arial, 36pt, Bold]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2048936"/>
            <a:ext cx="8195204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Presenter’s Name [Arial, 18pt]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332" y="6286502"/>
            <a:ext cx="3048000" cy="406398"/>
          </a:xfrm>
          <a:prstGeom prst="rect">
            <a:avLst/>
          </a:prstGeom>
        </p:spPr>
        <p:txBody>
          <a:bodyPr vert="horz" lIns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7086600" y="3124200"/>
            <a:ext cx="1070230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80233" y="6553200"/>
            <a:ext cx="1070230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bg2">
                    <a:lumMod val="65000"/>
                    <a:lumOff val="3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423332" y="762000"/>
            <a:ext cx="8195735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740"/>
              </a:lnSpc>
              <a:defRPr sz="3600">
                <a:solidFill>
                  <a:srgbClr val="B20838"/>
                </a:solidFill>
              </a:defRPr>
            </a:lvl1pPr>
          </a:lstStyle>
          <a:p>
            <a:r>
              <a:rPr lang="en-US" dirty="0"/>
              <a:t>Click to Add Section Title</a:t>
            </a:r>
            <a:br>
              <a:rPr lang="en-US" dirty="0"/>
            </a:br>
            <a:r>
              <a:rPr lang="en-US" dirty="0"/>
              <a:t>[Arial, 36pt, Bold]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2048936"/>
            <a:ext cx="8195204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Presenter’s Name [Arial, 18pt]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332" y="6286502"/>
            <a:ext cx="3048000" cy="406398"/>
          </a:xfrm>
          <a:prstGeom prst="rect">
            <a:avLst/>
          </a:prstGeom>
        </p:spPr>
        <p:txBody>
          <a:bodyPr vert="horz" lIns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7086600" y="3124200"/>
            <a:ext cx="1070230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80233" y="6553200"/>
            <a:ext cx="1070230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bg2">
                    <a:lumMod val="65000"/>
                    <a:lumOff val="3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Line 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38150" y="914400"/>
            <a:ext cx="82804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215140"/>
            <a:ext cx="8263467" cy="7025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D0D0D"/>
                </a:solidFill>
              </a:defRPr>
            </a:lvl1pPr>
          </a:lstStyle>
          <a:p>
            <a:r>
              <a:rPr lang="en-US" dirty="0"/>
              <a:t>Click to Add Title [Arial, 28pt, Bold]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1213" y="6356350"/>
            <a:ext cx="250608" cy="365125"/>
          </a:xfrm>
          <a:prstGeom prst="rect">
            <a:avLst/>
          </a:prstGeom>
        </p:spPr>
        <p:txBody>
          <a:bodyPr lIns="0" rIns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4B92ABA3-C88A-B44A-A416-24CA16614E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1800" y="6356350"/>
            <a:ext cx="4064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Page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1143000" y="6324600"/>
            <a:ext cx="1676400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09D16E6E-0A4B-4B91-BED4-6F5F9F621CBB}" type="datetime4">
              <a:rPr lang="en-US" smtClean="0"/>
              <a:t>September 5, 2019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90600" y="6302573"/>
            <a:ext cx="14244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3045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8" y="0"/>
            <a:ext cx="7467600" cy="765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041400"/>
            <a:ext cx="8137525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011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086600" y="3124200"/>
            <a:ext cx="1070230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423332" y="533400"/>
            <a:ext cx="8195735" cy="1143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ts val="474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Section Title</a:t>
            </a:r>
            <a:br>
              <a:rPr lang="en-US" dirty="0"/>
            </a:br>
            <a:r>
              <a:rPr lang="en-US" dirty="0"/>
              <a:t>[Arial, 36pt, Bold]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1820336"/>
            <a:ext cx="8195204" cy="369332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Presenter’s Name [Arial, 18pt]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781833" y="6635234"/>
            <a:ext cx="1070230" cy="184666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r>
              <a:rPr lang="en-US" sz="600" kern="1200" dirty="0">
                <a:solidFill>
                  <a:schemeClr val="bg2">
                    <a:lumMod val="90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Proprietary © Meritor, Inc. 2016</a:t>
            </a:r>
            <a:endParaRPr lang="en-US" sz="6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37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- Large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150" y="1066800"/>
            <a:ext cx="8280400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50800" y="6338887"/>
            <a:ext cx="381000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F8F8DD-F1D8-4C18-8A72-68D9250FE803}" type="slidenum">
              <a:rPr lang="en-US" sz="1000" smtClean="0">
                <a:solidFill>
                  <a:srgbClr val="646568"/>
                </a:solidFill>
              </a:rPr>
              <a:pPr algn="r"/>
              <a:t>‹#›</a:t>
            </a:fld>
            <a:endParaRPr lang="en-US" sz="1000" dirty="0">
              <a:solidFill>
                <a:srgbClr val="646568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8150" y="851660"/>
            <a:ext cx="82804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0"/>
            <a:ext cx="826346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</p:spTree>
    <p:extLst>
      <p:ext uri="{BB962C8B-B14F-4D97-AF65-F5344CB8AC3E}">
        <p14:creationId xmlns:p14="http://schemas.microsoft.com/office/powerpoint/2010/main" val="283493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- Split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8150" y="851660"/>
            <a:ext cx="82804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0"/>
            <a:ext cx="826346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6033" y="1066800"/>
            <a:ext cx="3987800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24400" y="1057275"/>
            <a:ext cx="3987800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50800" y="6338887"/>
            <a:ext cx="381000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F8F8DD-F1D8-4C18-8A72-68D9250FE803}" type="slidenum">
              <a:rPr lang="en-US" sz="1000" smtClean="0">
                <a:solidFill>
                  <a:srgbClr val="646568"/>
                </a:solidFill>
              </a:rPr>
              <a:pPr algn="r"/>
              <a:t>‹#›</a:t>
            </a:fld>
            <a:endParaRPr lang="en-US" sz="1000" dirty="0">
              <a:solidFill>
                <a:srgbClr val="646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5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ine Title - Split Content Area - half - 2 qu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38150" y="851660"/>
            <a:ext cx="82804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0"/>
            <a:ext cx="826346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6033" y="1066800"/>
            <a:ext cx="3987800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24400" y="1057275"/>
            <a:ext cx="3987800" cy="2287058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0750" y="3572933"/>
            <a:ext cx="3987800" cy="229446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50800" y="6338887"/>
            <a:ext cx="381000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F8F8DD-F1D8-4C18-8A72-68D9250FE803}" type="slidenum">
              <a:rPr lang="en-US" sz="1000" smtClean="0">
                <a:solidFill>
                  <a:srgbClr val="646568"/>
                </a:solidFill>
              </a:rPr>
              <a:pPr algn="r"/>
              <a:t>‹#›</a:t>
            </a:fld>
            <a:endParaRPr lang="en-US" sz="1000" dirty="0">
              <a:solidFill>
                <a:srgbClr val="646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4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ine Title - Quad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851660"/>
            <a:ext cx="82804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0"/>
            <a:ext cx="826346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6033" y="1066800"/>
            <a:ext cx="3987800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24400" y="1057275"/>
            <a:ext cx="3987800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6033" y="3667125"/>
            <a:ext cx="3987800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24400" y="3657600"/>
            <a:ext cx="3987800" cy="2295525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50800" y="6338887"/>
            <a:ext cx="381000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F8F8DD-F1D8-4C18-8A72-68D9250FE803}" type="slidenum">
              <a:rPr lang="en-US" sz="1000" smtClean="0">
                <a:solidFill>
                  <a:srgbClr val="646568"/>
                </a:solidFill>
              </a:rPr>
              <a:pPr algn="r"/>
              <a:t>‹#›</a:t>
            </a:fld>
            <a:endParaRPr lang="en-US" sz="1000" dirty="0">
              <a:solidFill>
                <a:srgbClr val="646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- Unproportional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8150" y="851660"/>
            <a:ext cx="82804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0"/>
            <a:ext cx="826346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31800" y="1066800"/>
            <a:ext cx="4826000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638800" y="1066800"/>
            <a:ext cx="3079750" cy="4800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50800" y="6338887"/>
            <a:ext cx="381000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F8F8DD-F1D8-4C18-8A72-68D9250FE803}" type="slidenum">
              <a:rPr lang="en-US" sz="1000" smtClean="0">
                <a:solidFill>
                  <a:srgbClr val="646568"/>
                </a:solidFill>
              </a:rPr>
              <a:pPr algn="r"/>
              <a:t>‹#›</a:t>
            </a:fld>
            <a:endParaRPr lang="en-US" sz="1000" dirty="0">
              <a:solidFill>
                <a:srgbClr val="646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0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ine Title - Full Content Area - Takeaw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8150" y="851660"/>
            <a:ext cx="82804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5405735"/>
            <a:ext cx="8280400" cy="46166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2">
                  <a:lumMod val="75000"/>
                </a:schemeClr>
              </a:gs>
            </a:gsLst>
            <a:lin ang="5820000" scaled="0"/>
            <a:tileRect/>
          </a:gradFill>
          <a:effectLst>
            <a:reflection stA="28000" endPos="20000" dir="5400000" sy="-100000" algn="bl" rotWithShape="0"/>
          </a:effectLst>
        </p:spPr>
        <p:txBody>
          <a:bodyPr wrap="square" tIns="91440" bIns="91440">
            <a:spAutoFit/>
          </a:bodyPr>
          <a:lstStyle>
            <a:lvl1pPr marL="0" indent="0" algn="ctr">
              <a:buNone/>
              <a:defRPr lang="en-US" sz="1800" b="1" kern="1200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8733" y="0"/>
            <a:ext cx="8263467" cy="854964"/>
          </a:xfrm>
          <a:prstGeom prst="rect">
            <a:avLst/>
          </a:prstGeom>
        </p:spPr>
        <p:txBody>
          <a:bodyPr vert="horz" lIns="0" rIns="0" anchor="b"/>
          <a:lstStyle>
            <a:lvl1pPr>
              <a:lnSpc>
                <a:spcPts val="2800"/>
              </a:lnSpc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Add Title [Arial, bold, 28pt]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150" y="1066800"/>
            <a:ext cx="8280400" cy="42672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2286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1pPr>
            <a:lvl2pPr marL="457200" indent="-2286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  <a:def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defRPr>
            </a:lvl2pPr>
            <a:lvl3pPr marL="640080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000000"/>
                </a:solidFill>
              </a:defRPr>
            </a:lvl3pPr>
            <a:lvl4pPr marL="804672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charset="2"/>
              <a:buChar char="§"/>
              <a:defRPr sz="1400">
                <a:solidFill>
                  <a:srgbClr val="000000"/>
                </a:solidFill>
              </a:defRPr>
            </a:lvl4pPr>
            <a:lvl5pPr marL="996696" indent="-18288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/>
              <a:buChar char="•"/>
              <a:defRPr sz="1400" baseline="0">
                <a:solidFill>
                  <a:srgbClr val="000000"/>
                </a:solidFill>
              </a:defRPr>
            </a:lvl5pPr>
            <a:lvl6pPr marL="1575054" indent="-285750">
              <a:buClr>
                <a:schemeClr val="accent2"/>
              </a:buClr>
              <a:buFont typeface="Lucida Grande"/>
              <a:buChar char="-"/>
              <a:defRPr/>
            </a:lvl6pPr>
          </a:lstStyle>
          <a:p>
            <a:pPr lvl="0"/>
            <a:r>
              <a:rPr lang="en-US" dirty="0"/>
              <a:t>Click to edit [Arial, 20pt]</a:t>
            </a:r>
          </a:p>
          <a:p>
            <a:pPr lvl="1"/>
            <a:r>
              <a:rPr lang="en-US" dirty="0"/>
              <a:t>Second level text [Arial, 18pt]</a:t>
            </a:r>
          </a:p>
          <a:p>
            <a:pPr lvl="2"/>
            <a:r>
              <a:rPr lang="en-US" dirty="0"/>
              <a:t>Third level text [Arial, 16pt]</a:t>
            </a:r>
          </a:p>
          <a:p>
            <a:pPr lvl="3"/>
            <a:r>
              <a:rPr lang="en-US" dirty="0"/>
              <a:t>Fourth level text [Arial, 14pt]</a:t>
            </a:r>
          </a:p>
          <a:p>
            <a:pPr lvl="4"/>
            <a:r>
              <a:rPr lang="en-US" dirty="0"/>
              <a:t>Fifth level text [Arial, 14pt]</a:t>
            </a:r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50800" y="6338887"/>
            <a:ext cx="381000" cy="277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EF8F8DD-F1D8-4C18-8A72-68D9250FE803}" type="slidenum">
              <a:rPr lang="en-US" sz="1000" smtClean="0">
                <a:solidFill>
                  <a:srgbClr val="646568"/>
                </a:solidFill>
              </a:rPr>
              <a:pPr algn="r"/>
              <a:t>‹#›</a:t>
            </a:fld>
            <a:endParaRPr lang="en-US" sz="1000" dirty="0">
              <a:solidFill>
                <a:srgbClr val="6465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Slide-4x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9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5600" y="6302573"/>
            <a:ext cx="14244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|</a:t>
            </a:r>
          </a:p>
        </p:txBody>
      </p:sp>
      <p:pic>
        <p:nvPicPr>
          <p:cNvPr id="3" name="Picture 2" descr="RWTB_logo_horiz_lockup_2c_grey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882" y="6311040"/>
            <a:ext cx="2073625" cy="379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1" y="6441342"/>
            <a:ext cx="1468920" cy="105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8" r:id="rId11"/>
    <p:sldLayoutId id="2147483739" r:id="rId12"/>
    <p:sldLayoutId id="2147483740" r:id="rId13"/>
    <p:sldLayoutId id="2147483741" r:id="rId14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66688" indent="-166688" algn="l" defTabSz="457200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rgbClr val="4D4D4D"/>
          </a:solidFill>
          <a:latin typeface="+mn-lt"/>
          <a:ea typeface="ＭＳ Ｐゴシック" pitchFamily="34" charset="-128"/>
          <a:cs typeface="ＭＳ Ｐゴシック" pitchFamily="34" charset="-128"/>
        </a:defRPr>
      </a:lvl1pPr>
      <a:lvl2pPr marL="458788" indent="-230188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2200">
          <a:solidFill>
            <a:srgbClr val="4D4D4D"/>
          </a:solidFill>
          <a:latin typeface="+mn-lt"/>
          <a:ea typeface="ヒラギノ角ゴ Pro W3" charset="0"/>
          <a:cs typeface="Arial" charset="0"/>
        </a:defRPr>
      </a:lvl2pPr>
      <a:lvl3pPr marL="752475" indent="-177800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Lucida Grande" charset="0"/>
        <a:buChar char="»"/>
        <a:defRPr sz="2000">
          <a:solidFill>
            <a:srgbClr val="4D4D4D"/>
          </a:solidFill>
          <a:latin typeface="+mn-lt"/>
          <a:ea typeface="Arial" charset="0"/>
          <a:cs typeface="Arial" charset="0"/>
        </a:defRPr>
      </a:lvl3pPr>
      <a:lvl4pPr marL="1031875" indent="-1651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D4D4D"/>
          </a:solidFill>
          <a:latin typeface="+mn-lt"/>
          <a:ea typeface="Arial" charset="0"/>
          <a:cs typeface="Arial" charset="0"/>
        </a:defRPr>
      </a:lvl4pPr>
      <a:lvl5pPr marL="13747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Arial" charset="0"/>
          <a:cs typeface="Arial" charset="0"/>
        </a:defRPr>
      </a:lvl5pPr>
      <a:lvl6pPr marL="18319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6pPr>
      <a:lvl7pPr marL="22891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7pPr>
      <a:lvl8pPr marL="27463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8pPr>
      <a:lvl9pPr marL="3203575" indent="-16510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rgbClr val="4D4D4D"/>
          </a:solidFill>
          <a:latin typeface="+mn-lt"/>
          <a:ea typeface="+mn-ea"/>
          <a:cs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itor.com/literature-on-demand" TargetMode="External"/><Relationship Id="rId2" Type="http://schemas.openxmlformats.org/officeDocument/2006/relationships/hyperlink" Target="http://www.meritorbullpen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eritorpartsxpress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Meritor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693" y="4119113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 Stoughton Dealer Meeting</a:t>
            </a:r>
          </a:p>
          <a:p>
            <a:r>
              <a:rPr lang="en-US" dirty="0">
                <a:solidFill>
                  <a:schemeClr val="bg1"/>
                </a:solidFill>
              </a:rPr>
              <a:t>Scott Hilger</a:t>
            </a:r>
          </a:p>
          <a:p>
            <a:r>
              <a:rPr lang="en-US" dirty="0">
                <a:solidFill>
                  <a:schemeClr val="bg1"/>
                </a:solidFill>
              </a:rPr>
              <a:t>Sr. Manger, Trailer</a:t>
            </a:r>
          </a:p>
        </p:txBody>
      </p:sp>
    </p:spTree>
    <p:extLst>
      <p:ext uri="{BB962C8B-B14F-4D97-AF65-F5344CB8AC3E}">
        <p14:creationId xmlns:p14="http://schemas.microsoft.com/office/powerpoint/2010/main" val="998078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Aftermarket &amp; Trailer Product Portfolio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66005" y="929790"/>
            <a:ext cx="5571596" cy="2236741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4073" y="3557976"/>
            <a:ext cx="2799346" cy="2300958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0839" y="963374"/>
            <a:ext cx="2695575" cy="3574715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D9D9D9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1966" y="4720904"/>
            <a:ext cx="2984234" cy="138499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Trailer Axles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MTA Suspensions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RFS Beams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Bushings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Meritor Tire Inflation Systems (MTIS)</a:t>
            </a: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Shock Absorbers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Air Springs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Equalizers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Torque Arms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Hanger Brackets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9251" y="3656165"/>
            <a:ext cx="2857349" cy="0"/>
          </a:xfrm>
          <a:prstGeom prst="line">
            <a:avLst/>
          </a:prstGeom>
          <a:ln>
            <a:solidFill>
              <a:srgbClr val="FFFFFF">
                <a:alpha val="9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20839" y="957025"/>
            <a:ext cx="2695575" cy="319864"/>
          </a:xfrm>
          <a:prstGeom prst="rect">
            <a:avLst/>
          </a:prstGeom>
          <a:solidFill>
            <a:srgbClr val="074175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Brake &amp; Wheel 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52" y="1595985"/>
            <a:ext cx="2671762" cy="122341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Brake Shoes/Kits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Hubs/Drums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Wheel Seals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Bearings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Camshafts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/>
              <a:t>Wheel Bearing Adjustment System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Automatic &amp; Manual Slack Adjusters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Wheel Attaching</a:t>
            </a:r>
            <a:br>
              <a:rPr lang="en-US" sz="1050" dirty="0">
                <a:solidFill>
                  <a:srgbClr val="4C4C4C"/>
                </a:solidFill>
              </a:rPr>
            </a:br>
            <a:r>
              <a:rPr lang="en-US" sz="1050" dirty="0">
                <a:solidFill>
                  <a:srgbClr val="4C4C4C"/>
                </a:solidFill>
              </a:rPr>
              <a:t>Components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943600" y="4495800"/>
            <a:ext cx="2563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Trailer Axle and Suspension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444652" y="1370165"/>
            <a:ext cx="256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Wheel End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652" y="3044447"/>
            <a:ext cx="2706687" cy="577850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Calipers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Rotors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Wheel Cylinders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 Brake Hardware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 Disc Pads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44652" y="2817965"/>
            <a:ext cx="2563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Disc Brake (Hydraulic and Air)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34361" y="2274751"/>
            <a:ext cx="5865706" cy="0"/>
          </a:xfrm>
          <a:prstGeom prst="line">
            <a:avLst/>
          </a:prstGeom>
          <a:ln>
            <a:solidFill>
              <a:srgbClr val="FFFFFF">
                <a:alpha val="9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444652" y="3674531"/>
            <a:ext cx="2565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Air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08868" y="1492383"/>
            <a:ext cx="2708274" cy="1062038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Universal Joints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Center Bearings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Tubing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Yokes</a:t>
            </a: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Flanges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Spline Plugs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Bearing Stub Shafts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Yoke Shafts</a:t>
            </a: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3208867" y="1274897"/>
            <a:ext cx="2563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4C4C4C"/>
                </a:solidFill>
              </a:rPr>
              <a:t>Driveline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5217" y="2528887"/>
            <a:ext cx="2701925" cy="90011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14" Assemblies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15.5" Assemblies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Clutch Brakes</a:t>
            </a:r>
          </a:p>
          <a:p>
            <a:pPr marL="82296" indent="-82296">
              <a:buFont typeface="Wingdings" charset="2"/>
              <a:buChar char="§"/>
              <a:defRPr/>
            </a:pPr>
            <a:endParaRPr lang="en-US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endParaRPr lang="en-US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Installation Kits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Other Accessories</a:t>
            </a:r>
          </a:p>
          <a:p>
            <a:pPr indent="-82296">
              <a:defRPr/>
            </a:pPr>
            <a:endParaRPr lang="en-US" dirty="0">
              <a:solidFill>
                <a:srgbClr val="4C4C4C"/>
              </a:solidFill>
            </a:endParaRP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3215217" y="2304521"/>
            <a:ext cx="256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Clutch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60531" y="1491324"/>
            <a:ext cx="3039536" cy="90011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Axles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Differentials 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Gear Sets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Gearing</a:t>
            </a: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 Seals and </a:t>
            </a:r>
            <a:br>
              <a:rPr lang="en-US" sz="1050" dirty="0">
                <a:solidFill>
                  <a:srgbClr val="4C4C4C"/>
                </a:solidFill>
              </a:rPr>
            </a:br>
            <a:r>
              <a:rPr lang="en-US" sz="1050" dirty="0">
                <a:solidFill>
                  <a:srgbClr val="4C4C4C"/>
                </a:solidFill>
              </a:rPr>
              <a:t> Bearings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 Overhaul Kits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 Axle Shafts</a:t>
            </a:r>
          </a:p>
          <a:p>
            <a:pPr>
              <a:defRPr/>
            </a:pPr>
            <a:endParaRPr lang="en-US" sz="1050" dirty="0">
              <a:solidFill>
                <a:srgbClr val="4C4C4C"/>
              </a:solidFill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5960534" y="1274897"/>
            <a:ext cx="256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Drive Axle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60535" y="2528887"/>
            <a:ext cx="3039532" cy="57785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Transmissions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Gearing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Seal and Bearing Kits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Overhaul Kits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Input Shafts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960534" y="2304521"/>
            <a:ext cx="256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Transmission</a:t>
            </a:r>
          </a:p>
        </p:txBody>
      </p:sp>
      <p:pic>
        <p:nvPicPr>
          <p:cNvPr id="27" name="Picture 26" descr="ProductPortfolio(ctrbrg-color-correct)_1.16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4084614"/>
            <a:ext cx="5685705" cy="2409317"/>
          </a:xfrm>
          <a:prstGeom prst="rect">
            <a:avLst/>
          </a:prstGeom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944073" y="3200400"/>
            <a:ext cx="2799345" cy="319864"/>
          </a:xfrm>
          <a:prstGeom prst="rect">
            <a:avLst/>
          </a:prstGeom>
          <a:solidFill>
            <a:srgbClr val="074175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Steering &amp; Suspension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60533" y="3727452"/>
            <a:ext cx="3039533" cy="122341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>
            <a:defPPr>
              <a:defRPr lang="en-US"/>
            </a:defPPr>
            <a:lvl1pPr>
              <a:defRPr sz="1050"/>
            </a:lvl1pPr>
          </a:lstStyle>
          <a:p>
            <a:pPr marL="82296" indent="-82296">
              <a:buFont typeface="Wingdings" charset="2"/>
              <a:buChar char="§"/>
              <a:defRPr/>
            </a:pPr>
            <a:r>
              <a:rPr lang="en-US" dirty="0" err="1">
                <a:solidFill>
                  <a:srgbClr val="4C4C4C"/>
                </a:solidFill>
              </a:rPr>
              <a:t>FastSet</a:t>
            </a:r>
            <a:r>
              <a:rPr lang="en-US" dirty="0">
                <a:solidFill>
                  <a:srgbClr val="4C4C4C"/>
                </a:solidFill>
              </a:rPr>
              <a:t>™ No-Ream King Pin Kits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Genuine &amp; All-Makes King Pin Kits</a:t>
            </a:r>
          </a:p>
          <a:p>
            <a:pPr>
              <a:defRPr/>
            </a:pPr>
            <a:endParaRPr lang="en-US" dirty="0">
              <a:solidFill>
                <a:srgbClr val="4C4C4C"/>
              </a:solidFill>
            </a:endParaRPr>
          </a:p>
          <a:p>
            <a:pPr>
              <a:defRPr/>
            </a:pPr>
            <a:endParaRPr lang="en-US" dirty="0">
              <a:solidFill>
                <a:srgbClr val="4C4C4C"/>
              </a:solidFill>
            </a:endParaRPr>
          </a:p>
          <a:p>
            <a:pPr>
              <a:defRPr/>
            </a:pPr>
            <a:endParaRPr lang="en-US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Tie Rod End         Drag Links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Cross Tubes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dirty="0">
                <a:solidFill>
                  <a:srgbClr val="4C4C4C"/>
                </a:solidFill>
              </a:rPr>
              <a:t>Steering Arms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970587" y="3505200"/>
            <a:ext cx="2563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4C4C4C"/>
                </a:solidFill>
              </a:rPr>
              <a:t>Steering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80617" y="4495800"/>
            <a:ext cx="2980158" cy="0"/>
          </a:xfrm>
          <a:prstGeom prst="line">
            <a:avLst/>
          </a:prstGeom>
          <a:ln>
            <a:solidFill>
              <a:srgbClr val="FFFFFF">
                <a:alpha val="9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17142" y="1265390"/>
            <a:ext cx="0" cy="2162175"/>
          </a:xfrm>
          <a:prstGeom prst="line">
            <a:avLst/>
          </a:prstGeom>
          <a:ln>
            <a:solidFill>
              <a:srgbClr val="FFFFFF">
                <a:alpha val="9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166004" y="963375"/>
            <a:ext cx="5571597" cy="319864"/>
          </a:xfrm>
          <a:prstGeom prst="rect">
            <a:avLst/>
          </a:prstGeom>
          <a:solidFill>
            <a:srgbClr val="074175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Drivetrain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102" y="2836331"/>
            <a:ext cx="2857349" cy="0"/>
          </a:xfrm>
          <a:prstGeom prst="line">
            <a:avLst/>
          </a:prstGeom>
          <a:ln>
            <a:solidFill>
              <a:srgbClr val="FFFFFF">
                <a:alpha val="9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9256" y="3891168"/>
            <a:ext cx="2788446" cy="10618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Compressors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Air Dryers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ECUs</a:t>
            </a: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endParaRPr lang="en-US" sz="1050" dirty="0">
              <a:solidFill>
                <a:srgbClr val="4C4C4C"/>
              </a:solidFill>
            </a:endParaRP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Valves 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Cartridges</a:t>
            </a:r>
          </a:p>
          <a:p>
            <a:pPr marL="82296" indent="-82296">
              <a:buFont typeface="Wingdings" charset="2"/>
              <a:buChar char="§"/>
              <a:defRPr/>
            </a:pPr>
            <a:r>
              <a:rPr lang="en-US" sz="1050" dirty="0">
                <a:solidFill>
                  <a:srgbClr val="4C4C4C"/>
                </a:solidFill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12078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Aftermarket Distribution Network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799" y="4850263"/>
            <a:ext cx="8352717" cy="1017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1800" y="2842156"/>
            <a:ext cx="8352716" cy="1577444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64999">
                <a:srgbClr val="D9D9D9"/>
              </a:gs>
              <a:gs pos="100000">
                <a:srgbClr val="7F7F7F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1799" y="2819400"/>
            <a:ext cx="8352717" cy="3783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charset="0"/>
                <a:cs typeface="+mn-cs"/>
              </a:rPr>
              <a:t>Meritor Remanufacturing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116013" y="1427162"/>
            <a:ext cx="1270000" cy="588963"/>
            <a:chOff x="355599" y="1058333"/>
            <a:chExt cx="1270004" cy="589460"/>
          </a:xfrm>
        </p:grpSpPr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355599" y="1058333"/>
              <a:ext cx="10329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800" b="1" dirty="0">
                  <a:solidFill>
                    <a:srgbClr val="4C4C4C"/>
                  </a:solidFill>
                </a:rPr>
                <a:t>786,000</a:t>
              </a:r>
              <a:endParaRPr lang="en-US" sz="1200" b="1" dirty="0">
                <a:solidFill>
                  <a:srgbClr val="4C4C4C"/>
                </a:solidFill>
              </a:endParaRP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64068" y="1278461"/>
              <a:ext cx="11683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800">
                  <a:solidFill>
                    <a:srgbClr val="4C4C4C"/>
                  </a:solidFill>
                </a:rPr>
                <a:t>operation</a:t>
              </a: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1202270" y="1075269"/>
              <a:ext cx="4233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800" b="1">
                  <a:solidFill>
                    <a:srgbClr val="4C4C4C"/>
                  </a:solidFill>
                </a:rPr>
                <a:t>sq</a:t>
              </a:r>
              <a:r>
                <a:rPr lang="en-US" sz="800" b="1" dirty="0">
                  <a:solidFill>
                    <a:srgbClr val="4C4C4C"/>
                  </a:solidFill>
                </a:rPr>
                <a:t>. ft.</a:t>
              </a:r>
            </a:p>
          </p:txBody>
        </p:sp>
      </p:grpSp>
      <p:pic>
        <p:nvPicPr>
          <p:cNvPr id="13" name="Picture 8" descr="stock-illustration-23144470-basic-logistic-and-shipping-icon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8" t="53510" r="78246" b="32281"/>
          <a:stretch>
            <a:fillRect/>
          </a:stretch>
        </p:blipFill>
        <p:spPr bwMode="auto">
          <a:xfrm>
            <a:off x="460375" y="1333500"/>
            <a:ext cx="6937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7281863" y="1398587"/>
            <a:ext cx="1260475" cy="931863"/>
            <a:chOff x="1972737" y="4758251"/>
            <a:chExt cx="1261531" cy="931219"/>
          </a:xfrm>
        </p:grpSpPr>
        <p:sp>
          <p:nvSpPr>
            <p:cNvPr id="15" name="TextBox 14"/>
            <p:cNvSpPr txBox="1"/>
            <p:nvPr/>
          </p:nvSpPr>
          <p:spPr>
            <a:xfrm>
              <a:off x="1972737" y="4842331"/>
              <a:ext cx="711796" cy="4711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400" b="1" dirty="0">
                  <a:solidFill>
                    <a:srgbClr val="4C4C4C"/>
                  </a:solidFill>
                  <a:ea typeface="ＭＳ Ｐゴシック" charset="0"/>
                  <a:cs typeface="+mn-cs"/>
                </a:rPr>
                <a:t>more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rgbClr val="4C4C4C"/>
                  </a:solidFill>
                  <a:ea typeface="ＭＳ Ｐゴシック" charset="0"/>
                  <a:cs typeface="+mn-cs"/>
                </a:rPr>
                <a:t>than</a:t>
              </a:r>
              <a:endParaRPr lang="en-US" sz="1050" b="1" dirty="0">
                <a:solidFill>
                  <a:srgbClr val="4C4C4C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16" name="TextBox 48"/>
            <p:cNvSpPr txBox="1">
              <a:spLocks noChangeArrowheads="1"/>
            </p:cNvSpPr>
            <p:nvPr/>
          </p:nvSpPr>
          <p:spPr bwMode="auto">
            <a:xfrm>
              <a:off x="1989675" y="5350916"/>
              <a:ext cx="12445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>
                  <a:solidFill>
                    <a:srgbClr val="4C4C4C"/>
                  </a:solidFill>
                </a:rPr>
                <a:t>supported</a:t>
              </a:r>
            </a:p>
          </p:txBody>
        </p:sp>
        <p:sp>
          <p:nvSpPr>
            <p:cNvPr id="17" name="TextBox 49"/>
            <p:cNvSpPr txBox="1">
              <a:spLocks noChangeArrowheads="1"/>
            </p:cNvSpPr>
            <p:nvPr/>
          </p:nvSpPr>
          <p:spPr bwMode="auto">
            <a:xfrm>
              <a:off x="2429936" y="4758251"/>
              <a:ext cx="66039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3200" b="1" dirty="0">
                  <a:solidFill>
                    <a:srgbClr val="4C4C4C"/>
                  </a:solidFill>
                </a:rPr>
                <a:t>26</a:t>
              </a:r>
            </a:p>
          </p:txBody>
        </p:sp>
        <p:sp>
          <p:nvSpPr>
            <p:cNvPr id="18" name="TextBox 50"/>
            <p:cNvSpPr txBox="1">
              <a:spLocks noChangeArrowheads="1"/>
            </p:cNvSpPr>
            <p:nvPr/>
          </p:nvSpPr>
          <p:spPr bwMode="auto">
            <a:xfrm>
              <a:off x="1981213" y="5156184"/>
              <a:ext cx="11937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600">
                  <a:solidFill>
                    <a:srgbClr val="4C4C4C"/>
                  </a:solidFill>
                </a:rPr>
                <a:t>languages</a:t>
              </a:r>
            </a:p>
          </p:txBody>
        </p:sp>
      </p:grpSp>
      <p:grpSp>
        <p:nvGrpSpPr>
          <p:cNvPr id="19" name="Group 51"/>
          <p:cNvGrpSpPr>
            <a:grpSpLocks/>
          </p:cNvGrpSpPr>
          <p:nvPr/>
        </p:nvGrpSpPr>
        <p:grpSpPr bwMode="auto">
          <a:xfrm>
            <a:off x="1073150" y="2109787"/>
            <a:ext cx="1092200" cy="614363"/>
            <a:chOff x="1474487" y="1325464"/>
            <a:chExt cx="1405462" cy="754346"/>
          </a:xfrm>
        </p:grpSpPr>
        <p:sp>
          <p:nvSpPr>
            <p:cNvPr id="20" name="TextBox 52"/>
            <p:cNvSpPr txBox="1">
              <a:spLocks noChangeArrowheads="1"/>
            </p:cNvSpPr>
            <p:nvPr/>
          </p:nvSpPr>
          <p:spPr bwMode="auto">
            <a:xfrm>
              <a:off x="1474487" y="1325464"/>
              <a:ext cx="1405462" cy="56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4C4C4C"/>
                  </a:solidFill>
                </a:rPr>
                <a:t>2,000</a:t>
              </a:r>
              <a:endParaRPr lang="en-US" sz="1600" b="1" dirty="0">
                <a:solidFill>
                  <a:srgbClr val="4C4C4C"/>
                </a:solidFill>
              </a:endParaRPr>
            </a:p>
          </p:txBody>
        </p:sp>
        <p:sp>
          <p:nvSpPr>
            <p:cNvPr id="21" name="TextBox 53"/>
            <p:cNvSpPr txBox="1">
              <a:spLocks noChangeArrowheads="1"/>
            </p:cNvSpPr>
            <p:nvPr/>
          </p:nvSpPr>
          <p:spPr bwMode="auto">
            <a:xfrm>
              <a:off x="1515536" y="1701786"/>
              <a:ext cx="1244593" cy="378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>
                  <a:solidFill>
                    <a:srgbClr val="4C4C4C"/>
                  </a:solidFill>
                </a:rPr>
                <a:t>suppliers</a:t>
              </a:r>
            </a:p>
          </p:txBody>
        </p:sp>
      </p:grpSp>
      <p:grpSp>
        <p:nvGrpSpPr>
          <p:cNvPr id="22" name="Group 58"/>
          <p:cNvGrpSpPr>
            <a:grpSpLocks/>
          </p:cNvGrpSpPr>
          <p:nvPr/>
        </p:nvGrpSpPr>
        <p:grpSpPr bwMode="auto">
          <a:xfrm>
            <a:off x="3155950" y="1390650"/>
            <a:ext cx="1157288" cy="606425"/>
            <a:chOff x="1473201" y="1431638"/>
            <a:chExt cx="1490133" cy="743770"/>
          </a:xfrm>
        </p:grpSpPr>
        <p:sp>
          <p:nvSpPr>
            <p:cNvPr id="23" name="TextBox 59"/>
            <p:cNvSpPr txBox="1">
              <a:spLocks noChangeArrowheads="1"/>
            </p:cNvSpPr>
            <p:nvPr/>
          </p:nvSpPr>
          <p:spPr bwMode="auto">
            <a:xfrm>
              <a:off x="1474467" y="1431638"/>
              <a:ext cx="1447800" cy="566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4C4C4C"/>
                  </a:solidFill>
                </a:rPr>
                <a:t>51,000</a:t>
              </a:r>
              <a:endParaRPr lang="en-US" sz="1600" b="1" dirty="0">
                <a:solidFill>
                  <a:srgbClr val="4C4C4C"/>
                </a:solidFill>
              </a:endParaRPr>
            </a:p>
          </p:txBody>
        </p:sp>
        <p:sp>
          <p:nvSpPr>
            <p:cNvPr id="24" name="TextBox 60"/>
            <p:cNvSpPr txBox="1">
              <a:spLocks noChangeArrowheads="1"/>
            </p:cNvSpPr>
            <p:nvPr/>
          </p:nvSpPr>
          <p:spPr bwMode="auto">
            <a:xfrm>
              <a:off x="1473201" y="1854145"/>
              <a:ext cx="1490133" cy="32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1050" dirty="0">
                  <a:solidFill>
                    <a:srgbClr val="4C4C4C"/>
                  </a:solidFill>
                </a:rPr>
                <a:t>SKUs stocked</a:t>
              </a:r>
            </a:p>
          </p:txBody>
        </p:sp>
      </p:grpSp>
      <p:sp>
        <p:nvSpPr>
          <p:cNvPr id="25" name="Text Box 59"/>
          <p:cNvSpPr txBox="1">
            <a:spLocks noChangeArrowheads="1"/>
          </p:cNvSpPr>
          <p:nvPr/>
        </p:nvSpPr>
        <p:spPr bwMode="auto">
          <a:xfrm>
            <a:off x="1828799" y="4898648"/>
            <a:ext cx="622785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4D4D4D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rgbClr val="4D4D4D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One of the lowest transaction costs in the industry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Logistics efficiency/ability to connect electronically</a:t>
            </a:r>
          </a:p>
          <a:p>
            <a:pPr>
              <a:spcAft>
                <a:spcPts val="600"/>
              </a:spcAft>
              <a:buFont typeface="Wingdings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Broadest brake, wheel-end, drivetrain, steering and suspension portfolios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31799" y="3467629"/>
            <a:ext cx="8352717" cy="0"/>
          </a:xfrm>
          <a:prstGeom prst="line">
            <a:avLst/>
          </a:prstGeom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685800" y="3544887"/>
            <a:ext cx="1727200" cy="722313"/>
            <a:chOff x="1677610" y="3951431"/>
            <a:chExt cx="1727377" cy="721896"/>
          </a:xfrm>
        </p:grpSpPr>
        <p:sp>
          <p:nvSpPr>
            <p:cNvPr id="28" name="TextBox 55"/>
            <p:cNvSpPr txBox="1">
              <a:spLocks noChangeArrowheads="1"/>
            </p:cNvSpPr>
            <p:nvPr/>
          </p:nvSpPr>
          <p:spPr bwMode="auto">
            <a:xfrm>
              <a:off x="1677610" y="4043683"/>
              <a:ext cx="1727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>
                  <a:solidFill>
                    <a:srgbClr val="4C4C4C"/>
                  </a:solidFill>
                </a:rPr>
                <a:t>240,000</a:t>
              </a:r>
            </a:p>
          </p:txBody>
        </p:sp>
        <p:sp>
          <p:nvSpPr>
            <p:cNvPr id="29" name="TextBox 56"/>
            <p:cNvSpPr txBox="1">
              <a:spLocks noChangeArrowheads="1"/>
            </p:cNvSpPr>
            <p:nvPr/>
          </p:nvSpPr>
          <p:spPr bwMode="auto">
            <a:xfrm>
              <a:off x="1677681" y="4365550"/>
              <a:ext cx="1506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>
                  <a:solidFill>
                    <a:srgbClr val="4C4C4C"/>
                  </a:solidFill>
                </a:rPr>
                <a:t>pounds of steel </a:t>
              </a:r>
            </a:p>
          </p:txBody>
        </p:sp>
        <p:sp>
          <p:nvSpPr>
            <p:cNvPr id="30" name="TextBox 57"/>
            <p:cNvSpPr txBox="1">
              <a:spLocks noChangeArrowheads="1"/>
            </p:cNvSpPr>
            <p:nvPr/>
          </p:nvSpPr>
          <p:spPr bwMode="auto">
            <a:xfrm>
              <a:off x="1692385" y="3951431"/>
              <a:ext cx="11840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000">
                  <a:solidFill>
                    <a:srgbClr val="4C4C4C"/>
                  </a:solidFill>
                </a:rPr>
                <a:t>recycle</a:t>
              </a:r>
            </a:p>
          </p:txBody>
        </p:sp>
      </p:grpSp>
      <p:grpSp>
        <p:nvGrpSpPr>
          <p:cNvPr id="31" name="Group 86"/>
          <p:cNvGrpSpPr>
            <a:grpSpLocks/>
          </p:cNvGrpSpPr>
          <p:nvPr/>
        </p:nvGrpSpPr>
        <p:grpSpPr bwMode="auto">
          <a:xfrm>
            <a:off x="2667000" y="3544887"/>
            <a:ext cx="1727200" cy="722313"/>
            <a:chOff x="1659204" y="3951431"/>
            <a:chExt cx="1727377" cy="721896"/>
          </a:xfrm>
        </p:grpSpPr>
        <p:sp>
          <p:nvSpPr>
            <p:cNvPr id="32" name="TextBox 55"/>
            <p:cNvSpPr txBox="1">
              <a:spLocks noChangeArrowheads="1"/>
            </p:cNvSpPr>
            <p:nvPr/>
          </p:nvSpPr>
          <p:spPr bwMode="auto">
            <a:xfrm>
              <a:off x="1659204" y="4043683"/>
              <a:ext cx="1727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>
                  <a:solidFill>
                    <a:srgbClr val="4C4C4C"/>
                  </a:solidFill>
                </a:rPr>
                <a:t>120,000</a:t>
              </a:r>
            </a:p>
          </p:txBody>
        </p:sp>
        <p:sp>
          <p:nvSpPr>
            <p:cNvPr id="33" name="TextBox 56"/>
            <p:cNvSpPr txBox="1">
              <a:spLocks noChangeArrowheads="1"/>
            </p:cNvSpPr>
            <p:nvPr/>
          </p:nvSpPr>
          <p:spPr bwMode="auto">
            <a:xfrm>
              <a:off x="1696087" y="4365550"/>
              <a:ext cx="1506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 dirty="0">
                  <a:solidFill>
                    <a:srgbClr val="4C4C4C"/>
                  </a:solidFill>
                </a:rPr>
                <a:t>brake cores</a:t>
              </a:r>
            </a:p>
          </p:txBody>
        </p:sp>
        <p:sp>
          <p:nvSpPr>
            <p:cNvPr id="34" name="TextBox 57"/>
            <p:cNvSpPr txBox="1">
              <a:spLocks noChangeArrowheads="1"/>
            </p:cNvSpPr>
            <p:nvPr/>
          </p:nvSpPr>
          <p:spPr bwMode="auto">
            <a:xfrm>
              <a:off x="1692385" y="3951431"/>
              <a:ext cx="11840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000">
                  <a:solidFill>
                    <a:srgbClr val="4C4C4C"/>
                  </a:solidFill>
                </a:rPr>
                <a:t>refurbish</a:t>
              </a:r>
            </a:p>
          </p:txBody>
        </p:sp>
      </p:grpSp>
      <p:grpSp>
        <p:nvGrpSpPr>
          <p:cNvPr id="35" name="Group 91"/>
          <p:cNvGrpSpPr>
            <a:grpSpLocks/>
          </p:cNvGrpSpPr>
          <p:nvPr/>
        </p:nvGrpSpPr>
        <p:grpSpPr bwMode="auto">
          <a:xfrm>
            <a:off x="4495800" y="3544887"/>
            <a:ext cx="1993900" cy="722313"/>
            <a:chOff x="1659205" y="3951431"/>
            <a:chExt cx="1993142" cy="721896"/>
          </a:xfrm>
        </p:grpSpPr>
        <p:sp>
          <p:nvSpPr>
            <p:cNvPr id="36" name="TextBox 55"/>
            <p:cNvSpPr txBox="1">
              <a:spLocks noChangeArrowheads="1"/>
            </p:cNvSpPr>
            <p:nvPr/>
          </p:nvSpPr>
          <p:spPr bwMode="auto">
            <a:xfrm>
              <a:off x="1659205" y="4043683"/>
              <a:ext cx="19931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>
                  <a:solidFill>
                    <a:srgbClr val="4C4C4C"/>
                  </a:solidFill>
                </a:rPr>
                <a:t>13.3 million</a:t>
              </a:r>
            </a:p>
          </p:txBody>
        </p:sp>
        <p:sp>
          <p:nvSpPr>
            <p:cNvPr id="37" name="TextBox 56"/>
            <p:cNvSpPr txBox="1">
              <a:spLocks noChangeArrowheads="1"/>
            </p:cNvSpPr>
            <p:nvPr/>
          </p:nvSpPr>
          <p:spPr bwMode="auto">
            <a:xfrm>
              <a:off x="1696087" y="4365550"/>
              <a:ext cx="1506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>
                  <a:solidFill>
                    <a:srgbClr val="4C4C4C"/>
                  </a:solidFill>
                </a:rPr>
                <a:t>rivets</a:t>
              </a:r>
            </a:p>
          </p:txBody>
        </p:sp>
        <p:sp>
          <p:nvSpPr>
            <p:cNvPr id="38" name="TextBox 57"/>
            <p:cNvSpPr txBox="1">
              <a:spLocks noChangeArrowheads="1"/>
            </p:cNvSpPr>
            <p:nvPr/>
          </p:nvSpPr>
          <p:spPr bwMode="auto">
            <a:xfrm>
              <a:off x="1692385" y="3951431"/>
              <a:ext cx="11840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000">
                  <a:solidFill>
                    <a:srgbClr val="4C4C4C"/>
                  </a:solidFill>
                </a:rPr>
                <a:t>use</a:t>
              </a:r>
            </a:p>
          </p:txBody>
        </p:sp>
      </p:grpSp>
      <p:grpSp>
        <p:nvGrpSpPr>
          <p:cNvPr id="39" name="Group 96"/>
          <p:cNvGrpSpPr>
            <a:grpSpLocks/>
          </p:cNvGrpSpPr>
          <p:nvPr/>
        </p:nvGrpSpPr>
        <p:grpSpPr bwMode="auto">
          <a:xfrm>
            <a:off x="6858000" y="3544887"/>
            <a:ext cx="1727200" cy="712788"/>
            <a:chOff x="1686813" y="3960633"/>
            <a:chExt cx="1727377" cy="712694"/>
          </a:xfrm>
        </p:grpSpPr>
        <p:sp>
          <p:nvSpPr>
            <p:cNvPr id="40" name="TextBox 55"/>
            <p:cNvSpPr txBox="1">
              <a:spLocks noChangeArrowheads="1"/>
            </p:cNvSpPr>
            <p:nvPr/>
          </p:nvSpPr>
          <p:spPr bwMode="auto">
            <a:xfrm>
              <a:off x="1686813" y="4043683"/>
              <a:ext cx="17273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4C4C4C"/>
                  </a:solidFill>
                </a:rPr>
                <a:t>six million</a:t>
              </a:r>
              <a:endParaRPr lang="en-US" b="1" dirty="0">
                <a:solidFill>
                  <a:srgbClr val="4C4C4C"/>
                </a:solidFill>
              </a:endParaRPr>
            </a:p>
          </p:txBody>
        </p:sp>
        <p:sp>
          <p:nvSpPr>
            <p:cNvPr id="41" name="TextBox 56"/>
            <p:cNvSpPr txBox="1">
              <a:spLocks noChangeArrowheads="1"/>
            </p:cNvSpPr>
            <p:nvPr/>
          </p:nvSpPr>
          <p:spPr bwMode="auto">
            <a:xfrm>
              <a:off x="1696087" y="4365550"/>
              <a:ext cx="1506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400" b="1" dirty="0">
                  <a:solidFill>
                    <a:srgbClr val="4C4C4C"/>
                  </a:solidFill>
                </a:rPr>
                <a:t>brake shoes</a:t>
              </a:r>
            </a:p>
          </p:txBody>
        </p:sp>
        <p:sp>
          <p:nvSpPr>
            <p:cNvPr id="42" name="TextBox 57"/>
            <p:cNvSpPr txBox="1">
              <a:spLocks noChangeArrowheads="1"/>
            </p:cNvSpPr>
            <p:nvPr/>
          </p:nvSpPr>
          <p:spPr bwMode="auto">
            <a:xfrm>
              <a:off x="1701588" y="3960633"/>
              <a:ext cx="11840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000">
                  <a:solidFill>
                    <a:srgbClr val="4C4C4C"/>
                  </a:solidFill>
                </a:rPr>
                <a:t>produce</a:t>
              </a:r>
            </a:p>
          </p:txBody>
        </p:sp>
      </p:grp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804862" y="3354387"/>
            <a:ext cx="196850" cy="1984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sp>
        <p:nvSpPr>
          <p:cNvPr id="44" name="TextBox 56"/>
          <p:cNvSpPr txBox="1">
            <a:spLocks noChangeArrowheads="1"/>
          </p:cNvSpPr>
          <p:nvPr/>
        </p:nvSpPr>
        <p:spPr bwMode="auto">
          <a:xfrm>
            <a:off x="954087" y="3214687"/>
            <a:ext cx="73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4D4D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rgbClr val="4D4D4D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000">
                <a:solidFill>
                  <a:srgbClr val="4C4C4C"/>
                </a:solidFill>
              </a:rPr>
              <a:t>per day</a:t>
            </a: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2797175" y="3355975"/>
            <a:ext cx="196850" cy="1984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sp>
        <p:nvSpPr>
          <p:cNvPr id="46" name="TextBox 56"/>
          <p:cNvSpPr txBox="1">
            <a:spLocks noChangeArrowheads="1"/>
          </p:cNvSpPr>
          <p:nvPr/>
        </p:nvSpPr>
        <p:spPr bwMode="auto">
          <a:xfrm>
            <a:off x="2946400" y="3214687"/>
            <a:ext cx="73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4D4D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rgbClr val="4D4D4D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000">
                <a:solidFill>
                  <a:srgbClr val="4C4C4C"/>
                </a:solidFill>
              </a:rPr>
              <a:t>per week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646612" y="3365500"/>
            <a:ext cx="196850" cy="1984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sp>
        <p:nvSpPr>
          <p:cNvPr id="48" name="TextBox 56"/>
          <p:cNvSpPr txBox="1">
            <a:spLocks noChangeArrowheads="1"/>
          </p:cNvSpPr>
          <p:nvPr/>
        </p:nvSpPr>
        <p:spPr bwMode="auto">
          <a:xfrm>
            <a:off x="4786312" y="3214687"/>
            <a:ext cx="93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4D4D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rgbClr val="4D4D4D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000">
                <a:solidFill>
                  <a:srgbClr val="4C4C4C"/>
                </a:solidFill>
              </a:rPr>
              <a:t>per month</a:t>
            </a: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940550" y="3368675"/>
            <a:ext cx="198438" cy="196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 b="1" dirty="0">
              <a:solidFill>
                <a:srgbClr val="FFFFFF"/>
              </a:solidFill>
              <a:ea typeface="ＭＳ Ｐゴシック" charset="0"/>
              <a:cs typeface="+mn-cs"/>
            </a:endParaRPr>
          </a:p>
        </p:txBody>
      </p:sp>
      <p:sp>
        <p:nvSpPr>
          <p:cNvPr id="50" name="TextBox 56"/>
          <p:cNvSpPr txBox="1">
            <a:spLocks noChangeArrowheads="1"/>
          </p:cNvSpPr>
          <p:nvPr/>
        </p:nvSpPr>
        <p:spPr bwMode="auto">
          <a:xfrm>
            <a:off x="7081838" y="3214687"/>
            <a:ext cx="736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4D4D4D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rgbClr val="4D4D4D"/>
                </a:solidFill>
                <a:latin typeface="Arial" charset="0"/>
                <a:ea typeface="MS PGothic" charset="0"/>
                <a:cs typeface="Arial" charset="0"/>
              </a:defRPr>
            </a:lvl2pPr>
            <a:lvl3pPr marL="1143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>
              <a:defRPr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000">
                <a:solidFill>
                  <a:srgbClr val="4C4C4C"/>
                </a:solidFill>
              </a:rPr>
              <a:t>per year</a:t>
            </a:r>
          </a:p>
        </p:txBody>
      </p:sp>
      <p:grpSp>
        <p:nvGrpSpPr>
          <p:cNvPr id="51" name="Group 13"/>
          <p:cNvGrpSpPr>
            <a:grpSpLocks/>
          </p:cNvGrpSpPr>
          <p:nvPr/>
        </p:nvGrpSpPr>
        <p:grpSpPr bwMode="auto">
          <a:xfrm>
            <a:off x="5819775" y="1393825"/>
            <a:ext cx="1150938" cy="912812"/>
            <a:chOff x="3787422" y="2306253"/>
            <a:chExt cx="1150937" cy="912300"/>
          </a:xfrm>
        </p:grpSpPr>
        <p:sp>
          <p:nvSpPr>
            <p:cNvPr id="52" name="TextBox 55"/>
            <p:cNvSpPr txBox="1">
              <a:spLocks noChangeArrowheads="1"/>
            </p:cNvSpPr>
            <p:nvPr/>
          </p:nvSpPr>
          <p:spPr bwMode="auto">
            <a:xfrm>
              <a:off x="3787422" y="2306253"/>
              <a:ext cx="110016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3200" b="1">
                  <a:solidFill>
                    <a:srgbClr val="4C4C4C"/>
                  </a:solidFill>
                </a:rPr>
                <a:t>700+</a:t>
              </a:r>
              <a:endParaRPr lang="en-US" b="1">
                <a:solidFill>
                  <a:srgbClr val="4C4C4C"/>
                </a:solidFill>
              </a:endParaRPr>
            </a:p>
          </p:txBody>
        </p:sp>
        <p:sp>
          <p:nvSpPr>
            <p:cNvPr id="53" name="TextBox 56"/>
            <p:cNvSpPr txBox="1">
              <a:spLocks noChangeArrowheads="1"/>
            </p:cNvSpPr>
            <p:nvPr/>
          </p:nvSpPr>
          <p:spPr bwMode="auto">
            <a:xfrm>
              <a:off x="3795880" y="2719116"/>
              <a:ext cx="11424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>
                  <a:solidFill>
                    <a:srgbClr val="4C4C4C"/>
                  </a:solidFill>
                </a:rPr>
                <a:t>calls handled</a:t>
              </a: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3793662" y="2849221"/>
              <a:ext cx="954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4C4C4C"/>
                  </a:solidFill>
                </a:rPr>
                <a:t>per day</a:t>
              </a:r>
            </a:p>
          </p:txBody>
        </p:sp>
      </p:grpSp>
      <p:grpSp>
        <p:nvGrpSpPr>
          <p:cNvPr id="55" name="Group 6"/>
          <p:cNvGrpSpPr>
            <a:grpSpLocks/>
          </p:cNvGrpSpPr>
          <p:nvPr/>
        </p:nvGrpSpPr>
        <p:grpSpPr bwMode="auto">
          <a:xfrm>
            <a:off x="4514850" y="1846262"/>
            <a:ext cx="1152525" cy="896938"/>
            <a:chOff x="601134" y="3877725"/>
            <a:chExt cx="1152402" cy="896876"/>
          </a:xfrm>
        </p:grpSpPr>
        <p:sp>
          <p:nvSpPr>
            <p:cNvPr id="56" name="TextBox 32"/>
            <p:cNvSpPr txBox="1">
              <a:spLocks noChangeArrowheads="1"/>
            </p:cNvSpPr>
            <p:nvPr/>
          </p:nvSpPr>
          <p:spPr bwMode="auto">
            <a:xfrm>
              <a:off x="601134" y="3877725"/>
              <a:ext cx="11006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800" b="1" dirty="0">
                  <a:solidFill>
                    <a:srgbClr val="4C4C4C"/>
                  </a:solidFill>
                </a:rPr>
                <a:t>9,400</a:t>
              </a:r>
              <a:endParaRPr lang="en-US" sz="1800" b="1" dirty="0">
                <a:solidFill>
                  <a:srgbClr val="4C4C4C"/>
                </a:solidFill>
              </a:endParaRPr>
            </a:p>
          </p:txBody>
        </p:sp>
        <p:sp>
          <p:nvSpPr>
            <p:cNvPr id="57" name="TextBox 33"/>
            <p:cNvSpPr txBox="1">
              <a:spLocks noChangeArrowheads="1"/>
            </p:cNvSpPr>
            <p:nvPr/>
          </p:nvSpPr>
          <p:spPr bwMode="auto">
            <a:xfrm>
              <a:off x="610537" y="4405463"/>
              <a:ext cx="1142999" cy="36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800">
                  <a:solidFill>
                    <a:srgbClr val="4C4C4C"/>
                  </a:solidFill>
                </a:rPr>
                <a:t>per day</a:t>
              </a:r>
            </a:p>
          </p:txBody>
        </p:sp>
        <p:sp>
          <p:nvSpPr>
            <p:cNvPr id="58" name="TextBox 34"/>
            <p:cNvSpPr txBox="1">
              <a:spLocks noChangeArrowheads="1"/>
            </p:cNvSpPr>
            <p:nvPr/>
          </p:nvSpPr>
          <p:spPr bwMode="auto">
            <a:xfrm>
              <a:off x="610540" y="4268126"/>
              <a:ext cx="10752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200">
                  <a:solidFill>
                    <a:srgbClr val="4C4C4C"/>
                  </a:solidFill>
                </a:rPr>
                <a:t>lines shipped </a:t>
              </a:r>
            </a:p>
          </p:txBody>
        </p:sp>
      </p:grpSp>
      <p:grpSp>
        <p:nvGrpSpPr>
          <p:cNvPr id="59" name="Group 22"/>
          <p:cNvGrpSpPr>
            <a:grpSpLocks/>
          </p:cNvGrpSpPr>
          <p:nvPr/>
        </p:nvGrpSpPr>
        <p:grpSpPr bwMode="auto">
          <a:xfrm>
            <a:off x="2857500" y="2071687"/>
            <a:ext cx="1562100" cy="579438"/>
            <a:chOff x="1413932" y="1489337"/>
            <a:chExt cx="2008591" cy="711393"/>
          </a:xfrm>
        </p:grpSpPr>
        <p:sp>
          <p:nvSpPr>
            <p:cNvPr id="60" name="TextBox 23"/>
            <p:cNvSpPr txBox="1">
              <a:spLocks noChangeArrowheads="1"/>
            </p:cNvSpPr>
            <p:nvPr/>
          </p:nvSpPr>
          <p:spPr bwMode="auto">
            <a:xfrm>
              <a:off x="1413932" y="1489337"/>
              <a:ext cx="1718734" cy="566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4C4C4C"/>
                  </a:solidFill>
                </a:rPr>
                <a:t>18,000 </a:t>
              </a:r>
              <a:endParaRPr lang="en-US" sz="1600" b="1" dirty="0">
                <a:solidFill>
                  <a:srgbClr val="4C4C4C"/>
                </a:solidFill>
              </a:endParaRPr>
            </a:p>
          </p:txBody>
        </p:sp>
        <p:sp>
          <p:nvSpPr>
            <p:cNvPr id="61" name="TextBox 24"/>
            <p:cNvSpPr txBox="1">
              <a:spLocks noChangeArrowheads="1"/>
            </p:cNvSpPr>
            <p:nvPr/>
          </p:nvSpPr>
          <p:spPr bwMode="auto">
            <a:xfrm>
              <a:off x="1430866" y="1879593"/>
              <a:ext cx="1991657" cy="32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4D4D4D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>
                  <a:solidFill>
                    <a:srgbClr val="4D4D4D"/>
                  </a:solidFill>
                  <a:latin typeface="Arial" charset="0"/>
                  <a:ea typeface="MS PGothic" charset="0"/>
                  <a:cs typeface="Arial" charset="0"/>
                </a:defRPr>
              </a:lvl2pPr>
              <a:lvl3pPr marL="1143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>
                <a:defRPr>
                  <a:solidFill>
                    <a:srgbClr val="4D4D4D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sz="1100" dirty="0">
                  <a:solidFill>
                    <a:srgbClr val="4C4C4C"/>
                  </a:solidFill>
                </a:rPr>
                <a:t>ship-to locations</a:t>
              </a:r>
            </a:p>
          </p:txBody>
        </p: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31799" y="990600"/>
            <a:ext cx="8280401" cy="3783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charset="0"/>
                <a:cs typeface="+mn-cs"/>
              </a:rPr>
              <a:t>Meritor Distribution</a:t>
            </a:r>
          </a:p>
        </p:txBody>
      </p:sp>
      <p:pic>
        <p:nvPicPr>
          <p:cNvPr id="63" name="Picture 2" descr="customerservic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1995487"/>
            <a:ext cx="7413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plan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487487"/>
            <a:ext cx="8556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 descr="locati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065337"/>
            <a:ext cx="5461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" descr="sku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473200"/>
            <a:ext cx="5000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cart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0425"/>
            <a:ext cx="5762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431799" y="4504267"/>
            <a:ext cx="8352717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09600" y="4495800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Meritor Provides a Competitive Advantage for its Distribution Partners</a:t>
            </a:r>
          </a:p>
        </p:txBody>
      </p:sp>
    </p:spTree>
    <p:extLst>
      <p:ext uri="{BB962C8B-B14F-4D97-AF65-F5344CB8AC3E}">
        <p14:creationId xmlns:p14="http://schemas.microsoft.com/office/powerpoint/2010/main" val="56677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MeritorPartsXpress.com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49E357-7A17-4DCE-A906-868FEB4FC5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11" y="1115476"/>
            <a:ext cx="5134520" cy="45860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85C5BD-86C9-4DCD-BB43-97CB0B6A2323}"/>
              </a:ext>
            </a:extLst>
          </p:cNvPr>
          <p:cNvSpPr txBox="1"/>
          <p:nvPr/>
        </p:nvSpPr>
        <p:spPr>
          <a:xfrm>
            <a:off x="152400" y="1115476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Search over 1000,000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Detailed Product Specs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Visibility to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Over 40,000 VMRS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Bill of Materials Info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Mobile Responsive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Intuitive 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Visual Search with Exploded View 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9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20782" y="0"/>
            <a:ext cx="8537097" cy="765175"/>
          </a:xfrm>
        </p:spPr>
        <p:txBody>
          <a:bodyPr/>
          <a:lstStyle/>
          <a:p>
            <a:r>
              <a:rPr lang="en-US" sz="3200" u="sng" dirty="0">
                <a:solidFill>
                  <a:schemeClr val="tx1"/>
                </a:solidFill>
              </a:rPr>
              <a:t>Meritor Bullpen – Online Resource</a:t>
            </a:r>
            <a:endParaRPr lang="en-US" sz="3200" u="sng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Meritor Products &amp;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Axles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Brakes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Drivelines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Trailer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Meritor WABCO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Online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Instructor Led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Literature on Demand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Quick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My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News &amp;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Training Progress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07" y="1600200"/>
            <a:ext cx="5450389" cy="455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8733" y="0"/>
            <a:ext cx="8263467" cy="8549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65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All of your literature needs!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on Demand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009" y="1066800"/>
            <a:ext cx="500868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2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Meritor Links and Contact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www.meritorbullpen.com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www.meritor.com/literature-on-demand</a:t>
            </a:r>
            <a:endParaRPr lang="en-US" dirty="0"/>
          </a:p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www.meritorpartsxpress.com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Florence Customer Care:  US: 888-725-9355. Canada: 800-387-3889</a:t>
            </a:r>
          </a:p>
          <a:p>
            <a:r>
              <a:rPr lang="en-US" dirty="0"/>
              <a:t>     </a:t>
            </a:r>
          </a:p>
          <a:p>
            <a:endParaRPr lang="en-US" dirty="0"/>
          </a:p>
          <a:p>
            <a:r>
              <a:rPr lang="en-US" dirty="0"/>
              <a:t>     Scott Hilger</a:t>
            </a:r>
          </a:p>
          <a:p>
            <a:r>
              <a:rPr lang="en-US" dirty="0"/>
              <a:t>     Sr. Manager, Trailer</a:t>
            </a:r>
          </a:p>
          <a:p>
            <a:r>
              <a:rPr lang="en-US" dirty="0"/>
              <a:t>     Cell – 402.618.4282</a:t>
            </a:r>
          </a:p>
          <a:p>
            <a:r>
              <a:rPr lang="en-US" dirty="0"/>
              <a:t>     Scott.Hilger@Meritor.com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3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979668"/>
      </p:ext>
    </p:extLst>
  </p:cSld>
  <p:clrMapOvr>
    <a:masterClrMapping/>
  </p:clrMapOvr>
</p:sld>
</file>

<file path=ppt/theme/theme1.xml><?xml version="1.0" encoding="utf-8"?>
<a:theme xmlns:a="http://schemas.openxmlformats.org/drawingml/2006/main" name="Meritor-RWTB-2016-Full-Color-Template">
  <a:themeElements>
    <a:clrScheme name="Custom 9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074175"/>
      </a:accent1>
      <a:accent2>
        <a:srgbClr val="B2082A"/>
      </a:accent2>
      <a:accent3>
        <a:srgbClr val="53B938"/>
      </a:accent3>
      <a:accent4>
        <a:srgbClr val="6C276A"/>
      </a:accent4>
      <a:accent5>
        <a:srgbClr val="FDC439"/>
      </a:accent5>
      <a:accent6>
        <a:srgbClr val="76787B"/>
      </a:accent6>
      <a:hlink>
        <a:srgbClr val="B2082A"/>
      </a:hlink>
      <a:folHlink>
        <a:srgbClr val="7F00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B355B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Insid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sid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sid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9">
    <a:dk1>
      <a:srgbClr val="404040"/>
    </a:dk1>
    <a:lt1>
      <a:sysClr val="window" lastClr="FFFFFF"/>
    </a:lt1>
    <a:dk2>
      <a:srgbClr val="000000"/>
    </a:dk2>
    <a:lt2>
      <a:srgbClr val="EAEAEA"/>
    </a:lt2>
    <a:accent1>
      <a:srgbClr val="074175"/>
    </a:accent1>
    <a:accent2>
      <a:srgbClr val="B2082A"/>
    </a:accent2>
    <a:accent3>
      <a:srgbClr val="53B938"/>
    </a:accent3>
    <a:accent4>
      <a:srgbClr val="6C276A"/>
    </a:accent4>
    <a:accent5>
      <a:srgbClr val="FDC439"/>
    </a:accent5>
    <a:accent6>
      <a:srgbClr val="76787B"/>
    </a:accent6>
    <a:hlink>
      <a:srgbClr val="B2082A"/>
    </a:hlink>
    <a:folHlink>
      <a:srgbClr val="7F002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D0428E744254CBB1E60B344EFF91D" ma:contentTypeVersion="1" ma:contentTypeDescription="Create a new document." ma:contentTypeScope="" ma:versionID="7558abe8923b33087d60b759ce6ff23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E157BB-42FE-44EA-978E-9079AF65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B63AE8-C7F0-48A3-BE72-ECDDF4D11ED1}">
  <ds:schemaRefs>
    <ds:schemaRef ds:uri="http://purl.org/dc/dcmitype/"/>
    <ds:schemaRef ds:uri="http://purl.org/dc/elements/1.1/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90233D-A41F-4A6E-AA17-C65B1C2D38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15047</TotalTime>
  <Words>406</Words>
  <Application>Microsoft Office PowerPoint</Application>
  <PresentationFormat>On-screen Show (4:3)</PresentationFormat>
  <Paragraphs>180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Grande</vt:lpstr>
      <vt:lpstr>Wingdings</vt:lpstr>
      <vt:lpstr>Meritor-RWTB-2016-Full-Color-Template</vt:lpstr>
      <vt:lpstr>Meritor Overview</vt:lpstr>
      <vt:lpstr>Aftermarket &amp; Trailer Product Portfolio</vt:lpstr>
      <vt:lpstr>Aftermarket Distribution Network</vt:lpstr>
      <vt:lpstr>MeritorPartsXpress.com Overview</vt:lpstr>
      <vt:lpstr>Meritor Bullpen – Online Resource</vt:lpstr>
      <vt:lpstr>Literature on Demand</vt:lpstr>
      <vt:lpstr>Meritor Links and Contact Information</vt:lpstr>
      <vt:lpstr>PowerPoint Presentation</vt:lpstr>
    </vt:vector>
  </TitlesOfParts>
  <Company>Meritor,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Meritor Template</dc:title>
  <dc:creator>Sohm, Krista</dc:creator>
  <cp:lastModifiedBy>Michelle Haworth</cp:lastModifiedBy>
  <cp:revision>1283</cp:revision>
  <cp:lastPrinted>2016-11-16T13:33:17Z</cp:lastPrinted>
  <dcterms:created xsi:type="dcterms:W3CDTF">2015-04-08T14:44:25Z</dcterms:created>
  <dcterms:modified xsi:type="dcterms:W3CDTF">2019-09-06T00:07:42Z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0x01010062ED0428E744254CBB1E60B344EFF91D</vt:lpwstr>
  </property>
</Properties>
</file>