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95" r:id="rId4"/>
    <p:sldId id="280" r:id="rId5"/>
    <p:sldId id="258" r:id="rId6"/>
    <p:sldId id="276" r:id="rId7"/>
    <p:sldId id="366" r:id="rId8"/>
    <p:sldId id="278" r:id="rId9"/>
    <p:sldId id="369" r:id="rId10"/>
    <p:sldId id="260" r:id="rId11"/>
    <p:sldId id="347" r:id="rId12"/>
    <p:sldId id="360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F07B4-9AA0-43FD-A429-C50A6B85D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4A14A-2FC1-4478-B866-EBB7D4D0C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43B70-0808-49C0-ADF3-0EED9ACB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90CEA-016A-4B83-AD36-2540C8ED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89208-BA6C-4B57-AF94-58EFD67A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0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C9E8-FBFD-404A-9723-4CCB3971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C3551-EE00-4C5C-8609-FB1E35CA2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5434B-A82B-4C49-830A-A3182505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CF4E-EED2-4318-82BA-E2BB33EB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8A22-6729-4708-B24D-4F881604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FBB43-3F67-4BCE-A6B3-22505D360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08111-83E5-454D-B3B5-4F8801BD7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39A46-EC7B-4D08-8089-E6272B62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E32A3-4632-4863-9EFA-35697E1D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1306F-A795-4A1E-BB66-49F0C523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8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77255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58CC-7946-408E-9359-E49358ED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D5EE9-771F-48BF-A0AC-42FB8E90E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8A7D4-D5CF-4144-8A6B-29142287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05919-24C4-4611-8B19-1B172A06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721F-6F46-4A8C-BAF1-CDF84C04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AA29-C598-4733-8CAB-32F1DD0E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CBAC3-C381-45CF-B59F-D938CC598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A2E2B-66A8-4F8C-B497-C10189A3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EF47-DE50-49C0-B6F8-F4C6B1A1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24325-63CD-40C0-AFC4-C26E9BEF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0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4F14-FE0A-4D7C-8D73-FD6D3C09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3EA2-414C-4525-8459-4D63D1BC0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63AB2-53CF-4D9A-926F-98CCD1555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95B88-E387-45C3-BDD4-2DAB2CF5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461F3-3172-4FB0-A701-5BA9A07C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0BC6F-8DA2-4B24-9EE1-722B7D37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5FBE2-0F75-4886-8DF4-C2B874D1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14359-F6F1-4A76-8BBF-2F0245298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6A64D-F6AE-40E3-8304-C5B6DAEF9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77753-CD3D-41EE-8FDD-5CE2F9604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44BA88-0DA1-4ED4-93F7-4C23CFD7A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01DBD-1FA3-4D7C-89D0-B25BA1BA3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67753A-35CA-47E4-B803-7C6B9D56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50D4BB-17A7-4672-87D1-8A6F56EA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370A-DA9E-410F-B63E-DEF048FF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70E7D-2674-465C-BEB1-56D7D27F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35B71-184B-4243-9BB4-96F2B8A2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9292D-F0B7-4854-849B-CE6E29BE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0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58952-CB07-4499-A493-4E4E5E1C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6987F-F01D-4A03-B63B-2E8C6825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AAAE8-E167-4165-B8C8-9A00944B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8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249A-A51D-4F62-AD4F-E0A79550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D5924-12CA-424E-9961-BB972B87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3B63A-C97D-44C9-B9A6-00532059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B0920-6EC1-4193-8114-B828CA2E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4610B-4D9F-45B0-8AB6-9DF34C07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8A037-4B38-46ED-9AF0-33E35054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8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7322-BA9F-4D76-AF2A-929DD3DA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0C265-667F-41CD-A591-3FC882467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C3225-C7BC-4960-B595-B0184D8A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9DD86-2FCB-43A1-87DC-A46D1AAC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66DEC-DE00-4D77-A0F1-C5FD38D4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F8493-4045-4C70-9946-4061C789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E829B-353E-406C-84D1-93C7F59E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DEB42-8A43-4FFB-9C53-2E7132A6C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4015-9AF1-4DCB-A749-97311839C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8F76-7764-4AA3-9C58-B988CFBF46E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3EA80-2DDA-4569-9554-3D703A356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9BE51-1CAF-4B3E-A7E4-92E694DD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4A2A-7850-4D85-8727-DF91C417F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301"/>
            <a:ext cx="9846365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Stoughton Parts Sales</a:t>
            </a:r>
            <a:br>
              <a:rPr lang="en-US" b="1" dirty="0"/>
            </a:br>
            <a:r>
              <a:rPr lang="en-US" b="1" dirty="0"/>
              <a:t>2019 Customer Appreciation Event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3E825-D1BC-4A8B-A8DE-CAC0CD39A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2350"/>
            <a:ext cx="9658350" cy="1363003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/>
              <a:t>NeoBrake</a:t>
            </a:r>
            <a:r>
              <a:rPr lang="en-US" sz="3200" b="1" dirty="0"/>
              <a:t> System Inc. </a:t>
            </a:r>
          </a:p>
          <a:p>
            <a:r>
              <a:rPr lang="en-US" sz="3200" b="1" dirty="0"/>
              <a:t>Oak Creek WI</a:t>
            </a:r>
          </a:p>
          <a:p>
            <a:r>
              <a:rPr lang="en-US" sz="3200" b="1" dirty="0"/>
              <a:t>Bill Harrison – Vice President of Sales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A9288-A26B-4190-8637-1636E19C6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37753"/>
            <a:ext cx="4791075" cy="523875"/>
          </a:xfrm>
          <a:prstGeom prst="rect">
            <a:avLst/>
          </a:prstGeom>
        </p:spPr>
      </p:pic>
      <p:pic>
        <p:nvPicPr>
          <p:cNvPr id="1026" name="Picture 2" descr="NeoBrake Logo Full Color.png">
            <a:extLst>
              <a:ext uri="{FF2B5EF4-FFF2-40B4-BE49-F238E27FC236}">
                <a16:creationId xmlns:a16="http://schemas.microsoft.com/office/drawing/2014/main" id="{5C01D030-2435-4741-98B4-5CCDF56E5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5426075"/>
            <a:ext cx="53498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87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eoBrake PPT Rush v2 JPGS.040.jpg">
            <a:extLst>
              <a:ext uri="{FF2B5EF4-FFF2-40B4-BE49-F238E27FC236}">
                <a16:creationId xmlns:a16="http://schemas.microsoft.com/office/drawing/2014/main" id="{8F454FE7-30D2-42CA-9AF8-E88585BA5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5969"/>
            <a:ext cx="10515600" cy="5681663"/>
          </a:xfrm>
          <a:prstGeom prst="rect">
            <a:avLst/>
          </a:prstGeom>
        </p:spPr>
      </p:pic>
      <p:pic>
        <p:nvPicPr>
          <p:cNvPr id="6" name="Picture 2" descr="NeoBrake Logo Full Color.png">
            <a:extLst>
              <a:ext uri="{FF2B5EF4-FFF2-40B4-BE49-F238E27FC236}">
                <a16:creationId xmlns:a16="http://schemas.microsoft.com/office/drawing/2014/main" id="{11516F4D-B902-4677-8B33-04856891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5683427"/>
            <a:ext cx="4254825" cy="99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848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D712C5-8F5F-984D-972A-1B9DB561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018" y="1646262"/>
            <a:ext cx="3391663" cy="5087495"/>
          </a:xfrm>
          <a:prstGeom prst="rect">
            <a:avLst/>
          </a:prstGeom>
        </p:spPr>
      </p:pic>
      <p:sp>
        <p:nvSpPr>
          <p:cNvPr id="9" name="Shape 275">
            <a:extLst>
              <a:ext uri="{FF2B5EF4-FFF2-40B4-BE49-F238E27FC236}">
                <a16:creationId xmlns:a16="http://schemas.microsoft.com/office/drawing/2014/main" id="{E0EE3525-268A-6848-A0D8-959543EB1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7745" y="1745121"/>
            <a:ext cx="5114574" cy="48897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World’s first lightweight cast iron 4707Q </a:t>
            </a:r>
            <a:r>
              <a:rPr lang="en-US" sz="18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brake shoe – as light as pressed-steel cores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One-piece, no-give construction </a:t>
            </a:r>
            <a:r>
              <a:rPr lang="en-US" sz="18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eliminates table flex, web stretch and broken welds plaguing pressed-steel cores and maintenance costs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Sustains maximum torque </a:t>
            </a:r>
            <a:r>
              <a:rPr lang="en-US" sz="18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through every stop, every relining for life – will not degrade structurally and lose braking power with each relining as does pressed-steel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Ultimate heat dissipation </a:t>
            </a:r>
            <a:r>
              <a:rPr lang="en-US" sz="18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– lengthening its life, plus linings, drums and other wheel-end components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Anchor ends 10x stronger </a:t>
            </a:r>
            <a:r>
              <a:rPr lang="en-US" sz="18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than pressed-steel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endParaRPr lang="en-US" sz="1800" dirty="0">
              <a:solidFill>
                <a:srgbClr val="595959"/>
              </a:solidFill>
              <a:latin typeface="News Gothic Std"/>
              <a:ea typeface="News Gothic Std"/>
              <a:cs typeface="News Gothic Std"/>
              <a:sym typeface="News Gothic Std"/>
            </a:endParaRPr>
          </a:p>
          <a:p>
            <a:pPr marL="0" indent="0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buNone/>
              <a:defRPr sz="1800">
                <a:solidFill>
                  <a:srgbClr val="000000"/>
                </a:solidFill>
              </a:defRPr>
            </a:pPr>
            <a:endParaRPr lang="en-US" sz="1800" dirty="0">
              <a:solidFill>
                <a:srgbClr val="595959"/>
              </a:solidFill>
              <a:latin typeface="News Gothic Std"/>
              <a:ea typeface="News Gothic Std"/>
              <a:cs typeface="News Gothic Std"/>
              <a:sym typeface="News Gothic Std"/>
            </a:endParaRPr>
          </a:p>
        </p:txBody>
      </p:sp>
      <p:pic>
        <p:nvPicPr>
          <p:cNvPr id="10" name="Content Placeholder 5" descr="White Pattern Background.png">
            <a:extLst>
              <a:ext uri="{FF2B5EF4-FFF2-40B4-BE49-F238E27FC236}">
                <a16:creationId xmlns:a16="http://schemas.microsoft.com/office/drawing/2014/main" id="{011867D5-BEB7-B34C-B2BC-90AAD4B71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41" b="43041"/>
          <a:stretch/>
        </p:blipFill>
        <p:spPr>
          <a:xfrm>
            <a:off x="1524000" y="495300"/>
            <a:ext cx="9144000" cy="984250"/>
          </a:xfrm>
          <a:prstGeom prst="rect">
            <a:avLst/>
          </a:prstGeom>
        </p:spPr>
      </p:pic>
      <p:pic>
        <p:nvPicPr>
          <p:cNvPr id="11" name="Picture 10" descr="NeoCastLogoFinal.pdf">
            <a:extLst>
              <a:ext uri="{FF2B5EF4-FFF2-40B4-BE49-F238E27FC236}">
                <a16:creationId xmlns:a16="http://schemas.microsoft.com/office/drawing/2014/main" id="{5B4652E4-0986-3647-9E99-71FF56B23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84" y="-4180416"/>
            <a:ext cx="8171934" cy="10575443"/>
          </a:xfrm>
          <a:prstGeom prst="rect">
            <a:avLst/>
          </a:prstGeom>
        </p:spPr>
      </p:pic>
      <p:pic>
        <p:nvPicPr>
          <p:cNvPr id="6" name="Picture 2" descr="NeoBrake Logo Full Color.png">
            <a:extLst>
              <a:ext uri="{FF2B5EF4-FFF2-40B4-BE49-F238E27FC236}">
                <a16:creationId xmlns:a16="http://schemas.microsoft.com/office/drawing/2014/main" id="{1E46627F-FF60-46EB-9D3A-F66D2DE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1" y="6252519"/>
            <a:ext cx="1833314" cy="4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368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White Pattern Background.pn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900" y="545471"/>
            <a:ext cx="9309100" cy="984250"/>
          </a:xfrm>
          <a:prstGeom prst="rect">
            <a:avLst/>
          </a:prstGeom>
        </p:spPr>
      </p:pic>
      <p:sp>
        <p:nvSpPr>
          <p:cNvPr id="7" name="Shape 90">
            <a:extLst>
              <a:ext uri="{FF2B5EF4-FFF2-40B4-BE49-F238E27FC236}">
                <a16:creationId xmlns:a16="http://schemas.microsoft.com/office/drawing/2014/main" id="{323D813F-2AE6-1545-925D-3F6A2D96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871" y="587105"/>
            <a:ext cx="9309100" cy="983712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algn="ctr">
              <a:defRPr sz="1800" cap="none">
                <a:solidFill>
                  <a:srgbClr val="000000"/>
                </a:solidFill>
              </a:defRPr>
            </a:pPr>
            <a:r>
              <a:rPr lang="en-US" sz="6000" cap="all" spc="31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Neobrake</a:t>
            </a:r>
            <a:r>
              <a:rPr lang="en-US" sz="6000" cap="all" spc="31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 air disc</a:t>
            </a:r>
            <a:endParaRPr sz="6000" cap="all" spc="317" dirty="0">
              <a:solidFill>
                <a:schemeClr val="tx1">
                  <a:lumMod val="65000"/>
                  <a:lumOff val="3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40DC18-1F71-5248-A0D4-4192B1F9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421" y="1943720"/>
            <a:ext cx="3929246" cy="4157329"/>
          </a:xfrm>
          <a:prstGeom prst="rect">
            <a:avLst/>
          </a:prstGeom>
        </p:spPr>
      </p:pic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2108809" y="2052646"/>
            <a:ext cx="4354285" cy="4772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OE+ quality, semi-metallic disc pad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News Gothic Std"/>
              <a:ea typeface="News Gothic Std"/>
              <a:cs typeface="News Gothic Std"/>
              <a:sym typeface="News Gothic Std"/>
            </a:endParaRP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Longer pad life and rotor wear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Advanced heat dissipation design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News Gothic Std"/>
              <a:ea typeface="News Gothic Std"/>
              <a:cs typeface="News Gothic Std"/>
              <a:sym typeface="News Gothic Std"/>
            </a:endParaRP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Thermal-barrier backplate design using cast iron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Raw materials tested, maintained pure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Consistent compressibility throughout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Intensive NVH and quiet comfort design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ISO/TS 16949 &amp; ECE E-90 certified</a:t>
            </a:r>
          </a:p>
        </p:txBody>
      </p:sp>
      <p:pic>
        <p:nvPicPr>
          <p:cNvPr id="6" name="Picture 2" descr="NeoBrake Logo Full Color.png">
            <a:extLst>
              <a:ext uri="{FF2B5EF4-FFF2-40B4-BE49-F238E27FC236}">
                <a16:creationId xmlns:a16="http://schemas.microsoft.com/office/drawing/2014/main" id="{BA433EEA-4C2C-4976-82B8-97D31C17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6101049"/>
            <a:ext cx="2477827" cy="58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6768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BA555B-8F81-448A-BD04-50A72B9AB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44" b="6456"/>
          <a:stretch/>
        </p:blipFill>
        <p:spPr>
          <a:xfrm>
            <a:off x="20" y="-47033"/>
            <a:ext cx="12191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AA658-21F9-4BAD-930B-E3999A09A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5976937"/>
            <a:ext cx="2771969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oBrake PPT Rush v2 JPGS.022.jpg">
            <a:extLst>
              <a:ext uri="{FF2B5EF4-FFF2-40B4-BE49-F238E27FC236}">
                <a16:creationId xmlns:a16="http://schemas.microsoft.com/office/drawing/2014/main" id="{86665FD4-54DC-4B5F-A05D-02ED911E6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5750"/>
            <a:ext cx="9144000" cy="5881785"/>
          </a:xfrm>
          <a:prstGeom prst="rect">
            <a:avLst/>
          </a:prstGeom>
        </p:spPr>
      </p:pic>
      <p:pic>
        <p:nvPicPr>
          <p:cNvPr id="5" name="Picture 2" descr="NeoBrake Logo Full Color.png">
            <a:extLst>
              <a:ext uri="{FF2B5EF4-FFF2-40B4-BE49-F238E27FC236}">
                <a16:creationId xmlns:a16="http://schemas.microsoft.com/office/drawing/2014/main" id="{67562C76-7764-476A-9EBD-B745BDEE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5426075"/>
            <a:ext cx="53498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76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 descr="NeoBrake PPT Rush v2 JPGS.0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3812"/>
            <a:ext cx="9144000" cy="5215812"/>
          </a:xfrm>
          <a:prstGeom prst="rect">
            <a:avLst/>
          </a:prstGeom>
        </p:spPr>
      </p:pic>
      <p:pic>
        <p:nvPicPr>
          <p:cNvPr id="6" name="Picture 2" descr="NeoBrake Logo Full Color.png">
            <a:extLst>
              <a:ext uri="{FF2B5EF4-FFF2-40B4-BE49-F238E27FC236}">
                <a16:creationId xmlns:a16="http://schemas.microsoft.com/office/drawing/2014/main" id="{F74AFFD6-C361-48B1-952A-F04261EA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5426075"/>
            <a:ext cx="53498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oBrake PPT Rush v2 JPGS.026.jpg">
            <a:extLst>
              <a:ext uri="{FF2B5EF4-FFF2-40B4-BE49-F238E27FC236}">
                <a16:creationId xmlns:a16="http://schemas.microsoft.com/office/drawing/2014/main" id="{8B63650A-AC75-4842-AB2B-DC564AE5D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5251"/>
            <a:ext cx="9144000" cy="6076949"/>
          </a:xfrm>
          <a:prstGeom prst="rect">
            <a:avLst/>
          </a:prstGeom>
        </p:spPr>
      </p:pic>
      <p:pic>
        <p:nvPicPr>
          <p:cNvPr id="5" name="Picture 2" descr="NeoBrake Logo Full Color.png">
            <a:extLst>
              <a:ext uri="{FF2B5EF4-FFF2-40B4-BE49-F238E27FC236}">
                <a16:creationId xmlns:a16="http://schemas.microsoft.com/office/drawing/2014/main" id="{C7F32BF4-8567-426F-96BF-15B21D7D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1" y="5870977"/>
            <a:ext cx="3456796" cy="8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87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2425-235F-4337-B259-5DE6E651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NeoBrake PPT Rush v2 JPGS.017.jpg">
            <a:extLst>
              <a:ext uri="{FF2B5EF4-FFF2-40B4-BE49-F238E27FC236}">
                <a16:creationId xmlns:a16="http://schemas.microsoft.com/office/drawing/2014/main" id="{0FBE1D73-6078-4E71-AEF9-99B07070E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3981"/>
            <a:ext cx="10877550" cy="5811838"/>
          </a:xfrm>
          <a:prstGeom prst="rect">
            <a:avLst/>
          </a:prstGeom>
        </p:spPr>
      </p:pic>
      <p:pic>
        <p:nvPicPr>
          <p:cNvPr id="6" name="Picture 2" descr="NeoBrake Logo Full Color.png">
            <a:extLst>
              <a:ext uri="{FF2B5EF4-FFF2-40B4-BE49-F238E27FC236}">
                <a16:creationId xmlns:a16="http://schemas.microsoft.com/office/drawing/2014/main" id="{AC60AE9F-5E72-489F-8C6F-93C99CBE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0"/>
            <a:ext cx="53498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8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eoBrake PPT Rush v2 JPGS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1257"/>
            <a:ext cx="9144000" cy="6064898"/>
          </a:xfrm>
          <a:prstGeom prst="rect">
            <a:avLst/>
          </a:prstGeom>
        </p:spPr>
      </p:pic>
      <p:pic>
        <p:nvPicPr>
          <p:cNvPr id="7" name="Picture 2" descr="NeoBrake Logo Full Color.png">
            <a:extLst>
              <a:ext uri="{FF2B5EF4-FFF2-40B4-BE49-F238E27FC236}">
                <a16:creationId xmlns:a16="http://schemas.microsoft.com/office/drawing/2014/main" id="{43031D7F-57B3-4DA8-A9BE-E171223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5426075"/>
            <a:ext cx="53498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29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White Pattern Background.png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41" b="43041"/>
          <a:stretch/>
        </p:blipFill>
        <p:spPr>
          <a:xfrm>
            <a:off x="1358900" y="545471"/>
            <a:ext cx="9309100" cy="984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8E3EC-1DE2-3240-8E7F-BC04A1CD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30" y="2106089"/>
            <a:ext cx="4286110" cy="3571759"/>
          </a:xfrm>
          <a:prstGeom prst="rect">
            <a:avLst/>
          </a:prstGeom>
        </p:spPr>
      </p:pic>
      <p:sp>
        <p:nvSpPr>
          <p:cNvPr id="11" name="Shape 90">
            <a:extLst>
              <a:ext uri="{FF2B5EF4-FFF2-40B4-BE49-F238E27FC236}">
                <a16:creationId xmlns:a16="http://schemas.microsoft.com/office/drawing/2014/main" id="{EEF5BFB5-93CD-A44F-AF92-B8200A39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871" y="587105"/>
            <a:ext cx="9309100" cy="983712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algn="ctr">
              <a:defRPr sz="1800" cap="none">
                <a:solidFill>
                  <a:srgbClr val="000000"/>
                </a:solidFill>
              </a:defRPr>
            </a:pPr>
            <a:r>
              <a:rPr lang="en-US" sz="5600" cap="all" spc="31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NB1088</a:t>
            </a:r>
            <a:r>
              <a:rPr lang="en-US" sz="5600" cap="all" spc="317" dirty="0">
                <a:solidFill>
                  <a:schemeClr val="bg1">
                    <a:lumMod val="6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|</a:t>
            </a:r>
            <a:r>
              <a:rPr lang="en-US" sz="5600" cap="all" spc="31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Transfer film</a:t>
            </a:r>
            <a:endParaRPr sz="5600" cap="all" spc="317" dirty="0">
              <a:solidFill>
                <a:schemeClr val="tx1">
                  <a:lumMod val="65000"/>
                  <a:lumOff val="3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" name="Shape 275">
            <a:extLst>
              <a:ext uri="{FF2B5EF4-FFF2-40B4-BE49-F238E27FC236}">
                <a16:creationId xmlns:a16="http://schemas.microsoft.com/office/drawing/2014/main" id="{AC0A3C2F-F860-0444-82BA-EAF3243B6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7746" y="2112102"/>
            <a:ext cx="4354285" cy="4772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The ultimate brake lining material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– all applications 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Non-abrasive Transfer Film Technology (TFT) engages without grinding into drums</a:t>
            </a:r>
            <a:endParaRPr lang="en-US" sz="1200" dirty="0">
              <a:solidFill>
                <a:srgbClr val="595959"/>
              </a:solidFill>
              <a:latin typeface="News Gothic Std"/>
              <a:ea typeface="News Gothic Std"/>
              <a:cs typeface="News Gothic Std"/>
              <a:sym typeface="News Gothic Std"/>
            </a:endParaRP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Bleeds out special chemicals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and forms a thin layer of film to each surface where friction occurs at a molecular level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Extends life of linings and drums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, doubling in most cases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In fact,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 regional waste management company near Green Bay, Wisconsin reported </a:t>
            </a: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3-4x the life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after putting NB1088 blocks on their refuse trucks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Eliminates brake squeal 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Guaranteed to last twice as long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as a customer’s previous set of linings or replacement is free, as part of our Triple Double Guarantee</a:t>
            </a:r>
            <a:r>
              <a:rPr lang="en-US" sz="1200" baseline="300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™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 offer.</a:t>
            </a:r>
          </a:p>
        </p:txBody>
      </p:sp>
      <p:sp>
        <p:nvSpPr>
          <p:cNvPr id="15" name="Shape 275">
            <a:extLst>
              <a:ext uri="{FF2B5EF4-FFF2-40B4-BE49-F238E27FC236}">
                <a16:creationId xmlns:a16="http://schemas.microsoft.com/office/drawing/2014/main" id="{C8C1DF10-AC2C-F841-8806-8C47A60FCE9D}"/>
              </a:ext>
            </a:extLst>
          </p:cNvPr>
          <p:cNvSpPr txBox="1">
            <a:spLocks/>
          </p:cNvSpPr>
          <p:nvPr/>
        </p:nvSpPr>
        <p:spPr>
          <a:xfrm>
            <a:off x="6253856" y="5680758"/>
            <a:ext cx="4354285" cy="477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Premium medium-friction, all-purpose lining</a:t>
            </a:r>
            <a:b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</a:b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Severe-duty: 26,000 lbs. GAWR | OTR: 23,000 lbs. </a:t>
            </a:r>
            <a:b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</a:b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GAWR | AL 165</a:t>
            </a:r>
          </a:p>
        </p:txBody>
      </p:sp>
      <p:pic>
        <p:nvPicPr>
          <p:cNvPr id="7" name="Picture 2" descr="NeoBrake Logo Full Color.png">
            <a:extLst>
              <a:ext uri="{FF2B5EF4-FFF2-40B4-BE49-F238E27FC236}">
                <a16:creationId xmlns:a16="http://schemas.microsoft.com/office/drawing/2014/main" id="{7DADBAE5-78B0-4055-9BA6-32BA3264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6202837"/>
            <a:ext cx="2044713" cy="4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3957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eoBrake PPT Rush v2 JPGS.0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16897"/>
          <a:stretch/>
        </p:blipFill>
        <p:spPr>
          <a:xfrm>
            <a:off x="851084" y="307731"/>
            <a:ext cx="4393829" cy="3997637"/>
          </a:xfrm>
          <a:prstGeom prst="rect">
            <a:avLst/>
          </a:prstGeom>
        </p:spPr>
      </p:pic>
      <p:pic>
        <p:nvPicPr>
          <p:cNvPr id="5" name="Content Placeholder 4" descr="NeoBrake PPT Rush v2 JPGS.019.jpg">
            <a:extLst>
              <a:ext uri="{FF2B5EF4-FFF2-40B4-BE49-F238E27FC236}">
                <a16:creationId xmlns:a16="http://schemas.microsoft.com/office/drawing/2014/main" id="{60A318FC-37F6-4DF7-AA55-5F714E84E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AC79053-E2A0-44B6-A50E-E8D7DD4B5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0" y="5953927"/>
            <a:ext cx="23812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9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White Pattern Background.png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41" b="43041"/>
          <a:stretch/>
        </p:blipFill>
        <p:spPr>
          <a:xfrm>
            <a:off x="1358900" y="545471"/>
            <a:ext cx="9309100" cy="984250"/>
          </a:xfrm>
          <a:prstGeom prst="rect">
            <a:avLst/>
          </a:prstGeom>
        </p:spPr>
      </p:pic>
      <p:sp>
        <p:nvSpPr>
          <p:cNvPr id="11" name="Shape 90">
            <a:extLst>
              <a:ext uri="{FF2B5EF4-FFF2-40B4-BE49-F238E27FC236}">
                <a16:creationId xmlns:a16="http://schemas.microsoft.com/office/drawing/2014/main" id="{EEF5BFB5-93CD-A44F-AF92-B8200A39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871" y="587105"/>
            <a:ext cx="9309100" cy="983712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algn="ctr">
              <a:defRPr sz="1800" cap="none">
                <a:solidFill>
                  <a:srgbClr val="000000"/>
                </a:solidFill>
              </a:defRPr>
            </a:pPr>
            <a:r>
              <a:rPr lang="en-US" sz="5600" cap="all" spc="31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Triple double guarantee</a:t>
            </a:r>
            <a:endParaRPr sz="5600" cap="all" spc="317" dirty="0">
              <a:solidFill>
                <a:schemeClr val="tx1">
                  <a:lumMod val="65000"/>
                  <a:lumOff val="35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" name="Shape 275">
            <a:extLst>
              <a:ext uri="{FF2B5EF4-FFF2-40B4-BE49-F238E27FC236}">
                <a16:creationId xmlns:a16="http://schemas.microsoft.com/office/drawing/2014/main" id="{AC0A3C2F-F860-0444-82BA-EAF3243B6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7746" y="2112102"/>
            <a:ext cx="4354285" cy="4772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The ultimate brake lining material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– all applications 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Non-abrasive Transfer Film Technology (TFT) engages without grinding into drums</a:t>
            </a:r>
            <a:endParaRPr lang="en-US" sz="1200" dirty="0">
              <a:solidFill>
                <a:srgbClr val="595959"/>
              </a:solidFill>
              <a:latin typeface="News Gothic Std"/>
              <a:ea typeface="News Gothic Std"/>
              <a:cs typeface="News Gothic Std"/>
              <a:sym typeface="News Gothic Std"/>
            </a:endParaRP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Bleeds out special chemicals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and forms a thin layer of film to each surface where friction occurs at a molecular level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Extends life of linings and drums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, doubling in most cases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In fact,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 regional waste management company near Green Bay, Wisconsin reported </a:t>
            </a: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3-4x the life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after putting NB1088 blocks on their refuse trucks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Eliminates brake squeal </a:t>
            </a:r>
          </a:p>
          <a:p>
            <a:pPr marL="208679" indent="-208679" defTabSz="234127">
              <a:lnSpc>
                <a:spcPct val="120000"/>
              </a:lnSpc>
              <a:spcBef>
                <a:spcPts val="1828"/>
              </a:spcBef>
              <a:buClr>
                <a:srgbClr val="B4B4B4"/>
              </a:buClr>
              <a:defRPr sz="1800">
                <a:solidFill>
                  <a:srgbClr val="000000"/>
                </a:solidFill>
              </a:defRPr>
            </a:pPr>
            <a:r>
              <a:rPr lang="en-US" sz="1200" b="1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Guaranteed to last twice as long 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as a customer’s previous set of linings or replacement is free, as part of our Triple Double Guarantee</a:t>
            </a:r>
            <a:r>
              <a:rPr lang="en-US" sz="1200" baseline="300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™</a:t>
            </a:r>
            <a:r>
              <a:rPr lang="en-US" sz="1200" dirty="0">
                <a:solidFill>
                  <a:srgbClr val="595959"/>
                </a:solidFill>
                <a:latin typeface="News Gothic Std"/>
                <a:ea typeface="News Gothic Std"/>
                <a:cs typeface="News Gothic Std"/>
                <a:sym typeface="News Gothic Std"/>
              </a:rPr>
              <a:t> offer.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2B489-DC70-4A45-8D59-F1E1095A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41039"/>
            <a:ext cx="4095900" cy="4095900"/>
          </a:xfrm>
          <a:prstGeom prst="rect">
            <a:avLst/>
          </a:prstGeom>
        </p:spPr>
      </p:pic>
      <p:pic>
        <p:nvPicPr>
          <p:cNvPr id="7" name="Picture 2" descr="NeoBrake Logo Full Color.png">
            <a:extLst>
              <a:ext uri="{FF2B5EF4-FFF2-40B4-BE49-F238E27FC236}">
                <a16:creationId xmlns:a16="http://schemas.microsoft.com/office/drawing/2014/main" id="{FD457625-7F60-452F-A6E9-271ED4B8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" y="6270895"/>
            <a:ext cx="1755123" cy="4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878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375</Words>
  <Application>Microsoft Office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Bebas Neue</vt:lpstr>
      <vt:lpstr>Calibri</vt:lpstr>
      <vt:lpstr>Calibri Light</vt:lpstr>
      <vt:lpstr>News Gothic Std</vt:lpstr>
      <vt:lpstr>Office Theme</vt:lpstr>
      <vt:lpstr>Stoughton Parts Sales 2019 Customer Appreciation Event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NB1088|Transfer film</vt:lpstr>
      <vt:lpstr>PowerPoint Presentation</vt:lpstr>
      <vt:lpstr>Triple double guarantee</vt:lpstr>
      <vt:lpstr>PowerPoint Presentation</vt:lpstr>
      <vt:lpstr>PowerPoint Presentation</vt:lpstr>
      <vt:lpstr>Neobrake air disc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Stoughton Parts Sales 2019 Customer Appreciation Event</dc:title>
  <dc:creator>Joe Ham</dc:creator>
  <cp:lastModifiedBy>Michelle Haworth</cp:lastModifiedBy>
  <cp:revision>12</cp:revision>
  <dcterms:created xsi:type="dcterms:W3CDTF">2019-08-28T16:07:26Z</dcterms:created>
  <dcterms:modified xsi:type="dcterms:W3CDTF">2019-08-29T21:09:08Z</dcterms:modified>
</cp:coreProperties>
</file>