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537" r:id="rId4"/>
    <p:sldId id="559" r:id="rId5"/>
    <p:sldId id="561" r:id="rId6"/>
    <p:sldId id="563" r:id="rId7"/>
    <p:sldId id="286" r:id="rId8"/>
    <p:sldId id="566" r:id="rId9"/>
    <p:sldId id="565" r:id="rId10"/>
    <p:sldId id="360" r:id="rId11"/>
    <p:sldId id="323" r:id="rId12"/>
    <p:sldId id="696" r:id="rId13"/>
    <p:sldId id="697" r:id="rId14"/>
    <p:sldId id="698" r:id="rId15"/>
    <p:sldId id="708" r:id="rId16"/>
    <p:sldId id="317" r:id="rId17"/>
    <p:sldId id="363" r:id="rId18"/>
    <p:sldId id="365" r:id="rId19"/>
    <p:sldId id="366" r:id="rId20"/>
    <p:sldId id="364" r:id="rId21"/>
    <p:sldId id="375" r:id="rId22"/>
    <p:sldId id="376" r:id="rId23"/>
    <p:sldId id="460" r:id="rId24"/>
    <p:sldId id="453" r:id="rId25"/>
    <p:sldId id="454" r:id="rId26"/>
    <p:sldId id="347" r:id="rId27"/>
    <p:sldId id="946" r:id="rId28"/>
    <p:sldId id="949" r:id="rId29"/>
    <p:sldId id="950" r:id="rId30"/>
    <p:sldId id="886" r:id="rId31"/>
    <p:sldId id="887" r:id="rId32"/>
    <p:sldId id="893" r:id="rId33"/>
    <p:sldId id="261"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0" autoAdjust="0"/>
    <p:restoredTop sz="85054" autoAdjust="0"/>
  </p:normalViewPr>
  <p:slideViewPr>
    <p:cSldViewPr snapToGrid="0">
      <p:cViewPr varScale="1">
        <p:scale>
          <a:sx n="97" d="100"/>
          <a:sy n="97" d="100"/>
        </p:scale>
        <p:origin x="8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88B5D-7B28-4B59-A915-5CC9C16DF2FD}" type="datetimeFigureOut">
              <a:rPr lang="en-US" smtClean="0"/>
              <a:t>9/4/2019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ECEBE-7F87-48B8-B1C8-CCF21A3F4A7E}" type="slidenum">
              <a:rPr lang="en-US" smtClean="0"/>
              <a:t>‹#›</a:t>
            </a:fld>
            <a:endParaRPr lang="en-US" dirty="0"/>
          </a:p>
        </p:txBody>
      </p:sp>
    </p:spTree>
    <p:extLst>
      <p:ext uri="{BB962C8B-B14F-4D97-AF65-F5344CB8AC3E}">
        <p14:creationId xmlns:p14="http://schemas.microsoft.com/office/powerpoint/2010/main" val="242654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41D80F8-A4CD-42E2-92A3-F6367C903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Calibri" panose="020F0502020204030204" pitchFamily="34" charset="0"/>
              </a:defRPr>
            </a:lvl1pPr>
            <a:lvl2pPr marL="742950" indent="-285750" defTabSz="952500">
              <a:spcBef>
                <a:spcPct val="30000"/>
              </a:spcBef>
              <a:defRPr sz="1200">
                <a:solidFill>
                  <a:schemeClr val="tx1"/>
                </a:solidFill>
                <a:latin typeface="Calibri" panose="020F0502020204030204" pitchFamily="34" charset="0"/>
              </a:defRPr>
            </a:lvl2pPr>
            <a:lvl3pPr marL="1143000" indent="-228600" defTabSz="952500">
              <a:spcBef>
                <a:spcPct val="30000"/>
              </a:spcBef>
              <a:defRPr sz="1200">
                <a:solidFill>
                  <a:schemeClr val="tx1"/>
                </a:solidFill>
                <a:latin typeface="Calibri" panose="020F0502020204030204" pitchFamily="34" charset="0"/>
              </a:defRPr>
            </a:lvl3pPr>
            <a:lvl4pPr marL="1600200" indent="-228600" defTabSz="952500">
              <a:spcBef>
                <a:spcPct val="30000"/>
              </a:spcBef>
              <a:defRPr sz="1200">
                <a:solidFill>
                  <a:schemeClr val="tx1"/>
                </a:solidFill>
                <a:latin typeface="Calibri" panose="020F0502020204030204" pitchFamily="34" charset="0"/>
              </a:defRPr>
            </a:lvl4pPr>
            <a:lvl5pPr marL="2057400" indent="-228600" defTabSz="952500">
              <a:spcBef>
                <a:spcPct val="30000"/>
              </a:spcBef>
              <a:defRPr sz="1200">
                <a:solidFill>
                  <a:schemeClr val="tx1"/>
                </a:solidFill>
                <a:latin typeface="Calibri" panose="020F0502020204030204" pitchFamily="34" charset="0"/>
              </a:defRPr>
            </a:lvl5pPr>
            <a:lvl6pPr marL="2514600" indent="-228600" defTabSz="9525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25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25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25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0E8638-B05A-4E5B-BBBF-058FC3704F1D}" type="slidenum">
              <a:rPr lang="en-US" altLang="en-US" sz="1300" smtClean="0"/>
              <a:pPr>
                <a:spcBef>
                  <a:spcPct val="0"/>
                </a:spcBef>
              </a:pPr>
              <a:t>20</a:t>
            </a:fld>
            <a:endParaRPr lang="en-US" altLang="en-US" sz="1300" dirty="0"/>
          </a:p>
        </p:txBody>
      </p:sp>
      <p:sp>
        <p:nvSpPr>
          <p:cNvPr id="41987" name="Rectangle 2">
            <a:extLst>
              <a:ext uri="{FF2B5EF4-FFF2-40B4-BE49-F238E27FC236}">
                <a16:creationId xmlns:a16="http://schemas.microsoft.com/office/drawing/2014/main" id="{20BEA435-607B-4EA2-9D8E-95985AD84B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A97B2351-8BB0-47DA-A627-448D77F737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4BEDE33-93B7-40F6-AEE0-4499E89B5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Calibri" panose="020F0502020204030204" pitchFamily="34" charset="0"/>
              </a:defRPr>
            </a:lvl1pPr>
            <a:lvl2pPr marL="742950" indent="-285750" defTabSz="952500">
              <a:spcBef>
                <a:spcPct val="30000"/>
              </a:spcBef>
              <a:defRPr sz="1200">
                <a:solidFill>
                  <a:schemeClr val="tx1"/>
                </a:solidFill>
                <a:latin typeface="Calibri" panose="020F0502020204030204" pitchFamily="34" charset="0"/>
              </a:defRPr>
            </a:lvl2pPr>
            <a:lvl3pPr marL="1143000" indent="-228600" defTabSz="952500">
              <a:spcBef>
                <a:spcPct val="30000"/>
              </a:spcBef>
              <a:defRPr sz="1200">
                <a:solidFill>
                  <a:schemeClr val="tx1"/>
                </a:solidFill>
                <a:latin typeface="Calibri" panose="020F0502020204030204" pitchFamily="34" charset="0"/>
              </a:defRPr>
            </a:lvl3pPr>
            <a:lvl4pPr marL="1600200" indent="-228600" defTabSz="952500">
              <a:spcBef>
                <a:spcPct val="30000"/>
              </a:spcBef>
              <a:defRPr sz="1200">
                <a:solidFill>
                  <a:schemeClr val="tx1"/>
                </a:solidFill>
                <a:latin typeface="Calibri" panose="020F0502020204030204" pitchFamily="34" charset="0"/>
              </a:defRPr>
            </a:lvl4pPr>
            <a:lvl5pPr marL="2057400" indent="-228600" defTabSz="952500">
              <a:spcBef>
                <a:spcPct val="30000"/>
              </a:spcBef>
              <a:defRPr sz="1200">
                <a:solidFill>
                  <a:schemeClr val="tx1"/>
                </a:solidFill>
                <a:latin typeface="Calibri" panose="020F0502020204030204" pitchFamily="34" charset="0"/>
              </a:defRPr>
            </a:lvl5pPr>
            <a:lvl6pPr marL="2514600" indent="-228600" defTabSz="9525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25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25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25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5FC2C9-94D6-4BD5-9A7B-4F0E9C820109}" type="slidenum">
              <a:rPr lang="en-US" altLang="en-US" sz="1300" smtClean="0"/>
              <a:pPr>
                <a:spcBef>
                  <a:spcPct val="0"/>
                </a:spcBef>
              </a:pPr>
              <a:t>21</a:t>
            </a:fld>
            <a:endParaRPr lang="en-US" altLang="en-US" sz="1300" dirty="0"/>
          </a:p>
        </p:txBody>
      </p:sp>
      <p:sp>
        <p:nvSpPr>
          <p:cNvPr id="44035" name="Rectangle 2">
            <a:extLst>
              <a:ext uri="{FF2B5EF4-FFF2-40B4-BE49-F238E27FC236}">
                <a16:creationId xmlns:a16="http://schemas.microsoft.com/office/drawing/2014/main" id="{637FE1AE-DBC6-47B7-A01C-862CBD185A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C17CB0F4-D85C-495C-97FD-6C7AA3539E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expensive option because no hardened &amp; ground spacer</a:t>
            </a:r>
          </a:p>
          <a:p>
            <a:r>
              <a:rPr lang="en-US" dirty="0"/>
              <a:t>System based approach</a:t>
            </a:r>
          </a:p>
        </p:txBody>
      </p:sp>
      <p:sp>
        <p:nvSpPr>
          <p:cNvPr id="4" name="Slide Number Placeholder 3"/>
          <p:cNvSpPr>
            <a:spLocks noGrp="1"/>
          </p:cNvSpPr>
          <p:nvPr>
            <p:ph type="sldNum" sz="quarter" idx="10"/>
          </p:nvPr>
        </p:nvSpPr>
        <p:spPr/>
        <p:txBody>
          <a:bodyPr/>
          <a:lstStyle/>
          <a:p>
            <a:pPr>
              <a:defRPr/>
            </a:pPr>
            <a:fld id="{B1877631-2624-4EAC-8314-35766B33BBC4}" type="slidenum">
              <a:rPr lang="en-US" smtClean="0"/>
              <a:pPr>
                <a:defRPr/>
              </a:pPr>
              <a:t>27</a:t>
            </a:fld>
            <a:endParaRPr lang="en-US" dirty="0"/>
          </a:p>
        </p:txBody>
      </p:sp>
    </p:spTree>
    <p:extLst>
      <p:ext uri="{BB962C8B-B14F-4D97-AF65-F5344CB8AC3E}">
        <p14:creationId xmlns:p14="http://schemas.microsoft.com/office/powerpoint/2010/main" val="176215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07B4-9AA0-43FD-A429-C50A6B85D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4A14A-2FC1-4478-B866-EBB7D4D0C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B43B70-0808-49C0-ADF3-0EED9ACB52FB}"/>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57590CEA-016A-4B83-AD36-2540C8EDA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589208-BA6C-4B57-AF94-58EFD67ADDC2}"/>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53400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C9E8-FBFD-404A-9723-4CCB3971C9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3551-EE00-4C5C-8609-FB1E35CA23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434B-A82B-4C49-830A-A31825052FA9}"/>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72EFCF4E-EED2-4318-82BA-E2BB33EBE1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B88A22-6729-4708-B24D-4F881604D28A}"/>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43552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EFBB43-3F67-4BCE-A6B3-22505D360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08111-83E5-454D-B3B5-4F8801BD73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9A46-EC7B-4D08-8089-E6272B6282C1}"/>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5C9E32A3-4632-4863-9EFA-35697E1D1F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E1306F-A795-4A1E-BB66-49F0C5235243}"/>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065408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C8E562B-804C-4AAC-BE66-D4F7520E59C3}"/>
              </a:ext>
            </a:extLst>
          </p:cNvPr>
          <p:cNvSpPr txBox="1">
            <a:spLocks noChangeArrowheads="1"/>
          </p:cNvSpPr>
          <p:nvPr/>
        </p:nvSpPr>
        <p:spPr bwMode="auto">
          <a:xfrm>
            <a:off x="-304800" y="6194425"/>
            <a:ext cx="12801600" cy="261938"/>
          </a:xfrm>
          <a:prstGeom prst="rect">
            <a:avLst/>
          </a:prstGeom>
          <a:noFill/>
          <a:ln>
            <a:noFill/>
          </a:ln>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US" sz="1100" b="1" dirty="0">
                <a:solidFill>
                  <a:schemeClr val="bg1"/>
                </a:solidFill>
              </a:rPr>
              <a:t>accuridecorp.com</a:t>
            </a:r>
          </a:p>
        </p:txBody>
      </p:sp>
      <p:sp>
        <p:nvSpPr>
          <p:cNvPr id="3" name="TextBox 2">
            <a:extLst>
              <a:ext uri="{FF2B5EF4-FFF2-40B4-BE49-F238E27FC236}">
                <a16:creationId xmlns:a16="http://schemas.microsoft.com/office/drawing/2014/main" id="{191119C3-F795-4973-A5F1-0C23A1465BAD}"/>
              </a:ext>
            </a:extLst>
          </p:cNvPr>
          <p:cNvSpPr txBox="1">
            <a:spLocks noChangeArrowheads="1"/>
          </p:cNvSpPr>
          <p:nvPr/>
        </p:nvSpPr>
        <p:spPr bwMode="auto">
          <a:xfrm>
            <a:off x="-304800" y="4017963"/>
            <a:ext cx="1280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1800" b="1" dirty="0">
                <a:solidFill>
                  <a:schemeClr val="bg1"/>
                </a:solidFill>
                <a:latin typeface="Calibri" pitchFamily="34" charset="0"/>
              </a:rPr>
              <a:t>INDUSTRY-LEADING COMMERCIAL VEHICLE PRODUCTS</a:t>
            </a:r>
          </a:p>
        </p:txBody>
      </p:sp>
      <p:pic>
        <p:nvPicPr>
          <p:cNvPr id="4" name="Picture 2">
            <a:extLst>
              <a:ext uri="{FF2B5EF4-FFF2-40B4-BE49-F238E27FC236}">
                <a16:creationId xmlns:a16="http://schemas.microsoft.com/office/drawing/2014/main" id="{E6A67856-31F4-43C8-A77D-B7BA3D1CF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34" y="-149225"/>
            <a:ext cx="12810067"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51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C08C20B-12B9-4890-B9B9-B985E9DF4C9F}"/>
              </a:ext>
            </a:extLst>
          </p:cNvPr>
          <p:cNvSpPr txBox="1">
            <a:spLocks/>
          </p:cNvSpPr>
          <p:nvPr/>
        </p:nvSpPr>
        <p:spPr>
          <a:xfrm>
            <a:off x="1727200" y="152400"/>
            <a:ext cx="10363200" cy="731838"/>
          </a:xfrm>
          <a:prstGeom prst="rect">
            <a:avLst/>
          </a:prstGeom>
        </p:spPr>
        <p:txBody>
          <a:bodyPr anchor="ctr">
            <a:normAutofit lnSpcReduction="10000"/>
          </a:bodyPr>
          <a:lstStyle>
            <a:lvl1pPr algn="l"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sz="4400" dirty="0"/>
              <a:t>Click to edit Master title style</a:t>
            </a:r>
          </a:p>
        </p:txBody>
      </p:sp>
      <p:sp>
        <p:nvSpPr>
          <p:cNvPr id="2" name="Title 1"/>
          <p:cNvSpPr>
            <a:spLocks noGrp="1"/>
          </p:cNvSpPr>
          <p:nvPr>
            <p:ph type="title"/>
          </p:nvPr>
        </p:nvSpPr>
        <p:spPr>
          <a:xfrm>
            <a:off x="963084" y="3481387"/>
            <a:ext cx="10363200" cy="1362075"/>
          </a:xfrm>
          <a:prstGeom prst="rect">
            <a:avLst/>
          </a:prstGeo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1981201"/>
            <a:ext cx="10363200" cy="1500187"/>
          </a:xfrm>
          <a:prstGeom prst="rect">
            <a:avLst/>
          </a:prstGeo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808B5FB1-6B73-427E-A847-88E954D28FCF}"/>
              </a:ext>
            </a:extLst>
          </p:cNvPr>
          <p:cNvSpPr>
            <a:spLocks noGrp="1"/>
          </p:cNvSpPr>
          <p:nvPr>
            <p:ph type="sldNum" sz="quarter" idx="10"/>
          </p:nvPr>
        </p:nvSpPr>
        <p:spPr>
          <a:xfrm>
            <a:off x="8737600" y="6581776"/>
            <a:ext cx="2844800" cy="200025"/>
          </a:xfrm>
        </p:spPr>
        <p:txBody>
          <a:bodyPr/>
          <a:lstStyle>
            <a:lvl1pPr>
              <a:defRPr/>
            </a:lvl1pPr>
          </a:lstStyle>
          <a:p>
            <a:fld id="{F1800CC8-802A-418C-A69F-746FF84603DB}" type="slidenum">
              <a:rPr lang="en-US" altLang="en-US"/>
              <a:pPr/>
              <a:t>‹#›</a:t>
            </a:fld>
            <a:endParaRPr lang="en-US" altLang="en-US" dirty="0"/>
          </a:p>
        </p:txBody>
      </p:sp>
    </p:spTree>
    <p:extLst>
      <p:ext uri="{BB962C8B-B14F-4D97-AF65-F5344CB8AC3E}">
        <p14:creationId xmlns:p14="http://schemas.microsoft.com/office/powerpoint/2010/main" val="277534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0"/>
            <a:ext cx="56896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6896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1727200" y="152400"/>
            <a:ext cx="10363200" cy="731520"/>
          </a:xfrm>
          <a:prstGeom prst="rect">
            <a:avLst/>
          </a:prstGeom>
        </p:spPr>
        <p:txBody>
          <a:bodyPr rtlCol="0">
            <a:normAutofit/>
          </a:bodyPr>
          <a:lstStyle/>
          <a:p>
            <a:r>
              <a:rPr lang="en-US" dirty="0"/>
              <a:t>Click to edit Master title style</a:t>
            </a:r>
          </a:p>
        </p:txBody>
      </p:sp>
      <p:sp>
        <p:nvSpPr>
          <p:cNvPr id="5" name="Slide Number Placeholder 6">
            <a:extLst>
              <a:ext uri="{FF2B5EF4-FFF2-40B4-BE49-F238E27FC236}">
                <a16:creationId xmlns:a16="http://schemas.microsoft.com/office/drawing/2014/main" id="{F948AC3A-D1B1-4CB2-BA0C-BBEEA759961D}"/>
              </a:ext>
            </a:extLst>
          </p:cNvPr>
          <p:cNvSpPr>
            <a:spLocks noGrp="1"/>
          </p:cNvSpPr>
          <p:nvPr>
            <p:ph type="sldNum" sz="quarter" idx="10"/>
          </p:nvPr>
        </p:nvSpPr>
        <p:spPr>
          <a:xfrm>
            <a:off x="8737600" y="6581776"/>
            <a:ext cx="2844800" cy="200025"/>
          </a:xfrm>
        </p:spPr>
        <p:txBody>
          <a:bodyPr/>
          <a:lstStyle>
            <a:lvl1pPr>
              <a:defRPr/>
            </a:lvl1pPr>
          </a:lstStyle>
          <a:p>
            <a:fld id="{5D1953EE-A2E1-4F44-AE5D-F44C7DF199A1}" type="slidenum">
              <a:rPr lang="en-US" altLang="en-US"/>
              <a:pPr/>
              <a:t>‹#›</a:t>
            </a:fld>
            <a:endParaRPr lang="en-US" altLang="en-US" dirty="0"/>
          </a:p>
        </p:txBody>
      </p:sp>
    </p:spTree>
    <p:extLst>
      <p:ext uri="{BB962C8B-B14F-4D97-AF65-F5344CB8AC3E}">
        <p14:creationId xmlns:p14="http://schemas.microsoft.com/office/powerpoint/2010/main" val="413543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52550"/>
            <a:ext cx="56917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1992312"/>
            <a:ext cx="5691717" cy="42560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352550"/>
            <a:ext cx="56938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992312"/>
            <a:ext cx="5693833" cy="42560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1727200" y="152400"/>
            <a:ext cx="10363200" cy="731520"/>
          </a:xfrm>
          <a:prstGeom prst="rect">
            <a:avLst/>
          </a:prstGeom>
        </p:spPr>
        <p:txBody>
          <a:bodyPr rtlCol="0">
            <a:normAutofit/>
          </a:bodyPr>
          <a:lstStyle/>
          <a:p>
            <a:r>
              <a:rPr lang="en-US" dirty="0"/>
              <a:t>Click to edit Master title style</a:t>
            </a:r>
          </a:p>
        </p:txBody>
      </p:sp>
      <p:sp>
        <p:nvSpPr>
          <p:cNvPr id="7" name="Slide Number Placeholder 8">
            <a:extLst>
              <a:ext uri="{FF2B5EF4-FFF2-40B4-BE49-F238E27FC236}">
                <a16:creationId xmlns:a16="http://schemas.microsoft.com/office/drawing/2014/main" id="{5AD9F42F-E268-4E21-8A98-80195A859D49}"/>
              </a:ext>
            </a:extLst>
          </p:cNvPr>
          <p:cNvSpPr>
            <a:spLocks noGrp="1"/>
          </p:cNvSpPr>
          <p:nvPr>
            <p:ph type="sldNum" sz="quarter" idx="10"/>
          </p:nvPr>
        </p:nvSpPr>
        <p:spPr>
          <a:xfrm>
            <a:off x="8737600" y="6581776"/>
            <a:ext cx="2844800" cy="200025"/>
          </a:xfrm>
        </p:spPr>
        <p:txBody>
          <a:bodyPr/>
          <a:lstStyle>
            <a:lvl1pPr>
              <a:defRPr/>
            </a:lvl1pPr>
          </a:lstStyle>
          <a:p>
            <a:fld id="{2419281B-FFC2-4530-93C6-463EDFFF154F}" type="slidenum">
              <a:rPr lang="en-US" altLang="en-US"/>
              <a:pPr/>
              <a:t>‹#›</a:t>
            </a:fld>
            <a:endParaRPr lang="en-US" altLang="en-US" dirty="0"/>
          </a:p>
        </p:txBody>
      </p:sp>
    </p:spTree>
    <p:extLst>
      <p:ext uri="{BB962C8B-B14F-4D97-AF65-F5344CB8AC3E}">
        <p14:creationId xmlns:p14="http://schemas.microsoft.com/office/powerpoint/2010/main" val="155091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727200" y="152400"/>
            <a:ext cx="10363200" cy="731520"/>
          </a:xfrm>
          <a:prstGeom prst="rect">
            <a:avLst/>
          </a:prstGeom>
        </p:spPr>
        <p:txBody>
          <a:bodyPr rtlCol="0">
            <a:normAutofit/>
          </a:bodyPr>
          <a:lstStyle/>
          <a:p>
            <a:r>
              <a:rPr lang="en-US" dirty="0"/>
              <a:t>Click to edit Master title style</a:t>
            </a:r>
          </a:p>
        </p:txBody>
      </p:sp>
      <p:sp>
        <p:nvSpPr>
          <p:cNvPr id="3" name="Slide Number Placeholder 4">
            <a:extLst>
              <a:ext uri="{FF2B5EF4-FFF2-40B4-BE49-F238E27FC236}">
                <a16:creationId xmlns:a16="http://schemas.microsoft.com/office/drawing/2014/main" id="{50CEC8C4-E8C0-42D7-A9D3-EE4BAAC44686}"/>
              </a:ext>
            </a:extLst>
          </p:cNvPr>
          <p:cNvSpPr>
            <a:spLocks noGrp="1"/>
          </p:cNvSpPr>
          <p:nvPr>
            <p:ph type="sldNum" sz="quarter" idx="10"/>
          </p:nvPr>
        </p:nvSpPr>
        <p:spPr>
          <a:xfrm>
            <a:off x="8737600" y="6581776"/>
            <a:ext cx="2844800" cy="200025"/>
          </a:xfrm>
        </p:spPr>
        <p:txBody>
          <a:bodyPr/>
          <a:lstStyle>
            <a:lvl1pPr>
              <a:defRPr/>
            </a:lvl1pPr>
          </a:lstStyle>
          <a:p>
            <a:fld id="{A45C298C-7613-4F03-9E72-6775E248C510}" type="slidenum">
              <a:rPr lang="en-US" altLang="en-US"/>
              <a:pPr/>
              <a:t>‹#›</a:t>
            </a:fld>
            <a:endParaRPr lang="en-US" altLang="en-US" dirty="0"/>
          </a:p>
        </p:txBody>
      </p:sp>
    </p:spTree>
    <p:extLst>
      <p:ext uri="{BB962C8B-B14F-4D97-AF65-F5344CB8AC3E}">
        <p14:creationId xmlns:p14="http://schemas.microsoft.com/office/powerpoint/2010/main" val="228675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5C2F20B-50F8-4F5B-A3EC-46528EA88BCF}"/>
              </a:ext>
            </a:extLst>
          </p:cNvPr>
          <p:cNvSpPr txBox="1">
            <a:spLocks/>
          </p:cNvSpPr>
          <p:nvPr/>
        </p:nvSpPr>
        <p:spPr>
          <a:xfrm>
            <a:off x="1727200" y="152400"/>
            <a:ext cx="10363200" cy="731838"/>
          </a:xfrm>
          <a:prstGeom prst="rect">
            <a:avLst/>
          </a:prstGeom>
        </p:spPr>
        <p:txBody>
          <a:bodyPr anchor="ctr">
            <a:normAutofit lnSpcReduction="10000"/>
          </a:bodyPr>
          <a:lstStyle>
            <a:lvl1pPr algn="l"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sz="4400" dirty="0"/>
              <a:t>Click to edit Master title style</a:t>
            </a:r>
          </a:p>
        </p:txBody>
      </p:sp>
      <p:sp>
        <p:nvSpPr>
          <p:cNvPr id="2" name="Title 1"/>
          <p:cNvSpPr>
            <a:spLocks noGrp="1"/>
          </p:cNvSpPr>
          <p:nvPr>
            <p:ph type="title"/>
          </p:nvPr>
        </p:nvSpPr>
        <p:spPr>
          <a:xfrm>
            <a:off x="293614" y="1371600"/>
            <a:ext cx="3770385" cy="685800"/>
          </a:xfrm>
          <a:prstGeom prst="rect">
            <a:avLst/>
          </a:prstGeom>
        </p:spPr>
        <p:txBody>
          <a:bodyPr anchor="t"/>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368800" y="1371600"/>
            <a:ext cx="7518400" cy="48768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93614" y="2057400"/>
            <a:ext cx="3770385" cy="4191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6">
            <a:extLst>
              <a:ext uri="{FF2B5EF4-FFF2-40B4-BE49-F238E27FC236}">
                <a16:creationId xmlns:a16="http://schemas.microsoft.com/office/drawing/2014/main" id="{73FBF9F5-6D46-42E8-878D-46F831FEA4C8}"/>
              </a:ext>
            </a:extLst>
          </p:cNvPr>
          <p:cNvSpPr>
            <a:spLocks noGrp="1"/>
          </p:cNvSpPr>
          <p:nvPr>
            <p:ph type="sldNum" sz="quarter" idx="10"/>
          </p:nvPr>
        </p:nvSpPr>
        <p:spPr>
          <a:xfrm>
            <a:off x="8737600" y="6581776"/>
            <a:ext cx="2844800" cy="200025"/>
          </a:xfrm>
        </p:spPr>
        <p:txBody>
          <a:bodyPr/>
          <a:lstStyle>
            <a:lvl1pPr>
              <a:defRPr/>
            </a:lvl1pPr>
          </a:lstStyle>
          <a:p>
            <a:fld id="{5FBC02DC-0184-4FBF-893E-6121EC437672}" type="slidenum">
              <a:rPr lang="en-US" altLang="en-US"/>
              <a:pPr/>
              <a:t>‹#›</a:t>
            </a:fld>
            <a:endParaRPr lang="en-US" altLang="en-US" dirty="0"/>
          </a:p>
        </p:txBody>
      </p:sp>
    </p:spTree>
    <p:extLst>
      <p:ext uri="{BB962C8B-B14F-4D97-AF65-F5344CB8AC3E}">
        <p14:creationId xmlns:p14="http://schemas.microsoft.com/office/powerpoint/2010/main" val="659993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ABDFBDA-1F1F-469B-9424-1388465CBAD4}"/>
              </a:ext>
            </a:extLst>
          </p:cNvPr>
          <p:cNvSpPr>
            <a:spLocks noGrp="1"/>
          </p:cNvSpPr>
          <p:nvPr>
            <p:ph type="sldNum" sz="quarter" idx="10"/>
          </p:nvPr>
        </p:nvSpPr>
        <p:spPr/>
        <p:txBody>
          <a:bodyPr/>
          <a:lstStyle>
            <a:lvl1pPr>
              <a:defRPr/>
            </a:lvl1pPr>
          </a:lstStyle>
          <a:p>
            <a:fld id="{408E3DC1-DD0E-44BC-8068-186F2ECF0EB0}" type="slidenum">
              <a:rPr lang="en-US" altLang="en-US"/>
              <a:pPr/>
              <a:t>‹#›</a:t>
            </a:fld>
            <a:endParaRPr lang="en-US" altLang="en-US" dirty="0"/>
          </a:p>
        </p:txBody>
      </p:sp>
    </p:spTree>
    <p:extLst>
      <p:ext uri="{BB962C8B-B14F-4D97-AF65-F5344CB8AC3E}">
        <p14:creationId xmlns:p14="http://schemas.microsoft.com/office/powerpoint/2010/main" val="1986600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27200" y="152400"/>
            <a:ext cx="10363200" cy="731838"/>
          </a:xfrm>
        </p:spPr>
        <p:txBody>
          <a:bodyPr/>
          <a:lstStyle/>
          <a:p>
            <a:r>
              <a:rPr lang="en-US"/>
              <a:t>Click to edit Master title style</a:t>
            </a:r>
          </a:p>
        </p:txBody>
      </p:sp>
      <p:sp>
        <p:nvSpPr>
          <p:cNvPr id="3" name="Table Placeholder 2"/>
          <p:cNvSpPr>
            <a:spLocks noGrp="1"/>
          </p:cNvSpPr>
          <p:nvPr>
            <p:ph type="tbl" idx="1"/>
          </p:nvPr>
        </p:nvSpPr>
        <p:spPr>
          <a:xfrm>
            <a:off x="304800" y="1331914"/>
            <a:ext cx="11582400" cy="4916487"/>
          </a:xfrm>
        </p:spPr>
        <p:txBody>
          <a:bodyPr/>
          <a:lstStyle/>
          <a:p>
            <a:pPr lvl="0"/>
            <a:endParaRPr lang="en-US" noProof="0" dirty="0"/>
          </a:p>
        </p:txBody>
      </p:sp>
      <p:sp>
        <p:nvSpPr>
          <p:cNvPr id="4" name="Slide Number Placeholder 5">
            <a:extLst>
              <a:ext uri="{FF2B5EF4-FFF2-40B4-BE49-F238E27FC236}">
                <a16:creationId xmlns:a16="http://schemas.microsoft.com/office/drawing/2014/main" id="{14DC3ADE-756C-4AA3-A06F-9487917FED94}"/>
              </a:ext>
            </a:extLst>
          </p:cNvPr>
          <p:cNvSpPr>
            <a:spLocks noGrp="1"/>
          </p:cNvSpPr>
          <p:nvPr>
            <p:ph type="sldNum" sz="quarter" idx="10"/>
          </p:nvPr>
        </p:nvSpPr>
        <p:spPr/>
        <p:txBody>
          <a:bodyPr/>
          <a:lstStyle>
            <a:lvl1pPr>
              <a:defRPr/>
            </a:lvl1pPr>
          </a:lstStyle>
          <a:p>
            <a:fld id="{42E8F8B1-DC85-4284-8490-9FB0CEFBD497}" type="slidenum">
              <a:rPr lang="en-US" altLang="en-US"/>
              <a:pPr/>
              <a:t>‹#›</a:t>
            </a:fld>
            <a:endParaRPr lang="en-US" altLang="en-US" dirty="0"/>
          </a:p>
        </p:txBody>
      </p:sp>
    </p:spTree>
    <p:extLst>
      <p:ext uri="{BB962C8B-B14F-4D97-AF65-F5344CB8AC3E}">
        <p14:creationId xmlns:p14="http://schemas.microsoft.com/office/powerpoint/2010/main" val="3397309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58CC-7946-408E-9359-E49358ED6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D5EE9-771F-48BF-A0AC-42FB8E90E4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8A7D4-D5CF-4144-8A6B-291422872675}"/>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B2605919-24C4-4611-8B19-1B172A06CC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96721F-6F46-4A8C-BAF1-CDF84C0407F2}"/>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140507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152400"/>
            <a:ext cx="10363200" cy="731838"/>
          </a:xfrm>
        </p:spPr>
        <p:txBody>
          <a:bodyPr/>
          <a:lstStyle/>
          <a:p>
            <a:r>
              <a:rPr lang="en-US"/>
              <a:t>Click to edit Master title style</a:t>
            </a:r>
          </a:p>
        </p:txBody>
      </p:sp>
      <p:sp>
        <p:nvSpPr>
          <p:cNvPr id="3" name="Content Placeholder 2"/>
          <p:cNvSpPr>
            <a:spLocks noGrp="1"/>
          </p:cNvSpPr>
          <p:nvPr>
            <p:ph idx="1"/>
          </p:nvPr>
        </p:nvSpPr>
        <p:spPr>
          <a:xfrm>
            <a:off x="304800" y="1331914"/>
            <a:ext cx="11582400" cy="491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B76E0B7-E6A8-47CD-BEA8-3877CE5B8011}"/>
              </a:ext>
            </a:extLst>
          </p:cNvPr>
          <p:cNvSpPr>
            <a:spLocks noGrp="1"/>
          </p:cNvSpPr>
          <p:nvPr>
            <p:ph type="sldNum" sz="quarter" idx="10"/>
          </p:nvPr>
        </p:nvSpPr>
        <p:spPr/>
        <p:txBody>
          <a:bodyPr/>
          <a:lstStyle>
            <a:lvl1pPr>
              <a:defRPr/>
            </a:lvl1pPr>
          </a:lstStyle>
          <a:p>
            <a:fld id="{08DA13F8-58E4-4957-9D8A-878835A01C47}" type="slidenum">
              <a:rPr lang="en-US" altLang="en-US"/>
              <a:pPr/>
              <a:t>‹#›</a:t>
            </a:fld>
            <a:endParaRPr lang="en-US" altLang="en-US" dirty="0"/>
          </a:p>
        </p:txBody>
      </p:sp>
    </p:spTree>
    <p:extLst>
      <p:ext uri="{BB962C8B-B14F-4D97-AF65-F5344CB8AC3E}">
        <p14:creationId xmlns:p14="http://schemas.microsoft.com/office/powerpoint/2010/main" val="154873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27200" y="152400"/>
            <a:ext cx="10363200" cy="731838"/>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6BA971A-A923-4332-B3AB-C833CC244910}"/>
              </a:ext>
            </a:extLst>
          </p:cNvPr>
          <p:cNvSpPr>
            <a:spLocks noGrp="1"/>
          </p:cNvSpPr>
          <p:nvPr>
            <p:ph type="sldNum" sz="quarter" idx="10"/>
          </p:nvPr>
        </p:nvSpPr>
        <p:spPr/>
        <p:txBody>
          <a:bodyPr/>
          <a:lstStyle>
            <a:lvl1pPr>
              <a:defRPr/>
            </a:lvl1pPr>
          </a:lstStyle>
          <a:p>
            <a:fld id="{1FAA12AB-116C-4513-B493-D95F23E8C10D}" type="slidenum">
              <a:rPr lang="en-US" altLang="en-US"/>
              <a:pPr/>
              <a:t>‹#›</a:t>
            </a:fld>
            <a:endParaRPr lang="en-US" altLang="en-US" dirty="0"/>
          </a:p>
        </p:txBody>
      </p:sp>
    </p:spTree>
    <p:extLst>
      <p:ext uri="{BB962C8B-B14F-4D97-AF65-F5344CB8AC3E}">
        <p14:creationId xmlns:p14="http://schemas.microsoft.com/office/powerpoint/2010/main" val="158970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AA29-C598-4733-8CAB-32F1DD0EA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6CBAC3-C381-45CF-B59F-D938CC5985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1A2E2B-66A8-4F8C-B497-C10189A30897}"/>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0D71EF47-DE50-49C0-B6F8-F4C6B1A10C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24325-63CD-40C0-AFC4-C26E9BEF51A9}"/>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9830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4F14-FE0A-4D7C-8D73-FD6D3C091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43EA2-414C-4525-8459-4D63D1BC0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E63AB2-53CF-4D9A-926F-98CCD15552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E95B88-E387-45C3-BDD4-2DAB2CF5CC2B}"/>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6" name="Footer Placeholder 5">
            <a:extLst>
              <a:ext uri="{FF2B5EF4-FFF2-40B4-BE49-F238E27FC236}">
                <a16:creationId xmlns:a16="http://schemas.microsoft.com/office/drawing/2014/main" id="{3C1461F3-3172-4FB0-A701-5BA9A07C85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F0BC6F-8DA2-4B24-9EE1-722B7D3787E5}"/>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335820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FBE2-0F75-4886-8DF4-C2B874D1A4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14359-F6F1-4A76-8BBF-2F0245298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86A64D-F6AE-40E3-8304-C5B6DAEF9A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77753-CD3D-41EE-8FDD-5CE2F9604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44BA88-0DA1-4ED4-93F7-4C23CFD7AC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01DBD-1FA3-4D7C-89D0-B25BA1BA3129}"/>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8" name="Footer Placeholder 7">
            <a:extLst>
              <a:ext uri="{FF2B5EF4-FFF2-40B4-BE49-F238E27FC236}">
                <a16:creationId xmlns:a16="http://schemas.microsoft.com/office/drawing/2014/main" id="{1B67753A-35CA-47E4-B803-7C6B9D56C0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50D4BB-17A7-4672-87D1-8A6F56EAE3EF}"/>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34041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370A-DA9E-410F-B63E-DEF048FF3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70E7D-2674-465C-BEB1-56D7D27FB555}"/>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4" name="Footer Placeholder 3">
            <a:extLst>
              <a:ext uri="{FF2B5EF4-FFF2-40B4-BE49-F238E27FC236}">
                <a16:creationId xmlns:a16="http://schemas.microsoft.com/office/drawing/2014/main" id="{BBF35B71-184B-4243-9BB4-96F2B8A2F2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C9292D-F0B7-4854-849B-CE6E29BE3A98}"/>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9980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58952-CB07-4499-A493-4E4E5E1C7708}"/>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3" name="Footer Placeholder 2">
            <a:extLst>
              <a:ext uri="{FF2B5EF4-FFF2-40B4-BE49-F238E27FC236}">
                <a16:creationId xmlns:a16="http://schemas.microsoft.com/office/drawing/2014/main" id="{38C6987F-F01D-4A03-B63B-2E8C6825623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19AAAE8-E167-4165-B8C8-9A00944B3F68}"/>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29588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249A-A51D-4F62-AD4F-E0A79550E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D5924-12CA-424E-9961-BB972B870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E3B63A-C97D-44C9-B9A6-005320590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B0920-6EC1-4193-8114-B828CA2E109E}"/>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6" name="Footer Placeholder 5">
            <a:extLst>
              <a:ext uri="{FF2B5EF4-FFF2-40B4-BE49-F238E27FC236}">
                <a16:creationId xmlns:a16="http://schemas.microsoft.com/office/drawing/2014/main" id="{EFA4610B-4D9F-45B0-8AB6-9DF34C0794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28A037-4B38-46ED-9AF0-33E350545D2D}"/>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168808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7322-BA9F-4D76-AF2A-929DD3DA0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F0C265-667F-41CD-A591-3FC882467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7C3225-C7BC-4960-B595-B0184D8A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69DD86-2FCB-43A1-87DC-A46D1AAC25CB}"/>
              </a:ext>
            </a:extLst>
          </p:cNvPr>
          <p:cNvSpPr>
            <a:spLocks noGrp="1"/>
          </p:cNvSpPr>
          <p:nvPr>
            <p:ph type="dt" sz="half" idx="10"/>
          </p:nvPr>
        </p:nvSpPr>
        <p:spPr/>
        <p:txBody>
          <a:bodyPr/>
          <a:lstStyle/>
          <a:p>
            <a:fld id="{A66F8F76-7764-4AA3-9C58-B988CFBF46EB}" type="datetimeFigureOut">
              <a:rPr lang="en-US" smtClean="0"/>
              <a:t>9/4/2019</a:t>
            </a:fld>
            <a:endParaRPr lang="en-US" dirty="0"/>
          </a:p>
        </p:txBody>
      </p:sp>
      <p:sp>
        <p:nvSpPr>
          <p:cNvPr id="6" name="Footer Placeholder 5">
            <a:extLst>
              <a:ext uri="{FF2B5EF4-FFF2-40B4-BE49-F238E27FC236}">
                <a16:creationId xmlns:a16="http://schemas.microsoft.com/office/drawing/2014/main" id="{B2E66DEC-DE00-4D77-A0F1-C5FD38D459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5F8493-4045-4C70-9946-4061C7892833}"/>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96926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AE829B-353E-406C-84D1-93C7F59E9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BDEB42-8A43-4FFB-9C53-2E7132A6CB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E4015-9AF1-4DCB-A749-97311839C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F8F76-7764-4AA3-9C58-B988CFBF46EB}" type="datetimeFigureOut">
              <a:rPr lang="en-US" smtClean="0"/>
              <a:t>9/4/2019</a:t>
            </a:fld>
            <a:endParaRPr lang="en-US" dirty="0"/>
          </a:p>
        </p:txBody>
      </p:sp>
      <p:sp>
        <p:nvSpPr>
          <p:cNvPr id="5" name="Footer Placeholder 4">
            <a:extLst>
              <a:ext uri="{FF2B5EF4-FFF2-40B4-BE49-F238E27FC236}">
                <a16:creationId xmlns:a16="http://schemas.microsoft.com/office/drawing/2014/main" id="{29F3EA80-2DDA-4569-9554-3D703A356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9BE51-1CAF-4B3E-A7E4-92E694DD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DD06D-03AC-478A-BB79-F3E9BE78D13D}" type="slidenum">
              <a:rPr lang="en-US" smtClean="0"/>
              <a:t>‹#›</a:t>
            </a:fld>
            <a:endParaRPr lang="en-US" dirty="0"/>
          </a:p>
        </p:txBody>
      </p:sp>
    </p:spTree>
    <p:extLst>
      <p:ext uri="{BB962C8B-B14F-4D97-AF65-F5344CB8AC3E}">
        <p14:creationId xmlns:p14="http://schemas.microsoft.com/office/powerpoint/2010/main" val="230998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67">
            <a:extLst>
              <a:ext uri="{FF2B5EF4-FFF2-40B4-BE49-F238E27FC236}">
                <a16:creationId xmlns:a16="http://schemas.microsoft.com/office/drawing/2014/main" id="{8EEC4275-9A16-42FE-9AE6-18EA991739B9}"/>
              </a:ext>
            </a:extLst>
          </p:cNvPr>
          <p:cNvSpPr>
            <a:spLocks noChangeArrowheads="1"/>
          </p:cNvSpPr>
          <p:nvPr/>
        </p:nvSpPr>
        <p:spPr bwMode="auto">
          <a:xfrm>
            <a:off x="0" y="6521450"/>
            <a:ext cx="12192000" cy="336550"/>
          </a:xfrm>
          <a:prstGeom prst="rect">
            <a:avLst/>
          </a:prstGeom>
          <a:gradFill rotWithShape="1">
            <a:gsLst>
              <a:gs pos="0">
                <a:srgbClr val="7F7F7F"/>
              </a:gs>
              <a:gs pos="100000">
                <a:srgbClr val="40404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dirty="0">
              <a:solidFill>
                <a:srgbClr val="FFFFFF"/>
              </a:solidFill>
              <a:latin typeface="Calibri" pitchFamily="34" charset="0"/>
            </a:endParaRPr>
          </a:p>
        </p:txBody>
      </p:sp>
      <p:pic>
        <p:nvPicPr>
          <p:cNvPr id="1027" name="Picture 2" descr="Gravel BG_Top Crop">
            <a:extLst>
              <a:ext uri="{FF2B5EF4-FFF2-40B4-BE49-F238E27FC236}">
                <a16:creationId xmlns:a16="http://schemas.microsoft.com/office/drawing/2014/main" id="{46A24B5D-AF48-4F9F-8E10-3F98AB12D6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a:extLst>
              <a:ext uri="{FF2B5EF4-FFF2-40B4-BE49-F238E27FC236}">
                <a16:creationId xmlns:a16="http://schemas.microsoft.com/office/drawing/2014/main" id="{07AE3F5D-728A-4C59-B261-B4E88A6A916B}"/>
              </a:ext>
            </a:extLst>
          </p:cNvPr>
          <p:cNvSpPr>
            <a:spLocks noChangeArrowheads="1"/>
          </p:cNvSpPr>
          <p:nvPr/>
        </p:nvSpPr>
        <p:spPr bwMode="auto">
          <a:xfrm>
            <a:off x="0" y="1057275"/>
            <a:ext cx="12192000" cy="46038"/>
          </a:xfrm>
          <a:prstGeom prst="rect">
            <a:avLst/>
          </a:prstGeom>
          <a:solidFill>
            <a:srgbClr val="AC1A2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dirty="0">
              <a:latin typeface="Calibri" pitchFamily="34" charset="0"/>
              <a:ea typeface="ＭＳ Ｐゴシック" pitchFamily="34" charset="-128"/>
            </a:endParaRPr>
          </a:p>
        </p:txBody>
      </p:sp>
      <p:sp>
        <p:nvSpPr>
          <p:cNvPr id="1029" name="Title Placeholder 1">
            <a:extLst>
              <a:ext uri="{FF2B5EF4-FFF2-40B4-BE49-F238E27FC236}">
                <a16:creationId xmlns:a16="http://schemas.microsoft.com/office/drawing/2014/main" id="{760A5CA5-AE46-4E35-BA9D-F7F679C9D511}"/>
              </a:ext>
            </a:extLst>
          </p:cNvPr>
          <p:cNvSpPr>
            <a:spLocks noGrp="1"/>
          </p:cNvSpPr>
          <p:nvPr>
            <p:ph type="title"/>
          </p:nvPr>
        </p:nvSpPr>
        <p:spPr bwMode="auto">
          <a:xfrm>
            <a:off x="1727200" y="152400"/>
            <a:ext cx="10363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AC69BEC8-A8BA-4D22-94CE-EB39E13CFF01}"/>
              </a:ext>
            </a:extLst>
          </p:cNvPr>
          <p:cNvSpPr>
            <a:spLocks noGrp="1"/>
          </p:cNvSpPr>
          <p:nvPr>
            <p:ph type="body" idx="1"/>
          </p:nvPr>
        </p:nvSpPr>
        <p:spPr bwMode="auto">
          <a:xfrm>
            <a:off x="304800" y="1331914"/>
            <a:ext cx="115824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 name="Slide Number Placeholder 5">
            <a:extLst>
              <a:ext uri="{FF2B5EF4-FFF2-40B4-BE49-F238E27FC236}">
                <a16:creationId xmlns:a16="http://schemas.microsoft.com/office/drawing/2014/main" id="{6447385A-2079-4CCB-99E2-77EC7DD89634}"/>
              </a:ext>
            </a:extLst>
          </p:cNvPr>
          <p:cNvSpPr>
            <a:spLocks noGrp="1"/>
          </p:cNvSpPr>
          <p:nvPr>
            <p:ph type="sldNum" sz="quarter" idx="4"/>
          </p:nvPr>
        </p:nvSpPr>
        <p:spPr>
          <a:xfrm>
            <a:off x="8737600" y="6629401"/>
            <a:ext cx="2844800" cy="2000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libri" panose="020F0502020204030204" pitchFamily="34" charset="0"/>
              </a:defRPr>
            </a:lvl1pPr>
          </a:lstStyle>
          <a:p>
            <a:fld id="{2DE118A8-2530-48D5-876C-A2A758373A03}" type="slidenum">
              <a:rPr lang="en-US" altLang="en-US"/>
              <a:pPr/>
              <a:t>‹#›</a:t>
            </a:fld>
            <a:endParaRPr lang="en-US" altLang="en-US" dirty="0"/>
          </a:p>
        </p:txBody>
      </p:sp>
      <p:pic>
        <p:nvPicPr>
          <p:cNvPr id="1032" name="Picture 17">
            <a:extLst>
              <a:ext uri="{FF2B5EF4-FFF2-40B4-BE49-F238E27FC236}">
                <a16:creationId xmlns:a16="http://schemas.microsoft.com/office/drawing/2014/main" id="{8ADF1A26-5F8C-4C14-A2B2-3832F678730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8000" y="288925"/>
            <a:ext cx="908051"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49C3259-BAA4-45AF-8AC6-2927F70F27BF}"/>
              </a:ext>
            </a:extLst>
          </p:cNvPr>
          <p:cNvPicPr>
            <a:picLocks noChangeAspect="1"/>
          </p:cNvPicPr>
          <p:nvPr userDrawn="1"/>
        </p:nvPicPr>
        <p:blipFill rotWithShape="1">
          <a:blip r:embed="rId14"/>
          <a:srcRect l="4381" t="1701" b="20843"/>
          <a:stretch/>
        </p:blipFill>
        <p:spPr>
          <a:xfrm>
            <a:off x="406400" y="6586539"/>
            <a:ext cx="508000" cy="206375"/>
          </a:xfrm>
          <a:prstGeom prst="rect">
            <a:avLst/>
          </a:prstGeom>
          <a:ln>
            <a:noFill/>
          </a:ln>
          <a:effectLst>
            <a:outerShdw blurRad="50800" dist="38100" dir="2700000" algn="tl" rotWithShape="0">
              <a:prstClr val="black">
                <a:alpha val="40000"/>
              </a:prstClr>
            </a:outerShdw>
          </a:effectLst>
        </p:spPr>
      </p:pic>
      <p:sp>
        <p:nvSpPr>
          <p:cNvPr id="10" name="TextBox 42">
            <a:extLst>
              <a:ext uri="{FF2B5EF4-FFF2-40B4-BE49-F238E27FC236}">
                <a16:creationId xmlns:a16="http://schemas.microsoft.com/office/drawing/2014/main" id="{485B4585-9A75-47B9-AD4E-0FE276CD6438}"/>
              </a:ext>
            </a:extLst>
          </p:cNvPr>
          <p:cNvSpPr txBox="1">
            <a:spLocks noChangeArrowheads="1"/>
          </p:cNvSpPr>
          <p:nvPr userDrawn="1"/>
        </p:nvSpPr>
        <p:spPr bwMode="auto">
          <a:xfrm>
            <a:off x="3744385" y="6553200"/>
            <a:ext cx="4701116" cy="230188"/>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sz="900" dirty="0">
                <a:solidFill>
                  <a:schemeClr val="bg1"/>
                </a:solidFill>
                <a:latin typeface="Calibri" pitchFamily="34" charset="0"/>
                <a:ea typeface="ＭＳ Ｐゴシック" pitchFamily="34" charset="-128"/>
                <a:cs typeface="Arial" pitchFamily="34" charset="0"/>
              </a:rPr>
              <a:t> AccurideCorp.com</a:t>
            </a:r>
          </a:p>
        </p:txBody>
      </p:sp>
    </p:spTree>
    <p:extLst>
      <p:ext uri="{BB962C8B-B14F-4D97-AF65-F5344CB8AC3E}">
        <p14:creationId xmlns:p14="http://schemas.microsoft.com/office/powerpoint/2010/main" val="78934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user/accuridecorp.com" TargetMode="External"/><Relationship Id="rId2" Type="http://schemas.openxmlformats.org/officeDocument/2006/relationships/hyperlink" Target="http://www.accuridecorp.com/"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4A2A-7850-4D85-8727-DF91C417FD9B}"/>
              </a:ext>
            </a:extLst>
          </p:cNvPr>
          <p:cNvSpPr>
            <a:spLocks noGrp="1"/>
          </p:cNvSpPr>
          <p:nvPr>
            <p:ph type="ctrTitle"/>
          </p:nvPr>
        </p:nvSpPr>
        <p:spPr>
          <a:xfrm>
            <a:off x="1172815" y="475336"/>
            <a:ext cx="9846365" cy="2387600"/>
          </a:xfrm>
        </p:spPr>
        <p:txBody>
          <a:bodyPr>
            <a:normAutofit fontScale="90000"/>
          </a:bodyPr>
          <a:lstStyle/>
          <a:p>
            <a:r>
              <a:rPr lang="en-US" b="1" dirty="0"/>
              <a:t>Stoughton Parts Sales</a:t>
            </a:r>
            <a:br>
              <a:rPr lang="en-US" b="1" dirty="0"/>
            </a:br>
            <a:r>
              <a:rPr lang="en-US" b="1" dirty="0"/>
              <a:t>2019 Customer Appreciation Event </a:t>
            </a:r>
            <a:br>
              <a:rPr lang="en-US" b="1" dirty="0"/>
            </a:br>
            <a:endParaRPr lang="en-US" b="1" dirty="0"/>
          </a:p>
        </p:txBody>
      </p:sp>
      <p:sp>
        <p:nvSpPr>
          <p:cNvPr id="3" name="Subtitle 2">
            <a:extLst>
              <a:ext uri="{FF2B5EF4-FFF2-40B4-BE49-F238E27FC236}">
                <a16:creationId xmlns:a16="http://schemas.microsoft.com/office/drawing/2014/main" id="{6A63E825-D1BC-4A8B-A8DE-CAC0CD39AD48}"/>
              </a:ext>
            </a:extLst>
          </p:cNvPr>
          <p:cNvSpPr>
            <a:spLocks noGrp="1"/>
          </p:cNvSpPr>
          <p:nvPr>
            <p:ph type="subTitle" idx="1"/>
          </p:nvPr>
        </p:nvSpPr>
        <p:spPr>
          <a:xfrm>
            <a:off x="1523997" y="2234649"/>
            <a:ext cx="9144000" cy="1276217"/>
          </a:xfrm>
        </p:spPr>
        <p:txBody>
          <a:bodyPr>
            <a:noAutofit/>
          </a:bodyPr>
          <a:lstStyle/>
          <a:p>
            <a:r>
              <a:rPr lang="en-US" sz="3600" b="1" dirty="0"/>
              <a:t>Accuride Corporation</a:t>
            </a:r>
          </a:p>
          <a:p>
            <a:r>
              <a:rPr lang="en-US" sz="3600" b="1" dirty="0"/>
              <a:t> Mike Short – Sr. District Sales Mgr.</a:t>
            </a:r>
          </a:p>
          <a:p>
            <a:r>
              <a:rPr lang="en-US" sz="3600" b="1" dirty="0"/>
              <a:t>9:00 AM – 9:15 AM </a:t>
            </a:r>
          </a:p>
        </p:txBody>
      </p:sp>
      <p:sp>
        <p:nvSpPr>
          <p:cNvPr id="4" name="TextBox 3">
            <a:extLst>
              <a:ext uri="{FF2B5EF4-FFF2-40B4-BE49-F238E27FC236}">
                <a16:creationId xmlns:a16="http://schemas.microsoft.com/office/drawing/2014/main" id="{DBE77026-2E1E-43F9-8ABA-2E2F5F0309F7}"/>
              </a:ext>
            </a:extLst>
          </p:cNvPr>
          <p:cNvSpPr txBox="1"/>
          <p:nvPr/>
        </p:nvSpPr>
        <p:spPr>
          <a:xfrm>
            <a:off x="492233" y="11996149"/>
            <a:ext cx="2315634" cy="369332"/>
          </a:xfrm>
          <a:prstGeom prst="rect">
            <a:avLst/>
          </a:prstGeom>
          <a:noFill/>
        </p:spPr>
        <p:txBody>
          <a:bodyPr wrap="square" rtlCol="0">
            <a:spAutoFit/>
          </a:bodyPr>
          <a:lstStyle/>
          <a:p>
            <a:r>
              <a:rPr lang="en-US" dirty="0">
                <a:solidFill>
                  <a:srgbClr val="FF0000"/>
                </a:solidFill>
              </a:rPr>
              <a:t>Your logo here</a:t>
            </a:r>
          </a:p>
        </p:txBody>
      </p:sp>
      <p:pic>
        <p:nvPicPr>
          <p:cNvPr id="1026" name="Picture 2" descr="Email Signature_logos">
            <a:extLst>
              <a:ext uri="{FF2B5EF4-FFF2-40B4-BE49-F238E27FC236}">
                <a16:creationId xmlns:a16="http://schemas.microsoft.com/office/drawing/2014/main" id="{110C2EE0-9777-4FA7-BCA5-B192E1C10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75"/>
          <a:stretch/>
        </p:blipFill>
        <p:spPr bwMode="auto">
          <a:xfrm>
            <a:off x="171851" y="5024761"/>
            <a:ext cx="2509205" cy="17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426FA51B-A187-458D-9154-8BAB7F4ADE8F}"/>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gray">
          <a:xfrm>
            <a:off x="3224482" y="4009554"/>
            <a:ext cx="54102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9C9FE55-AB31-4458-BBEF-4B66DDAE3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4682" y="4101484"/>
            <a:ext cx="319186" cy="65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877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4C982E7-D9C8-4300-AF3D-5C6246C9C5DF}"/>
              </a:ext>
            </a:extLst>
          </p:cNvPr>
          <p:cNvSpPr>
            <a:spLocks noGrp="1"/>
          </p:cNvSpPr>
          <p:nvPr>
            <p:ph type="title" idx="4294967295"/>
          </p:nvPr>
        </p:nvSpPr>
        <p:spPr>
          <a:xfrm>
            <a:off x="2909407" y="200752"/>
            <a:ext cx="6373181" cy="731838"/>
          </a:xfrm>
        </p:spPr>
        <p:txBody>
          <a:bodyPr/>
          <a:lstStyle/>
          <a:p>
            <a:pPr algn="ctr" eaLnBrk="1" hangingPunct="1"/>
            <a:r>
              <a:rPr lang="en-US" altLang="en-US" sz="4800" dirty="0"/>
              <a:t>Wheel-Guards®</a:t>
            </a:r>
          </a:p>
        </p:txBody>
      </p:sp>
      <p:grpSp>
        <p:nvGrpSpPr>
          <p:cNvPr id="18436" name="Group 6">
            <a:extLst>
              <a:ext uri="{FF2B5EF4-FFF2-40B4-BE49-F238E27FC236}">
                <a16:creationId xmlns:a16="http://schemas.microsoft.com/office/drawing/2014/main" id="{2ED538E8-6509-4A66-8B0E-0C796C3DA741}"/>
              </a:ext>
            </a:extLst>
          </p:cNvPr>
          <p:cNvGrpSpPr>
            <a:grpSpLocks/>
          </p:cNvGrpSpPr>
          <p:nvPr/>
        </p:nvGrpSpPr>
        <p:grpSpPr bwMode="auto">
          <a:xfrm>
            <a:off x="6096000" y="1415289"/>
            <a:ext cx="5530788" cy="4173139"/>
            <a:chOff x="1680" y="1296"/>
            <a:chExt cx="2352" cy="1776"/>
          </a:xfrm>
          <a:noFill/>
        </p:grpSpPr>
        <p:pic>
          <p:nvPicPr>
            <p:cNvPr id="18442" name="Picture 7" descr="Image03">
              <a:extLst>
                <a:ext uri="{FF2B5EF4-FFF2-40B4-BE49-F238E27FC236}">
                  <a16:creationId xmlns:a16="http://schemas.microsoft.com/office/drawing/2014/main" id="{90437250-0C35-40F0-A9BE-8E08691ED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1296"/>
              <a:ext cx="2352" cy="1764"/>
            </a:xfrm>
            <a:prstGeom prst="rect">
              <a:avLst/>
            </a:prstGeom>
            <a:grpFill/>
            <a:ln w="9525">
              <a:noFill/>
              <a:miter lim="800000"/>
              <a:headEnd/>
              <a:tailEnd/>
            </a:ln>
          </p:spPr>
        </p:pic>
        <p:sp>
          <p:nvSpPr>
            <p:cNvPr id="18443" name="Rectangle 8">
              <a:extLst>
                <a:ext uri="{FF2B5EF4-FFF2-40B4-BE49-F238E27FC236}">
                  <a16:creationId xmlns:a16="http://schemas.microsoft.com/office/drawing/2014/main" id="{5F8D1EAC-8955-4B38-B4FB-EF39952BA9F5}"/>
                </a:ext>
              </a:extLst>
            </p:cNvPr>
            <p:cNvSpPr>
              <a:spLocks noChangeArrowheads="1"/>
            </p:cNvSpPr>
            <p:nvPr/>
          </p:nvSpPr>
          <p:spPr bwMode="auto">
            <a:xfrm>
              <a:off x="1680" y="1296"/>
              <a:ext cx="2352" cy="1776"/>
            </a:xfrm>
            <a:prstGeom prst="rect">
              <a:avLst/>
            </a:prstGeom>
            <a:grpFill/>
            <a:ln w="63500">
              <a:no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Calibri" panose="020F0502020204030204" pitchFamily="34" charset="0"/>
              </a:endParaRPr>
            </a:p>
          </p:txBody>
        </p:sp>
      </p:grpSp>
      <p:grpSp>
        <p:nvGrpSpPr>
          <p:cNvPr id="18437" name="Group 9">
            <a:extLst>
              <a:ext uri="{FF2B5EF4-FFF2-40B4-BE49-F238E27FC236}">
                <a16:creationId xmlns:a16="http://schemas.microsoft.com/office/drawing/2014/main" id="{DA0FA5C7-C145-4887-BC78-E7B847C6FFCD}"/>
              </a:ext>
            </a:extLst>
          </p:cNvPr>
          <p:cNvGrpSpPr>
            <a:grpSpLocks/>
          </p:cNvGrpSpPr>
          <p:nvPr/>
        </p:nvGrpSpPr>
        <p:grpSpPr bwMode="auto">
          <a:xfrm>
            <a:off x="372862" y="1404949"/>
            <a:ext cx="5569197" cy="4173727"/>
            <a:chOff x="3168" y="1908"/>
            <a:chExt cx="2320" cy="1740"/>
          </a:xfrm>
        </p:grpSpPr>
        <p:pic>
          <p:nvPicPr>
            <p:cNvPr id="18440" name="Picture 10" descr="Image05">
              <a:extLst>
                <a:ext uri="{FF2B5EF4-FFF2-40B4-BE49-F238E27FC236}">
                  <a16:creationId xmlns:a16="http://schemas.microsoft.com/office/drawing/2014/main" id="{ED5FE945-0387-4DD0-9164-18302E042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908"/>
              <a:ext cx="2320" cy="17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441" name="Rectangle 11">
              <a:extLst>
                <a:ext uri="{FF2B5EF4-FFF2-40B4-BE49-F238E27FC236}">
                  <a16:creationId xmlns:a16="http://schemas.microsoft.com/office/drawing/2014/main" id="{E9F72725-90D6-4376-B920-96B083550AA7}"/>
                </a:ext>
              </a:extLst>
            </p:cNvPr>
            <p:cNvSpPr>
              <a:spLocks noChangeArrowheads="1"/>
            </p:cNvSpPr>
            <p:nvPr/>
          </p:nvSpPr>
          <p:spPr bwMode="auto">
            <a:xfrm>
              <a:off x="3168" y="1920"/>
              <a:ext cx="2304" cy="1728"/>
            </a:xfrm>
            <a:prstGeom prst="rect">
              <a:avLst/>
            </a:prstGeom>
            <a:noFill/>
            <a:ln w="6350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Calibri" panose="020F0502020204030204" pitchFamily="34" charset="0"/>
              </a:endParaRPr>
            </a:p>
          </p:txBody>
        </p:sp>
      </p:grpSp>
      <p:sp>
        <p:nvSpPr>
          <p:cNvPr id="18438" name="Text Box 12">
            <a:extLst>
              <a:ext uri="{FF2B5EF4-FFF2-40B4-BE49-F238E27FC236}">
                <a16:creationId xmlns:a16="http://schemas.microsoft.com/office/drawing/2014/main" id="{ABF026E1-6611-4619-AFF9-EA7374E5D714}"/>
              </a:ext>
            </a:extLst>
          </p:cNvPr>
          <p:cNvSpPr txBox="1">
            <a:spLocks noChangeArrowheads="1"/>
          </p:cNvSpPr>
          <p:nvPr/>
        </p:nvSpPr>
        <p:spPr bwMode="auto">
          <a:xfrm>
            <a:off x="0" y="5958810"/>
            <a:ext cx="11904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solidFill>
                  <a:srgbClr val="FF0000"/>
                </a:solidFill>
                <a:latin typeface="Calibri" panose="020F0502020204030204" pitchFamily="34" charset="0"/>
              </a:rPr>
              <a:t>Wheel-Guards® help protect help prevent fretting corrosion which can cause wheel cracking.</a:t>
            </a:r>
          </a:p>
        </p:txBody>
      </p:sp>
      <p:sp>
        <p:nvSpPr>
          <p:cNvPr id="18439" name="Slide Number Placeholder 2">
            <a:extLst>
              <a:ext uri="{FF2B5EF4-FFF2-40B4-BE49-F238E27FC236}">
                <a16:creationId xmlns:a16="http://schemas.microsoft.com/office/drawing/2014/main" id="{36611A5B-3034-4C8A-B23F-29D4BDD90B27}"/>
              </a:ext>
            </a:extLst>
          </p:cNvPr>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200" dirty="0">
              <a:solidFill>
                <a:schemeClr val="bg1"/>
              </a:solidFill>
              <a:latin typeface="Calibri" panose="020F0502020204030204" pitchFamily="34" charset="0"/>
            </a:endParaRPr>
          </a:p>
        </p:txBody>
      </p:sp>
      <p:pic>
        <p:nvPicPr>
          <p:cNvPr id="13" name="Picture 12" descr="A picture containing object, text&#10;&#10;Description automatically generated">
            <a:extLst>
              <a:ext uri="{FF2B5EF4-FFF2-40B4-BE49-F238E27FC236}">
                <a16:creationId xmlns:a16="http://schemas.microsoft.com/office/drawing/2014/main" id="{9EE9E408-C859-4064-9F42-D9109302B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
        <p:nvSpPr>
          <p:cNvPr id="14" name="TextBox 13">
            <a:extLst>
              <a:ext uri="{FF2B5EF4-FFF2-40B4-BE49-F238E27FC236}">
                <a16:creationId xmlns:a16="http://schemas.microsoft.com/office/drawing/2014/main" id="{7EAEE051-4532-4B8A-AB7C-528FAFC2AC01}"/>
              </a:ext>
            </a:extLst>
          </p:cNvPr>
          <p:cNvSpPr txBox="1"/>
          <p:nvPr/>
        </p:nvSpPr>
        <p:spPr>
          <a:xfrm>
            <a:off x="7877435" y="5626618"/>
            <a:ext cx="2533129" cy="369332"/>
          </a:xfrm>
          <a:prstGeom prst="rect">
            <a:avLst/>
          </a:prstGeom>
          <a:noFill/>
        </p:spPr>
        <p:txBody>
          <a:bodyPr wrap="none" rtlCol="0">
            <a:spAutoFit/>
          </a:bodyPr>
          <a:lstStyle/>
          <a:p>
            <a:pPr algn="ctr"/>
            <a:r>
              <a:rPr lang="en-US" dirty="0"/>
              <a:t>Without Wheel-Guards</a:t>
            </a:r>
            <a:r>
              <a:rPr lang="en-US" altLang="en-US" dirty="0"/>
              <a:t>®</a:t>
            </a:r>
            <a:endParaRPr lang="en-US" dirty="0"/>
          </a:p>
        </p:txBody>
      </p:sp>
      <p:sp>
        <p:nvSpPr>
          <p:cNvPr id="15" name="TextBox 14">
            <a:extLst>
              <a:ext uri="{FF2B5EF4-FFF2-40B4-BE49-F238E27FC236}">
                <a16:creationId xmlns:a16="http://schemas.microsoft.com/office/drawing/2014/main" id="{4FA4E0A7-F571-4B27-9E07-A7A1028146DD}"/>
              </a:ext>
            </a:extLst>
          </p:cNvPr>
          <p:cNvSpPr txBox="1"/>
          <p:nvPr/>
        </p:nvSpPr>
        <p:spPr>
          <a:xfrm>
            <a:off x="1171884" y="5597548"/>
            <a:ext cx="3971152" cy="369332"/>
          </a:xfrm>
          <a:prstGeom prst="rect">
            <a:avLst/>
          </a:prstGeom>
          <a:noFill/>
        </p:spPr>
        <p:txBody>
          <a:bodyPr wrap="none" rtlCol="0">
            <a:spAutoFit/>
          </a:bodyPr>
          <a:lstStyle/>
          <a:p>
            <a:pPr algn="ctr"/>
            <a:r>
              <a:rPr lang="en-US" dirty="0"/>
              <a:t>5 years in-service WITH Wheel-Guards</a:t>
            </a:r>
            <a:r>
              <a:rPr lang="en-US" altLang="en-US" dirty="0"/>
              <a: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200" dirty="0">
              <a:solidFill>
                <a:srgbClr val="F4F4F4"/>
              </a:solidFill>
            </a:endParaRPr>
          </a:p>
        </p:txBody>
      </p:sp>
      <p:sp>
        <p:nvSpPr>
          <p:cNvPr id="37891" name="Title 1"/>
          <p:cNvSpPr>
            <a:spLocks noGrp="1"/>
          </p:cNvSpPr>
          <p:nvPr>
            <p:ph type="title" idx="4294967295"/>
          </p:nvPr>
        </p:nvSpPr>
        <p:spPr>
          <a:xfrm>
            <a:off x="2277075" y="183982"/>
            <a:ext cx="7848600" cy="731838"/>
          </a:xfrm>
        </p:spPr>
        <p:txBody>
          <a:bodyPr/>
          <a:lstStyle/>
          <a:p>
            <a:pPr algn="ctr" eaLnBrk="1" hangingPunct="1"/>
            <a:r>
              <a:rPr lang="en-US" altLang="en-US" sz="4800" dirty="0"/>
              <a:t>Aluminum Wheels</a:t>
            </a:r>
          </a:p>
        </p:txBody>
      </p:sp>
      <p:sp>
        <p:nvSpPr>
          <p:cNvPr id="11270" name="TextBox 5"/>
          <p:cNvSpPr txBox="1">
            <a:spLocks noChangeArrowheads="1"/>
          </p:cNvSpPr>
          <p:nvPr/>
        </p:nvSpPr>
        <p:spPr bwMode="auto">
          <a:xfrm>
            <a:off x="1113011" y="1570811"/>
            <a:ext cx="100298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a:latin typeface="+mj-lt"/>
              </a:rPr>
              <a:t>Quantum 99™ is Accuride’s new alloy where the next generation of light weight wheel designs is based: </a:t>
            </a:r>
          </a:p>
          <a:p>
            <a:pPr eaLnBrk="1" hangingPunct="1">
              <a:defRPr/>
            </a:pPr>
            <a:endParaRPr lang="en-US" altLang="en-US" dirty="0">
              <a:latin typeface="+mj-lt"/>
            </a:endParaRPr>
          </a:p>
          <a:p>
            <a:pPr algn="just" eaLnBrk="1" hangingPunct="1">
              <a:defRPr/>
            </a:pPr>
            <a:endParaRPr lang="en-US" altLang="en-US" dirty="0">
              <a:latin typeface="+mj-lt"/>
            </a:endParaRPr>
          </a:p>
          <a:p>
            <a:pPr algn="just" eaLnBrk="1" hangingPunct="1">
              <a:defRPr/>
            </a:pPr>
            <a:endParaRPr lang="en-US" altLang="en-US" dirty="0">
              <a:latin typeface="+mj-lt"/>
            </a:endParaRPr>
          </a:p>
          <a:p>
            <a:pPr algn="just" eaLnBrk="1" hangingPunct="1">
              <a:defRPr/>
            </a:pPr>
            <a:endParaRPr lang="en-US" altLang="en-US" dirty="0">
              <a:latin typeface="+mj-lt"/>
            </a:endParaRPr>
          </a:p>
          <a:p>
            <a:pPr algn="just" eaLnBrk="1" hangingPunct="1">
              <a:defRPr/>
            </a:pPr>
            <a:endParaRPr lang="en-US" altLang="en-US" dirty="0">
              <a:latin typeface="+mj-lt"/>
            </a:endParaRPr>
          </a:p>
          <a:p>
            <a:pPr algn="just" eaLnBrk="1" hangingPunct="1">
              <a:defRPr/>
            </a:pPr>
            <a:endParaRPr lang="en-US" altLang="en-US" dirty="0">
              <a:latin typeface="+mj-lt"/>
            </a:endParaRPr>
          </a:p>
          <a:p>
            <a:pPr algn="just" eaLnBrk="1" hangingPunct="1">
              <a:defRPr/>
            </a:pPr>
            <a:endParaRPr lang="en-US" altLang="en-US" dirty="0">
              <a:latin typeface="+mj-lt"/>
            </a:endParaRPr>
          </a:p>
          <a:p>
            <a:pPr algn="ctr" eaLnBrk="1" hangingPunct="1">
              <a:defRPr/>
            </a:pPr>
            <a:r>
              <a:rPr lang="en-US" altLang="en-US" b="1" dirty="0">
                <a:latin typeface="+mj-lt"/>
              </a:rPr>
              <a:t>Delivering 16 pounds of weight reduction in 30 years through product development, engineering, and manufacturing excellence </a:t>
            </a:r>
          </a:p>
          <a:p>
            <a:pPr algn="just" eaLnBrk="1" hangingPunct="1">
              <a:defRPr/>
            </a:pPr>
            <a:endParaRPr lang="en-US" altLang="en-US" dirty="0">
              <a:latin typeface="+mj-lt"/>
            </a:endParaRPr>
          </a:p>
          <a:p>
            <a:pPr algn="just" eaLnBrk="1" hangingPunct="1">
              <a:defRPr/>
            </a:pPr>
            <a:endParaRPr lang="en-US" altLang="en-US" dirty="0">
              <a:latin typeface="+mj-lt"/>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087" y="2148956"/>
            <a:ext cx="10093674"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258" y="4804464"/>
            <a:ext cx="956548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2625" y="295255"/>
            <a:ext cx="2432420" cy="4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srcRect l="4381" t="1701" b="20843"/>
          <a:stretch/>
        </p:blipFill>
        <p:spPr>
          <a:xfrm>
            <a:off x="1828800" y="6586539"/>
            <a:ext cx="381000" cy="206375"/>
          </a:xfrm>
          <a:prstGeom prst="rect">
            <a:avLst/>
          </a:prstGeom>
          <a:ln>
            <a:noFill/>
          </a:ln>
          <a:effectLst>
            <a:outerShdw blurRad="50800" dist="38100" dir="2700000" algn="tl" rotWithShape="0">
              <a:prstClr val="black">
                <a:alpha val="40000"/>
              </a:prstClr>
            </a:outerShdw>
          </a:effectLst>
        </p:spPr>
      </p:pic>
      <p:pic>
        <p:nvPicPr>
          <p:cNvPr id="10" name="Picture 9" descr="A picture containing object, text&#10;&#10;Description automatically generated">
            <a:extLst>
              <a:ext uri="{FF2B5EF4-FFF2-40B4-BE49-F238E27FC236}">
                <a16:creationId xmlns:a16="http://schemas.microsoft.com/office/drawing/2014/main" id="{92FC34EB-8348-44A0-A2E1-106C7BA3B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301233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2171700" y="-47895"/>
            <a:ext cx="7848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eaLnBrk="1" hangingPunct="1">
              <a:defRPr/>
            </a:pPr>
            <a:r>
              <a:rPr lang="en-US" altLang="en-US" sz="4000" dirty="0">
                <a:latin typeface="+mn-lt"/>
              </a:rPr>
              <a:t>Only 40 lb Wheel to Pass </a:t>
            </a:r>
          </a:p>
          <a:p>
            <a:pPr algn="ctr" eaLnBrk="1" hangingPunct="1">
              <a:defRPr/>
            </a:pPr>
            <a:r>
              <a:rPr lang="en-US" altLang="en-US" sz="4000" dirty="0">
                <a:latin typeface="+mn-lt"/>
              </a:rPr>
              <a:t>Accuride’s Stringent Testing</a:t>
            </a:r>
            <a:endParaRPr lang="en-US" sz="4000" kern="300" dirty="0">
              <a:latin typeface="+mn-lt"/>
            </a:endParaRPr>
          </a:p>
        </p:txBody>
      </p:sp>
      <p:sp>
        <p:nvSpPr>
          <p:cNvPr id="38915" name="Slide Number Placeholder 4"/>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200" dirty="0">
              <a:solidFill>
                <a:srgbClr val="F4F4F4"/>
              </a:solidFill>
            </a:endParaRPr>
          </a:p>
        </p:txBody>
      </p:sp>
      <p:sp>
        <p:nvSpPr>
          <p:cNvPr id="14342" name="Rectangle 1"/>
          <p:cNvSpPr>
            <a:spLocks noChangeArrowheads="1"/>
          </p:cNvSpPr>
          <p:nvPr/>
        </p:nvSpPr>
        <p:spPr bwMode="auto">
          <a:xfrm>
            <a:off x="257175" y="1620839"/>
            <a:ext cx="56102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dirty="0">
                <a:latin typeface="+mj-lt"/>
              </a:rPr>
              <a:t>You know you can depend on Accuride to test our products beyond the industry SAE standard. </a:t>
            </a:r>
          </a:p>
          <a:p>
            <a:pPr eaLnBrk="1" hangingPunct="1">
              <a:defRPr/>
            </a:pPr>
            <a:endParaRPr lang="en-US" altLang="en-US" sz="2400" dirty="0">
              <a:latin typeface="+mj-lt"/>
            </a:endParaRPr>
          </a:p>
          <a:p>
            <a:pPr eaLnBrk="1" hangingPunct="1">
              <a:defRPr/>
            </a:pPr>
            <a:r>
              <a:rPr lang="en-US" altLang="en-US" sz="2400" dirty="0">
                <a:latin typeface="+mj-lt"/>
              </a:rPr>
              <a:t>We test our wheels, and our competitor's, in our state-of-the-art in-house test lab for results you can rely on.</a:t>
            </a:r>
          </a:p>
          <a:p>
            <a:pPr eaLnBrk="1" hangingPunct="1">
              <a:defRPr/>
            </a:pPr>
            <a:endParaRPr lang="en-US" altLang="en-US" sz="2400" dirty="0">
              <a:latin typeface="+mj-lt"/>
            </a:endParaRPr>
          </a:p>
          <a:p>
            <a:pPr eaLnBrk="1" hangingPunct="1">
              <a:defRPr/>
            </a:pPr>
            <a:r>
              <a:rPr lang="en-US" altLang="en-US" sz="2400" dirty="0">
                <a:latin typeface="+mj-lt"/>
              </a:rPr>
              <a:t>Wheels exceeding standard SAE testing and Accuride’s higher and more stringent test criteria provide longer life before replacement.</a:t>
            </a:r>
          </a:p>
        </p:txBody>
      </p:sp>
      <p:pic>
        <p:nvPicPr>
          <p:cNvPr id="389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09750"/>
            <a:ext cx="5722937" cy="417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a:srcRect l="4381" t="1701" b="20843"/>
          <a:stretch/>
        </p:blipFill>
        <p:spPr>
          <a:xfrm>
            <a:off x="1828800" y="6586539"/>
            <a:ext cx="381000" cy="206375"/>
          </a:xfrm>
          <a:prstGeom prst="rect">
            <a:avLst/>
          </a:prstGeom>
          <a:ln>
            <a:noFill/>
          </a:ln>
          <a:effectLst>
            <a:outerShdw blurRad="50800" dist="38100" dir="2700000" algn="tl" rotWithShape="0">
              <a:prstClr val="black">
                <a:alpha val="40000"/>
              </a:prstClr>
            </a:outerShdw>
          </a:effectLst>
        </p:spPr>
      </p:pic>
      <p:pic>
        <p:nvPicPr>
          <p:cNvPr id="9" name="Picture 8" descr="A picture containing object, text&#10;&#10;Description automatically generated">
            <a:extLst>
              <a:ext uri="{FF2B5EF4-FFF2-40B4-BE49-F238E27FC236}">
                <a16:creationId xmlns:a16="http://schemas.microsoft.com/office/drawing/2014/main" id="{CBDF7CB9-1FCC-4231-A9A7-C99A86AF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10" name="Picture 11">
            <a:extLst>
              <a:ext uri="{FF2B5EF4-FFF2-40B4-BE49-F238E27FC236}">
                <a16:creationId xmlns:a16="http://schemas.microsoft.com/office/drawing/2014/main" id="{0F18AC6F-87C4-45A6-BDB9-35F3E78C23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2625" y="295255"/>
            <a:ext cx="2432420" cy="4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999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2171700" y="162719"/>
            <a:ext cx="7848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eaLnBrk="1" hangingPunct="1">
              <a:defRPr/>
            </a:pPr>
            <a:r>
              <a:rPr lang="en-US" altLang="en-US" sz="4800" dirty="0">
                <a:latin typeface="+mn-lt"/>
              </a:rPr>
              <a:t>2X Fatigue Life </a:t>
            </a:r>
            <a:endParaRPr lang="en-US" sz="4800" kern="300" dirty="0">
              <a:latin typeface="+mn-lt"/>
            </a:endParaRPr>
          </a:p>
        </p:txBody>
      </p:sp>
      <p:sp>
        <p:nvSpPr>
          <p:cNvPr id="39939" name="Slide Number Placeholder 4"/>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200" dirty="0">
              <a:solidFill>
                <a:srgbClr val="F4F4F4"/>
              </a:solidFill>
            </a:endParaRPr>
          </a:p>
        </p:txBody>
      </p:sp>
      <p:sp>
        <p:nvSpPr>
          <p:cNvPr id="15366" name="Rectangle 2"/>
          <p:cNvSpPr>
            <a:spLocks noChangeArrowheads="1"/>
          </p:cNvSpPr>
          <p:nvPr/>
        </p:nvSpPr>
        <p:spPr bwMode="auto">
          <a:xfrm>
            <a:off x="753861" y="1536699"/>
            <a:ext cx="61231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i="1" dirty="0">
                <a:solidFill>
                  <a:srgbClr val="C51230"/>
                </a:solidFill>
                <a:latin typeface="+mj-lt"/>
              </a:rPr>
              <a:t>Twice the life </a:t>
            </a:r>
            <a:r>
              <a:rPr lang="en-US" altLang="en-US" sz="2000" b="1" dirty="0">
                <a:latin typeface="+mj-lt"/>
              </a:rPr>
              <a:t>over the competitor’s</a:t>
            </a:r>
          </a:p>
          <a:p>
            <a:pPr eaLnBrk="1" hangingPunct="1">
              <a:defRPr/>
            </a:pPr>
            <a:r>
              <a:rPr lang="en-US" altLang="en-US" sz="2000" b="1" dirty="0">
                <a:latin typeface="+mj-lt"/>
              </a:rPr>
              <a:t>aluminum wheel </a:t>
            </a:r>
          </a:p>
          <a:p>
            <a:pPr eaLnBrk="1" hangingPunct="1">
              <a:defRPr/>
            </a:pPr>
            <a:r>
              <a:rPr lang="en-US" altLang="en-US" sz="2000" b="1" dirty="0">
                <a:latin typeface="+mj-lt"/>
              </a:rPr>
              <a:t>(based on test lab performance)</a:t>
            </a:r>
          </a:p>
          <a:p>
            <a:pPr eaLnBrk="1" hangingPunct="1">
              <a:defRPr/>
            </a:pPr>
            <a:endParaRPr lang="en-US" altLang="en-US" sz="2000" dirty="0">
              <a:latin typeface="+mj-lt"/>
            </a:endParaRPr>
          </a:p>
          <a:p>
            <a:pPr eaLnBrk="1" hangingPunct="1">
              <a:defRPr/>
            </a:pPr>
            <a:r>
              <a:rPr lang="en-US" altLang="en-US" sz="2000" dirty="0">
                <a:latin typeface="+mj-lt"/>
              </a:rPr>
              <a:t>Not only does reducing wheel weight enable your fleet to carry more payload, it helps  boost the profitability you need to keep your trucks on the road. </a:t>
            </a:r>
          </a:p>
          <a:p>
            <a:pPr eaLnBrk="1" hangingPunct="1">
              <a:defRPr/>
            </a:pPr>
            <a:endParaRPr lang="en-US" altLang="en-US" sz="2000" dirty="0">
              <a:latin typeface="+mj-lt"/>
            </a:endParaRPr>
          </a:p>
          <a:p>
            <a:pPr eaLnBrk="1" hangingPunct="1">
              <a:defRPr/>
            </a:pPr>
            <a:r>
              <a:rPr lang="en-US" altLang="en-US" sz="2000" dirty="0">
                <a:latin typeface="+mj-lt"/>
              </a:rPr>
              <a:t>The microstructure of the wheel has been optimized, providing </a:t>
            </a:r>
            <a:r>
              <a:rPr lang="en-US" altLang="en-US" sz="2000" b="1" dirty="0">
                <a:latin typeface="+mj-lt"/>
              </a:rPr>
              <a:t>twice the wheel fatigue life </a:t>
            </a:r>
            <a:r>
              <a:rPr lang="en-US" altLang="en-US" sz="2000" dirty="0">
                <a:latin typeface="+mj-lt"/>
              </a:rPr>
              <a:t>compared to competing 40 pound wheels.</a:t>
            </a:r>
          </a:p>
          <a:p>
            <a:pPr eaLnBrk="1" hangingPunct="1">
              <a:defRPr/>
            </a:pPr>
            <a:endParaRPr lang="en-US" altLang="en-US" sz="2000" dirty="0">
              <a:latin typeface="+mj-lt"/>
            </a:endParaRPr>
          </a:p>
          <a:p>
            <a:pPr eaLnBrk="1" hangingPunct="1">
              <a:defRPr/>
            </a:pPr>
            <a:r>
              <a:rPr lang="en-US" altLang="en-US" sz="2000" dirty="0">
                <a:latin typeface="+mj-lt"/>
              </a:rPr>
              <a:t>Light weight and longer life. Now, that's value.</a:t>
            </a:r>
          </a:p>
        </p:txBody>
      </p:sp>
      <p:pic>
        <p:nvPicPr>
          <p:cNvPr id="399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7049" y="1536699"/>
            <a:ext cx="4810125" cy="47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a:srcRect l="4381" t="1701" b="20843"/>
          <a:stretch/>
        </p:blipFill>
        <p:spPr>
          <a:xfrm>
            <a:off x="1828800" y="6586539"/>
            <a:ext cx="381000" cy="206375"/>
          </a:xfrm>
          <a:prstGeom prst="rect">
            <a:avLst/>
          </a:prstGeom>
          <a:ln>
            <a:noFill/>
          </a:ln>
          <a:effectLst>
            <a:outerShdw blurRad="50800" dist="38100" dir="2700000" algn="tl" rotWithShape="0">
              <a:prstClr val="black">
                <a:alpha val="40000"/>
              </a:prstClr>
            </a:outerShdw>
          </a:effectLst>
        </p:spPr>
      </p:pic>
      <p:pic>
        <p:nvPicPr>
          <p:cNvPr id="9" name="Picture 8" descr="A picture containing object, text&#10;&#10;Description automatically generated">
            <a:extLst>
              <a:ext uri="{FF2B5EF4-FFF2-40B4-BE49-F238E27FC236}">
                <a16:creationId xmlns:a16="http://schemas.microsoft.com/office/drawing/2014/main" id="{1BD98139-0787-4F3A-BC4C-6DFEE4EE1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10" name="Picture 11">
            <a:extLst>
              <a:ext uri="{FF2B5EF4-FFF2-40B4-BE49-F238E27FC236}">
                <a16:creationId xmlns:a16="http://schemas.microsoft.com/office/drawing/2014/main" id="{5EB5B016-0CED-4CE4-9FDB-7E08491DF4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2625" y="295255"/>
            <a:ext cx="2432420" cy="4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18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198719"/>
            <a:ext cx="10363200" cy="731838"/>
          </a:xfrm>
        </p:spPr>
        <p:txBody>
          <a:bodyPr/>
          <a:lstStyle/>
          <a:p>
            <a:pPr algn="ctr"/>
            <a:r>
              <a:rPr lang="en-US" altLang="en-US" b="0" dirty="0"/>
              <a:t>ProShield XGT</a:t>
            </a:r>
            <a:r>
              <a:rPr lang="en-US" altLang="en-US" b="0" baseline="30000" dirty="0"/>
              <a:t>®</a:t>
            </a:r>
            <a:r>
              <a:rPr lang="en-US" b="0" dirty="0"/>
              <a:t> - Coming Soon!</a:t>
            </a:r>
          </a:p>
        </p:txBody>
      </p:sp>
      <p:sp>
        <p:nvSpPr>
          <p:cNvPr id="5" name="TextBox 4"/>
          <p:cNvSpPr txBox="1"/>
          <p:nvPr/>
        </p:nvSpPr>
        <p:spPr>
          <a:xfrm>
            <a:off x="200025" y="1261497"/>
            <a:ext cx="5724525" cy="5324535"/>
          </a:xfrm>
          <a:prstGeom prst="rect">
            <a:avLst/>
          </a:prstGeom>
          <a:noFill/>
        </p:spPr>
        <p:txBody>
          <a:bodyPr wrap="square" rtlCol="0">
            <a:spAutoFit/>
          </a:bodyPr>
          <a:lstStyle/>
          <a:p>
            <a:r>
              <a:rPr lang="en-US" sz="2400" b="1" u="sng" dirty="0"/>
              <a:t>XGT – Extreme Gloss Technology</a:t>
            </a:r>
          </a:p>
          <a:p>
            <a:pPr marL="285750" indent="-285750">
              <a:buFont typeface="Arial" panose="020B0604020202020204" pitchFamily="34" charset="0"/>
              <a:buChar char="•"/>
            </a:pPr>
            <a:r>
              <a:rPr lang="en-US" sz="2000" dirty="0"/>
              <a:t>Helps fleets fight the punishing effects of extreme temperatures, harsh de-icing chemicals and high-humidity environments, keeping aluminum wheels free of corrosion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000" dirty="0"/>
              <a:t>Easier to clean, ensuring they maintain a like-new shine</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000" dirty="0"/>
              <a:t>Subjected to the toughest abuse we could think of including high- and low-PH wash solutions, semi-liquid axle grease, brake fluid, ethyl alcohol, 1% sodium hydroxide, bleach-based oxidizers and diesel fuel.</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000" dirty="0"/>
              <a:t>Wheels treated with ProShield XGT showed little to no damage after extended exposure to even the harshest chemicals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63" t="49638" r="27900" b="7608"/>
          <a:stretch/>
        </p:blipFill>
        <p:spPr bwMode="auto">
          <a:xfrm>
            <a:off x="6167041" y="1437144"/>
            <a:ext cx="5632164"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object, text&#10;&#10;Description automatically generated">
            <a:extLst>
              <a:ext uri="{FF2B5EF4-FFF2-40B4-BE49-F238E27FC236}">
                <a16:creationId xmlns:a16="http://schemas.microsoft.com/office/drawing/2014/main" id="{E2CBF5BF-9AD7-46CE-B0A6-81F830E62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254814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E63E60F-4AAD-4BC4-8F9A-A8E642452E6A}"/>
              </a:ext>
            </a:extLst>
          </p:cNvPr>
          <p:cNvSpPr>
            <a:spLocks noGrp="1"/>
          </p:cNvSpPr>
          <p:nvPr>
            <p:ph type="title" idx="4294967295"/>
          </p:nvPr>
        </p:nvSpPr>
        <p:spPr/>
        <p:txBody>
          <a:bodyPr/>
          <a:lstStyle/>
          <a:p>
            <a:pPr eaLnBrk="1" hangingPunct="1"/>
            <a:r>
              <a:rPr lang="en-US" altLang="en-US" sz="4000" dirty="0"/>
              <a:t>Accu-Armor™ Finish – ONLY from Accuride</a:t>
            </a:r>
          </a:p>
        </p:txBody>
      </p:sp>
      <p:sp>
        <p:nvSpPr>
          <p:cNvPr id="17411" name="Slide Number Placeholder 3">
            <a:extLst>
              <a:ext uri="{FF2B5EF4-FFF2-40B4-BE49-F238E27FC236}">
                <a16:creationId xmlns:a16="http://schemas.microsoft.com/office/drawing/2014/main" id="{684D1901-8FA8-4D84-AE87-6BE5DA8C6E4E}"/>
              </a:ext>
            </a:extLst>
          </p:cNvPr>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200" dirty="0">
              <a:solidFill>
                <a:schemeClr val="bg1"/>
              </a:solidFill>
              <a:latin typeface="Calibri" panose="020F0502020204030204" pitchFamily="34" charset="0"/>
            </a:endParaRPr>
          </a:p>
        </p:txBody>
      </p:sp>
      <p:pic>
        <p:nvPicPr>
          <p:cNvPr id="17413" name="Picture 7" descr="40160 Detail 5in">
            <a:extLst>
              <a:ext uri="{FF2B5EF4-FFF2-40B4-BE49-F238E27FC236}">
                <a16:creationId xmlns:a16="http://schemas.microsoft.com/office/drawing/2014/main" id="{E66C7A34-4742-4AC4-9E47-A676CF85F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296"/>
          <a:stretch>
            <a:fillRect/>
          </a:stretch>
        </p:blipFill>
        <p:spPr bwMode="auto">
          <a:xfrm>
            <a:off x="752476" y="1295399"/>
            <a:ext cx="5111749" cy="493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a:extLst>
              <a:ext uri="{FF2B5EF4-FFF2-40B4-BE49-F238E27FC236}">
                <a16:creationId xmlns:a16="http://schemas.microsoft.com/office/drawing/2014/main" id="{ECF45D89-2183-44A0-AA94-B54FC9DB786D}"/>
              </a:ext>
            </a:extLst>
          </p:cNvPr>
          <p:cNvSpPr txBox="1">
            <a:spLocks noChangeArrowheads="1"/>
          </p:cNvSpPr>
          <p:nvPr/>
        </p:nvSpPr>
        <p:spPr bwMode="auto">
          <a:xfrm>
            <a:off x="2105025" y="4457701"/>
            <a:ext cx="3373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800000"/>
                </a:solidFill>
                <a:latin typeface="Calibri" panose="020F0502020204030204" pitchFamily="34" charset="0"/>
                <a:cs typeface="Arial" panose="020B0604020202020204" pitchFamily="34" charset="0"/>
              </a:rPr>
              <a:t>Textured Surface is Highly</a:t>
            </a:r>
          </a:p>
          <a:p>
            <a:pPr algn="ctr" eaLnBrk="1" hangingPunct="1"/>
            <a:r>
              <a:rPr lang="en-US" altLang="en-US" b="1" dirty="0">
                <a:solidFill>
                  <a:srgbClr val="800000"/>
                </a:solidFill>
                <a:latin typeface="Calibri" panose="020F0502020204030204" pitchFamily="34" charset="0"/>
                <a:cs typeface="Arial" panose="020B0604020202020204" pitchFamily="34" charset="0"/>
              </a:rPr>
              <a:t>Resistant to Scratches &amp; Scuffs</a:t>
            </a:r>
          </a:p>
        </p:txBody>
      </p:sp>
      <p:pic>
        <p:nvPicPr>
          <p:cNvPr id="9" name="Picture 8">
            <a:extLst>
              <a:ext uri="{FF2B5EF4-FFF2-40B4-BE49-F238E27FC236}">
                <a16:creationId xmlns:a16="http://schemas.microsoft.com/office/drawing/2014/main" id="{69EFC3E6-A553-4DF9-8CC5-315920B6325D}"/>
              </a:ext>
            </a:extLst>
          </p:cNvPr>
          <p:cNvPicPr>
            <a:picLocks noChangeAspect="1"/>
          </p:cNvPicPr>
          <p:nvPr/>
        </p:nvPicPr>
        <p:blipFill rotWithShape="1">
          <a:blip r:embed="rId3"/>
          <a:srcRect t="10786" r="55707"/>
          <a:stretch/>
        </p:blipFill>
        <p:spPr>
          <a:xfrm>
            <a:off x="6235699" y="1814690"/>
            <a:ext cx="5451475" cy="3836633"/>
          </a:xfrm>
          <a:prstGeom prst="rect">
            <a:avLst/>
          </a:prstGeom>
        </p:spPr>
      </p:pic>
      <p:pic>
        <p:nvPicPr>
          <p:cNvPr id="7" name="Picture 6" descr="A picture containing object, text&#10;&#10;Description automatically generated">
            <a:extLst>
              <a:ext uri="{FF2B5EF4-FFF2-40B4-BE49-F238E27FC236}">
                <a16:creationId xmlns:a16="http://schemas.microsoft.com/office/drawing/2014/main" id="{CD81DB1D-BA3C-47F8-94BB-1F64BF1BD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2B1C62-FADC-4288-9740-45EDDE96BDA0}"/>
              </a:ext>
            </a:extLst>
          </p:cNvPr>
          <p:cNvSpPr/>
          <p:nvPr/>
        </p:nvSpPr>
        <p:spPr bwMode="auto">
          <a:xfrm>
            <a:off x="9337676" y="1470025"/>
            <a:ext cx="873125" cy="381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318" name="Slide Number Placeholder 4">
            <a:extLst>
              <a:ext uri="{FF2B5EF4-FFF2-40B4-BE49-F238E27FC236}">
                <a16:creationId xmlns:a16="http://schemas.microsoft.com/office/drawing/2014/main" id="{9B3004CF-DFAE-4E8F-8494-6009B1FF4AA2}"/>
              </a:ext>
            </a:extLst>
          </p:cNvPr>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506A071-1232-42BB-B9C4-61B153404EB0}" type="slidenum">
              <a:rPr lang="en-US" altLang="en-US" sz="1200">
                <a:solidFill>
                  <a:srgbClr val="F4F4F4"/>
                </a:solidFill>
                <a:latin typeface="Calibri" panose="020F0502020204030204" pitchFamily="34" charset="0"/>
              </a:rPr>
              <a:pPr algn="r" eaLnBrk="1" hangingPunct="1"/>
              <a:t>16</a:t>
            </a:fld>
            <a:endParaRPr lang="en-US" altLang="en-US" sz="1200" dirty="0">
              <a:solidFill>
                <a:srgbClr val="F4F4F4"/>
              </a:solidFill>
              <a:latin typeface="Calibri" panose="020F0502020204030204" pitchFamily="34" charset="0"/>
            </a:endParaRPr>
          </a:p>
        </p:txBody>
      </p:sp>
      <p:sp>
        <p:nvSpPr>
          <p:cNvPr id="13319" name="Title 1">
            <a:extLst>
              <a:ext uri="{FF2B5EF4-FFF2-40B4-BE49-F238E27FC236}">
                <a16:creationId xmlns:a16="http://schemas.microsoft.com/office/drawing/2014/main" id="{6EC46105-C51D-4993-BB76-9E461A067F8B}"/>
              </a:ext>
            </a:extLst>
          </p:cNvPr>
          <p:cNvSpPr>
            <a:spLocks noGrp="1"/>
          </p:cNvSpPr>
          <p:nvPr>
            <p:ph type="title" idx="4294967295"/>
          </p:nvPr>
        </p:nvSpPr>
        <p:spPr>
          <a:xfrm>
            <a:off x="1983432" y="169513"/>
            <a:ext cx="7848600" cy="731838"/>
          </a:xfrm>
        </p:spPr>
        <p:txBody>
          <a:bodyPr/>
          <a:lstStyle/>
          <a:p>
            <a:pPr algn="ctr" eaLnBrk="1" hangingPunct="1"/>
            <a:r>
              <a:rPr lang="en-US" altLang="en-US" sz="4800" dirty="0"/>
              <a:t>Abrasion Happens</a:t>
            </a:r>
          </a:p>
        </p:txBody>
      </p:sp>
      <p:sp>
        <p:nvSpPr>
          <p:cNvPr id="7" name="TextBox 6">
            <a:extLst>
              <a:ext uri="{FF2B5EF4-FFF2-40B4-BE49-F238E27FC236}">
                <a16:creationId xmlns:a16="http://schemas.microsoft.com/office/drawing/2014/main" id="{6E16CED3-AA23-403E-9D07-564EC2B3B5ED}"/>
              </a:ext>
            </a:extLst>
          </p:cNvPr>
          <p:cNvSpPr txBox="1">
            <a:spLocks noChangeArrowheads="1"/>
          </p:cNvSpPr>
          <p:nvPr/>
        </p:nvSpPr>
        <p:spPr bwMode="auto">
          <a:xfrm>
            <a:off x="1905000" y="6078539"/>
            <a:ext cx="8382000" cy="376237"/>
          </a:xfrm>
          <a:prstGeom prst="parallelogram">
            <a:avLst>
              <a:gd name="adj" fmla="val 49518"/>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txBody>
          <a:bodyPr anchor="b">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en-US" sz="1400" dirty="0">
                <a:solidFill>
                  <a:srgbClr val="F4F4F4"/>
                </a:solidFill>
              </a:rPr>
              <a:t>When every maintenance dollar counts, </a:t>
            </a:r>
            <a:r>
              <a:rPr lang="en-US" sz="1400" b="1" dirty="0">
                <a:solidFill>
                  <a:srgbClr val="F4F4F4"/>
                </a:solidFill>
              </a:rPr>
              <a:t>Accuride has a solution</a:t>
            </a:r>
          </a:p>
        </p:txBody>
      </p:sp>
      <p:pic>
        <p:nvPicPr>
          <p:cNvPr id="79874" name="Picture 2">
            <a:extLst>
              <a:ext uri="{FF2B5EF4-FFF2-40B4-BE49-F238E27FC236}">
                <a16:creationId xmlns:a16="http://schemas.microsoft.com/office/drawing/2014/main" id="{7562CF70-7E6A-49A3-882B-17F48B9BA90D}"/>
              </a:ext>
            </a:extLst>
          </p:cNvPr>
          <p:cNvPicPr>
            <a:picLocks noChangeAspect="1" noChangeArrowheads="1"/>
          </p:cNvPicPr>
          <p:nvPr/>
        </p:nvPicPr>
        <p:blipFill rotWithShape="1">
          <a:blip r:embed="rId2"/>
          <a:srcRect l="-2583"/>
          <a:stretch/>
        </p:blipFill>
        <p:spPr bwMode="auto">
          <a:xfrm>
            <a:off x="9215436" y="1990668"/>
            <a:ext cx="2433638" cy="1898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a:extLst>
              <a:ext uri="{FF2B5EF4-FFF2-40B4-BE49-F238E27FC236}">
                <a16:creationId xmlns:a16="http://schemas.microsoft.com/office/drawing/2014/main" id="{12D1581F-8DF2-46B3-B668-F6AB6C802EE3}"/>
              </a:ext>
            </a:extLst>
          </p:cNvPr>
          <p:cNvPicPr>
            <a:picLocks noChangeAspect="1" noChangeArrowheads="1"/>
          </p:cNvPicPr>
          <p:nvPr/>
        </p:nvPicPr>
        <p:blipFill rotWithShape="1">
          <a:blip r:embed="rId3"/>
          <a:srcRect l="18946" t="9677" r="9139" b="7922"/>
          <a:stretch/>
        </p:blipFill>
        <p:spPr bwMode="auto">
          <a:xfrm>
            <a:off x="9286874" y="4052947"/>
            <a:ext cx="2362200" cy="180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rved Down Arrow 2">
            <a:extLst>
              <a:ext uri="{FF2B5EF4-FFF2-40B4-BE49-F238E27FC236}">
                <a16:creationId xmlns:a16="http://schemas.microsoft.com/office/drawing/2014/main" id="{B6B1702C-E8A4-4443-8F1B-42698A429EE4}"/>
              </a:ext>
            </a:extLst>
          </p:cNvPr>
          <p:cNvSpPr/>
          <p:nvPr/>
        </p:nvSpPr>
        <p:spPr bwMode="auto">
          <a:xfrm flipH="1">
            <a:off x="9581528" y="1357313"/>
            <a:ext cx="1416572" cy="506413"/>
          </a:xfrm>
          <a:prstGeom prst="curvedDown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5" name="Rectangle 4">
            <a:extLst>
              <a:ext uri="{FF2B5EF4-FFF2-40B4-BE49-F238E27FC236}">
                <a16:creationId xmlns:a16="http://schemas.microsoft.com/office/drawing/2014/main" id="{BF5C03DB-9A4D-404D-9168-72D837D51E7E}"/>
              </a:ext>
            </a:extLst>
          </p:cNvPr>
          <p:cNvSpPr/>
          <p:nvPr/>
        </p:nvSpPr>
        <p:spPr bwMode="auto">
          <a:xfrm>
            <a:off x="9215436" y="1145046"/>
            <a:ext cx="1660424" cy="506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15" name="Group 14">
            <a:extLst>
              <a:ext uri="{FF2B5EF4-FFF2-40B4-BE49-F238E27FC236}">
                <a16:creationId xmlns:a16="http://schemas.microsoft.com/office/drawing/2014/main" id="{0D41E976-63C7-43B0-90AE-52FCE800830F}"/>
              </a:ext>
            </a:extLst>
          </p:cNvPr>
          <p:cNvGrpSpPr/>
          <p:nvPr/>
        </p:nvGrpSpPr>
        <p:grpSpPr>
          <a:xfrm>
            <a:off x="1225256" y="1417001"/>
            <a:ext cx="7639314" cy="4552823"/>
            <a:chOff x="552186" y="2371725"/>
            <a:chExt cx="5934340" cy="3402013"/>
          </a:xfrm>
        </p:grpSpPr>
        <p:pic>
          <p:nvPicPr>
            <p:cNvPr id="13324" name="Picture 12">
              <a:extLst>
                <a:ext uri="{FF2B5EF4-FFF2-40B4-BE49-F238E27FC236}">
                  <a16:creationId xmlns:a16="http://schemas.microsoft.com/office/drawing/2014/main" id="{42DC59FE-7AFB-442A-B011-0F5681FC4923}"/>
                </a:ext>
              </a:extLst>
            </p:cNvPr>
            <p:cNvPicPr>
              <a:picLocks noChangeAspect="1"/>
            </p:cNvPicPr>
            <p:nvPr/>
          </p:nvPicPr>
          <p:blipFill>
            <a:blip r:embed="rId4">
              <a:extLst>
                <a:ext uri="{28A0092B-C50C-407E-A947-70E740481C1C}">
                  <a14:useLocalDpi xmlns:a14="http://schemas.microsoft.com/office/drawing/2010/main" val="0"/>
                </a:ext>
              </a:extLst>
            </a:blip>
            <a:srcRect t="2658" b="3143"/>
            <a:stretch>
              <a:fillRect/>
            </a:stretch>
          </p:blipFill>
          <p:spPr bwMode="auto">
            <a:xfrm>
              <a:off x="3486151" y="2478089"/>
              <a:ext cx="3000375"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5" name="Group 17">
              <a:extLst>
                <a:ext uri="{FF2B5EF4-FFF2-40B4-BE49-F238E27FC236}">
                  <a16:creationId xmlns:a16="http://schemas.microsoft.com/office/drawing/2014/main" id="{906142D6-4461-4CCF-BE52-58C81988BF0A}"/>
                </a:ext>
              </a:extLst>
            </p:cNvPr>
            <p:cNvGrpSpPr>
              <a:grpSpLocks/>
            </p:cNvGrpSpPr>
            <p:nvPr/>
          </p:nvGrpSpPr>
          <p:grpSpPr bwMode="auto">
            <a:xfrm>
              <a:off x="552186" y="2371725"/>
              <a:ext cx="5667375" cy="3402013"/>
              <a:chOff x="685800" y="3951607"/>
              <a:chExt cx="4402930" cy="2220594"/>
            </a:xfrm>
          </p:grpSpPr>
          <p:pic>
            <p:nvPicPr>
              <p:cNvPr id="13314" name="Picture 9">
                <a:extLst>
                  <a:ext uri="{FF2B5EF4-FFF2-40B4-BE49-F238E27FC236}">
                    <a16:creationId xmlns:a16="http://schemas.microsoft.com/office/drawing/2014/main" id="{3ABD38D1-41AC-416D-B165-680933C2FD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51607"/>
                <a:ext cx="2367756" cy="2220594"/>
              </a:xfrm>
              <a:prstGeom prst="rect">
                <a:avLst/>
              </a:prstGeom>
              <a:ln>
                <a:noFill/>
              </a:ln>
              <a:effectLst>
                <a:softEdge rad="112500"/>
              </a:effectLst>
            </p:spPr>
          </p:pic>
          <p:cxnSp>
            <p:nvCxnSpPr>
              <p:cNvPr id="19" name="Straight Arrow Connector 18">
                <a:extLst>
                  <a:ext uri="{FF2B5EF4-FFF2-40B4-BE49-F238E27FC236}">
                    <a16:creationId xmlns:a16="http://schemas.microsoft.com/office/drawing/2014/main" id="{6518D20E-87B1-4A7C-8F3C-C3FD907EDF60}"/>
                  </a:ext>
                </a:extLst>
              </p:cNvPr>
              <p:cNvCxnSpPr/>
              <p:nvPr/>
            </p:nvCxnSpPr>
            <p:spPr>
              <a:xfrm>
                <a:off x="4570738" y="4348475"/>
                <a:ext cx="331762" cy="544009"/>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28" name="TextBox 19">
                <a:extLst>
                  <a:ext uri="{FF2B5EF4-FFF2-40B4-BE49-F238E27FC236}">
                    <a16:creationId xmlns:a16="http://schemas.microsoft.com/office/drawing/2014/main" id="{B55BBE7C-32BF-42A1-84D6-311AABE5879B}"/>
                  </a:ext>
                </a:extLst>
              </p:cNvPr>
              <p:cNvSpPr txBox="1">
                <a:spLocks noChangeArrowheads="1"/>
              </p:cNvSpPr>
              <p:nvPr/>
            </p:nvSpPr>
            <p:spPr bwMode="auto">
              <a:xfrm>
                <a:off x="1066800" y="4048125"/>
                <a:ext cx="1152525" cy="28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dirty="0">
                    <a:solidFill>
                      <a:srgbClr val="C00000"/>
                    </a:solidFill>
                  </a:rPr>
                  <a:t>Tire sidewall flexes over the rim flange</a:t>
                </a:r>
              </a:p>
            </p:txBody>
          </p:sp>
          <p:sp>
            <p:nvSpPr>
              <p:cNvPr id="13329" name="TextBox 30">
                <a:extLst>
                  <a:ext uri="{FF2B5EF4-FFF2-40B4-BE49-F238E27FC236}">
                    <a16:creationId xmlns:a16="http://schemas.microsoft.com/office/drawing/2014/main" id="{DB5C82B9-E0E7-4645-A6AA-5CB243E84C7C}"/>
                  </a:ext>
                </a:extLst>
              </p:cNvPr>
              <p:cNvSpPr txBox="1">
                <a:spLocks noChangeArrowheads="1"/>
              </p:cNvSpPr>
              <p:nvPr/>
            </p:nvSpPr>
            <p:spPr bwMode="auto">
              <a:xfrm>
                <a:off x="3390105" y="4048125"/>
                <a:ext cx="1698625" cy="39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dirty="0">
                    <a:solidFill>
                      <a:srgbClr val="C00000"/>
                    </a:solidFill>
                  </a:rPr>
                  <a:t>Sand and debris</a:t>
                </a:r>
              </a:p>
              <a:p>
                <a:pPr algn="ctr" eaLnBrk="1" hangingPunct="1"/>
                <a:r>
                  <a:rPr lang="en-US" altLang="en-US" sz="1100" b="1" dirty="0">
                    <a:solidFill>
                      <a:srgbClr val="C00000"/>
                    </a:solidFill>
                  </a:rPr>
                  <a:t>get trapped between tire and flange</a:t>
                </a:r>
              </a:p>
            </p:txBody>
          </p:sp>
          <p:cxnSp>
            <p:nvCxnSpPr>
              <p:cNvPr id="32" name="Straight Arrow Connector 31">
                <a:extLst>
                  <a:ext uri="{FF2B5EF4-FFF2-40B4-BE49-F238E27FC236}">
                    <a16:creationId xmlns:a16="http://schemas.microsoft.com/office/drawing/2014/main" id="{8190A871-D897-4D36-969F-6537C896220E}"/>
                  </a:ext>
                </a:extLst>
              </p:cNvPr>
              <p:cNvCxnSpPr/>
              <p:nvPr/>
            </p:nvCxnSpPr>
            <p:spPr>
              <a:xfrm>
                <a:off x="2101644" y="4419973"/>
                <a:ext cx="293529" cy="431063"/>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A9CC44-9896-4F67-951D-0B7BE31E816F}"/>
                  </a:ext>
                </a:extLst>
              </p:cNvPr>
              <p:cNvCxnSpPr/>
              <p:nvPr/>
            </p:nvCxnSpPr>
            <p:spPr>
              <a:xfrm flipH="1">
                <a:off x="990429" y="4348475"/>
                <a:ext cx="152931" cy="52639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836A658-A6B2-4063-A873-85589B6D5352}"/>
                  </a:ext>
                </a:extLst>
              </p:cNvPr>
              <p:cNvCxnSpPr/>
              <p:nvPr/>
            </p:nvCxnSpPr>
            <p:spPr>
              <a:xfrm flipH="1">
                <a:off x="3586554" y="4348475"/>
                <a:ext cx="223230" cy="528466"/>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333" name="Group 16">
                <a:extLst>
                  <a:ext uri="{FF2B5EF4-FFF2-40B4-BE49-F238E27FC236}">
                    <a16:creationId xmlns:a16="http://schemas.microsoft.com/office/drawing/2014/main" id="{9DAE0980-5375-4924-AC61-466C9FD9375A}"/>
                  </a:ext>
                </a:extLst>
              </p:cNvPr>
              <p:cNvGrpSpPr>
                <a:grpSpLocks/>
              </p:cNvGrpSpPr>
              <p:nvPr/>
            </p:nvGrpSpPr>
            <p:grpSpPr bwMode="auto">
              <a:xfrm>
                <a:off x="1301749" y="4832350"/>
                <a:ext cx="848608" cy="833438"/>
                <a:chOff x="3799491" y="4696941"/>
                <a:chExt cx="849512" cy="832707"/>
              </a:xfrm>
            </p:grpSpPr>
            <p:sp>
              <p:nvSpPr>
                <p:cNvPr id="13340" name="TextBox 24">
                  <a:extLst>
                    <a:ext uri="{FF2B5EF4-FFF2-40B4-BE49-F238E27FC236}">
                      <a16:creationId xmlns:a16="http://schemas.microsoft.com/office/drawing/2014/main" id="{AAB16B8F-1C03-473B-8D45-3DE08FBEC6D7}"/>
                    </a:ext>
                  </a:extLst>
                </p:cNvPr>
                <p:cNvSpPr txBox="1">
                  <a:spLocks noChangeArrowheads="1"/>
                </p:cNvSpPr>
                <p:nvPr/>
              </p:nvSpPr>
              <p:spPr bwMode="auto">
                <a:xfrm flipH="1">
                  <a:off x="4121406" y="4895245"/>
                  <a:ext cx="527597" cy="28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dirty="0">
                      <a:solidFill>
                        <a:srgbClr val="C00000"/>
                      </a:solidFill>
                    </a:rPr>
                    <a:t>Flexing</a:t>
                  </a:r>
                </a:p>
                <a:p>
                  <a:pPr algn="ctr" eaLnBrk="1" hangingPunct="1"/>
                  <a:r>
                    <a:rPr lang="en-US" altLang="en-US" sz="1100" b="1" dirty="0">
                      <a:solidFill>
                        <a:srgbClr val="C00000"/>
                      </a:solidFill>
                    </a:rPr>
                    <a:t>Forces</a:t>
                  </a:r>
                </a:p>
              </p:txBody>
            </p:sp>
            <p:grpSp>
              <p:nvGrpSpPr>
                <p:cNvPr id="13341" name="Group 8">
                  <a:extLst>
                    <a:ext uri="{FF2B5EF4-FFF2-40B4-BE49-F238E27FC236}">
                      <a16:creationId xmlns:a16="http://schemas.microsoft.com/office/drawing/2014/main" id="{E014CE2B-DB14-49BF-AE17-6C4715BEEEBB}"/>
                    </a:ext>
                  </a:extLst>
                </p:cNvPr>
                <p:cNvGrpSpPr>
                  <a:grpSpLocks/>
                </p:cNvGrpSpPr>
                <p:nvPr/>
              </p:nvGrpSpPr>
              <p:grpSpPr bwMode="auto">
                <a:xfrm>
                  <a:off x="3799491" y="4696941"/>
                  <a:ext cx="373365" cy="832707"/>
                  <a:chOff x="4957462" y="3716637"/>
                  <a:chExt cx="373365" cy="832707"/>
                </a:xfrm>
              </p:grpSpPr>
              <p:sp>
                <p:nvSpPr>
                  <p:cNvPr id="23" name="Right Arrow 22">
                    <a:extLst>
                      <a:ext uri="{FF2B5EF4-FFF2-40B4-BE49-F238E27FC236}">
                        <a16:creationId xmlns:a16="http://schemas.microsoft.com/office/drawing/2014/main" id="{430B0125-567B-4083-82C3-4CA8651D9262}"/>
                      </a:ext>
                    </a:extLst>
                  </p:cNvPr>
                  <p:cNvSpPr/>
                  <p:nvPr/>
                </p:nvSpPr>
                <p:spPr bwMode="auto">
                  <a:xfrm rot="5400000" flipH="1">
                    <a:off x="4829131" y="3849414"/>
                    <a:ext cx="634639" cy="36915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4" name="Right Arrow 33">
                    <a:extLst>
                      <a:ext uri="{FF2B5EF4-FFF2-40B4-BE49-F238E27FC236}">
                        <a16:creationId xmlns:a16="http://schemas.microsoft.com/office/drawing/2014/main" id="{0E9B605E-5CBE-4254-834C-34D47EB45B8C}"/>
                      </a:ext>
                    </a:extLst>
                  </p:cNvPr>
                  <p:cNvSpPr/>
                  <p:nvPr/>
                </p:nvSpPr>
                <p:spPr bwMode="auto">
                  <a:xfrm rot="16200000" flipH="1">
                    <a:off x="4824193" y="4047156"/>
                    <a:ext cx="634638" cy="36915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cxnSp>
            <p:nvCxnSpPr>
              <p:cNvPr id="16" name="Straight Connector 15">
                <a:extLst>
                  <a:ext uri="{FF2B5EF4-FFF2-40B4-BE49-F238E27FC236}">
                    <a16:creationId xmlns:a16="http://schemas.microsoft.com/office/drawing/2014/main" id="{AC00B963-0275-431C-895F-DEAA355D9F6C}"/>
                  </a:ext>
                </a:extLst>
              </p:cNvPr>
              <p:cNvCxnSpPr/>
              <p:nvPr/>
            </p:nvCxnSpPr>
            <p:spPr>
              <a:xfrm>
                <a:off x="2972364" y="4095640"/>
                <a:ext cx="0" cy="192423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335" name="Group 17">
                <a:extLst>
                  <a:ext uri="{FF2B5EF4-FFF2-40B4-BE49-F238E27FC236}">
                    <a16:creationId xmlns:a16="http://schemas.microsoft.com/office/drawing/2014/main" id="{6BA01F76-D688-46A9-B8B8-565F88E305F1}"/>
                  </a:ext>
                </a:extLst>
              </p:cNvPr>
              <p:cNvGrpSpPr>
                <a:grpSpLocks/>
              </p:cNvGrpSpPr>
              <p:nvPr/>
            </p:nvGrpSpPr>
            <p:grpSpPr bwMode="auto">
              <a:xfrm>
                <a:off x="3722823" y="4962526"/>
                <a:ext cx="848265" cy="640022"/>
                <a:chOff x="3671199" y="4835610"/>
                <a:chExt cx="848927" cy="639960"/>
              </a:xfrm>
            </p:grpSpPr>
            <p:sp>
              <p:nvSpPr>
                <p:cNvPr id="13336" name="TextBox 14">
                  <a:extLst>
                    <a:ext uri="{FF2B5EF4-FFF2-40B4-BE49-F238E27FC236}">
                      <a16:creationId xmlns:a16="http://schemas.microsoft.com/office/drawing/2014/main" id="{A36539A2-AA18-46BD-9E0B-3B8E02BB7329}"/>
                    </a:ext>
                  </a:extLst>
                </p:cNvPr>
                <p:cNvSpPr txBox="1">
                  <a:spLocks noChangeArrowheads="1"/>
                </p:cNvSpPr>
                <p:nvPr/>
              </p:nvSpPr>
              <p:spPr bwMode="auto">
                <a:xfrm>
                  <a:off x="3690406" y="5194345"/>
                  <a:ext cx="795408" cy="2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dirty="0">
                      <a:solidFill>
                        <a:srgbClr val="C00000"/>
                      </a:solidFill>
                    </a:rPr>
                    <a:t>Lateral Load</a:t>
                  </a:r>
                </a:p>
                <a:p>
                  <a:pPr algn="ctr" eaLnBrk="1" hangingPunct="1"/>
                  <a:r>
                    <a:rPr lang="en-US" altLang="en-US" sz="1100" b="1" dirty="0">
                      <a:solidFill>
                        <a:srgbClr val="C00000"/>
                      </a:solidFill>
                    </a:rPr>
                    <a:t>Forces</a:t>
                  </a:r>
                </a:p>
              </p:txBody>
            </p:sp>
            <p:grpSp>
              <p:nvGrpSpPr>
                <p:cNvPr id="13337" name="Group 3">
                  <a:extLst>
                    <a:ext uri="{FF2B5EF4-FFF2-40B4-BE49-F238E27FC236}">
                      <a16:creationId xmlns:a16="http://schemas.microsoft.com/office/drawing/2014/main" id="{D8B06503-0DC0-4698-8F7F-6EEB468D67A3}"/>
                    </a:ext>
                  </a:extLst>
                </p:cNvPr>
                <p:cNvGrpSpPr>
                  <a:grpSpLocks/>
                </p:cNvGrpSpPr>
                <p:nvPr/>
              </p:nvGrpSpPr>
              <p:grpSpPr bwMode="auto">
                <a:xfrm>
                  <a:off x="3671199" y="4835610"/>
                  <a:ext cx="848927" cy="368452"/>
                  <a:chOff x="1337275" y="4825314"/>
                  <a:chExt cx="848927" cy="368452"/>
                </a:xfrm>
              </p:grpSpPr>
              <p:sp>
                <p:nvSpPr>
                  <p:cNvPr id="11" name="Right Arrow 10">
                    <a:extLst>
                      <a:ext uri="{FF2B5EF4-FFF2-40B4-BE49-F238E27FC236}">
                        <a16:creationId xmlns:a16="http://schemas.microsoft.com/office/drawing/2014/main" id="{22567403-F457-4CAF-9E35-EFF272A2608E}"/>
                      </a:ext>
                    </a:extLst>
                  </p:cNvPr>
                  <p:cNvSpPr/>
                  <p:nvPr/>
                </p:nvSpPr>
                <p:spPr bwMode="auto">
                  <a:xfrm rot="10800000">
                    <a:off x="1342843" y="4825735"/>
                    <a:ext cx="662806" cy="367818"/>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8" name="Right Arrow 27">
                    <a:extLst>
                      <a:ext uri="{FF2B5EF4-FFF2-40B4-BE49-F238E27FC236}">
                        <a16:creationId xmlns:a16="http://schemas.microsoft.com/office/drawing/2014/main" id="{573922B3-8363-45C6-B9DA-6E77A94D5D7B}"/>
                      </a:ext>
                    </a:extLst>
                  </p:cNvPr>
                  <p:cNvSpPr/>
                  <p:nvPr/>
                </p:nvSpPr>
                <p:spPr bwMode="auto">
                  <a:xfrm>
                    <a:off x="1529219" y="4825735"/>
                    <a:ext cx="661572" cy="367818"/>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grpSp>
      </p:grpSp>
      <p:sp useBgFill="1">
        <p:nvSpPr>
          <p:cNvPr id="13323" name="TextBox 8">
            <a:extLst>
              <a:ext uri="{FF2B5EF4-FFF2-40B4-BE49-F238E27FC236}">
                <a16:creationId xmlns:a16="http://schemas.microsoft.com/office/drawing/2014/main" id="{E2E24F9C-F290-4E12-B40C-AABA44150926}"/>
              </a:ext>
            </a:extLst>
          </p:cNvPr>
          <p:cNvSpPr txBox="1">
            <a:spLocks noChangeArrowheads="1"/>
          </p:cNvSpPr>
          <p:nvPr/>
        </p:nvSpPr>
        <p:spPr bwMode="auto">
          <a:xfrm>
            <a:off x="10102899" y="1496956"/>
            <a:ext cx="947987" cy="400110"/>
          </a:xfrm>
          <a:prstGeom prst="rect">
            <a:avLst/>
          </a:prstGeom>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b="1" dirty="0"/>
              <a:t>High Center</a:t>
            </a:r>
          </a:p>
          <a:p>
            <a:pPr algn="ctr" eaLnBrk="1" hangingPunct="1"/>
            <a:r>
              <a:rPr lang="en-US" altLang="en-US" sz="1000" b="1" dirty="0"/>
              <a:t>of Gravity</a:t>
            </a:r>
          </a:p>
        </p:txBody>
      </p:sp>
      <p:sp>
        <p:nvSpPr>
          <p:cNvPr id="12" name="Curved Down Arrow 11">
            <a:extLst>
              <a:ext uri="{FF2B5EF4-FFF2-40B4-BE49-F238E27FC236}">
                <a16:creationId xmlns:a16="http://schemas.microsoft.com/office/drawing/2014/main" id="{8340CFD7-F012-4BAE-A327-C6A1CF910EA0}"/>
              </a:ext>
            </a:extLst>
          </p:cNvPr>
          <p:cNvSpPr/>
          <p:nvPr/>
        </p:nvSpPr>
        <p:spPr bwMode="auto">
          <a:xfrm rot="261370">
            <a:off x="9679609" y="1287464"/>
            <a:ext cx="1773237" cy="550863"/>
          </a:xfrm>
          <a:prstGeom prst="curvedDownArrow">
            <a:avLst>
              <a:gd name="adj1" fmla="val 25000"/>
              <a:gd name="adj2" fmla="val 50240"/>
              <a:gd name="adj3" fmla="val 25000"/>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pic>
        <p:nvPicPr>
          <p:cNvPr id="36" name="Picture 35" descr="A picture containing object, text&#10;&#10;Description automatically generated">
            <a:extLst>
              <a:ext uri="{FF2B5EF4-FFF2-40B4-BE49-F238E27FC236}">
                <a16:creationId xmlns:a16="http://schemas.microsoft.com/office/drawing/2014/main" id="{9F1FB054-5D22-4EC0-BB5E-CBD1CF70A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B9638B26-7672-4B86-9069-8EC08D2D1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642" t="12930" r="37767" b="38615"/>
          <a:stretch>
            <a:fillRect/>
          </a:stretch>
        </p:blipFill>
        <p:spPr bwMode="auto">
          <a:xfrm>
            <a:off x="4038600" y="1778001"/>
            <a:ext cx="4343400" cy="47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itle 1">
            <a:extLst>
              <a:ext uri="{FF2B5EF4-FFF2-40B4-BE49-F238E27FC236}">
                <a16:creationId xmlns:a16="http://schemas.microsoft.com/office/drawing/2014/main" id="{6E4C5A70-9C2C-4490-94AB-703E2DCF6415}"/>
              </a:ext>
            </a:extLst>
          </p:cNvPr>
          <p:cNvSpPr>
            <a:spLocks noGrp="1"/>
          </p:cNvSpPr>
          <p:nvPr>
            <p:ph type="title" idx="4294967295"/>
          </p:nvPr>
        </p:nvSpPr>
        <p:spPr>
          <a:xfrm>
            <a:off x="2495550" y="184943"/>
            <a:ext cx="7848600" cy="731838"/>
          </a:xfrm>
        </p:spPr>
        <p:txBody>
          <a:bodyPr/>
          <a:lstStyle/>
          <a:p>
            <a:pPr algn="ctr" eaLnBrk="1" hangingPunct="1"/>
            <a:r>
              <a:rPr lang="en-US" altLang="en-US" sz="4800" dirty="0"/>
              <a:t>Tough, Durable Accu-Flange™</a:t>
            </a:r>
          </a:p>
        </p:txBody>
      </p:sp>
      <p:grpSp>
        <p:nvGrpSpPr>
          <p:cNvPr id="11268" name="Group 4">
            <a:extLst>
              <a:ext uri="{FF2B5EF4-FFF2-40B4-BE49-F238E27FC236}">
                <a16:creationId xmlns:a16="http://schemas.microsoft.com/office/drawing/2014/main" id="{8A6679BA-8442-4100-86F0-708BFEDC42D4}"/>
              </a:ext>
            </a:extLst>
          </p:cNvPr>
          <p:cNvGrpSpPr>
            <a:grpSpLocks/>
          </p:cNvGrpSpPr>
          <p:nvPr/>
        </p:nvGrpSpPr>
        <p:grpSpPr bwMode="auto">
          <a:xfrm>
            <a:off x="4343400" y="1600200"/>
            <a:ext cx="533400" cy="533400"/>
            <a:chOff x="2743200" y="1676400"/>
            <a:chExt cx="533400" cy="152400"/>
          </a:xfrm>
        </p:grpSpPr>
        <p:cxnSp>
          <p:nvCxnSpPr>
            <p:cNvPr id="3" name="Straight Connector 2">
              <a:extLst>
                <a:ext uri="{FF2B5EF4-FFF2-40B4-BE49-F238E27FC236}">
                  <a16:creationId xmlns:a16="http://schemas.microsoft.com/office/drawing/2014/main" id="{AA3519FE-BFDE-4BFE-82BC-909D022965DC}"/>
                </a:ext>
              </a:extLst>
            </p:cNvPr>
            <p:cNvCxnSpPr/>
            <p:nvPr/>
          </p:nvCxnSpPr>
          <p:spPr>
            <a:xfrm>
              <a:off x="2743200" y="16764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552C7D-5051-46C4-9623-06135FDDF168}"/>
                </a:ext>
              </a:extLst>
            </p:cNvPr>
            <p:cNvCxnSpPr/>
            <p:nvPr/>
          </p:nvCxnSpPr>
          <p:spPr>
            <a:xfrm flipV="1">
              <a:off x="2743200" y="1676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69354-3B98-46C6-AD38-9013C3A6A37B}"/>
                </a:ext>
              </a:extLst>
            </p:cNvPr>
            <p:cNvCxnSpPr/>
            <p:nvPr/>
          </p:nvCxnSpPr>
          <p:spPr>
            <a:xfrm flipV="1">
              <a:off x="3268663" y="1676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69" name="Group 13">
            <a:extLst>
              <a:ext uri="{FF2B5EF4-FFF2-40B4-BE49-F238E27FC236}">
                <a16:creationId xmlns:a16="http://schemas.microsoft.com/office/drawing/2014/main" id="{8CA8EBD0-6E20-4603-A9D0-C1D15A467DF3}"/>
              </a:ext>
            </a:extLst>
          </p:cNvPr>
          <p:cNvGrpSpPr>
            <a:grpSpLocks/>
          </p:cNvGrpSpPr>
          <p:nvPr/>
        </p:nvGrpSpPr>
        <p:grpSpPr bwMode="auto">
          <a:xfrm>
            <a:off x="7043738" y="1600200"/>
            <a:ext cx="533400" cy="533400"/>
            <a:chOff x="2743200" y="1676400"/>
            <a:chExt cx="533400" cy="152400"/>
          </a:xfrm>
        </p:grpSpPr>
        <p:cxnSp>
          <p:nvCxnSpPr>
            <p:cNvPr id="15" name="Straight Connector 14">
              <a:extLst>
                <a:ext uri="{FF2B5EF4-FFF2-40B4-BE49-F238E27FC236}">
                  <a16:creationId xmlns:a16="http://schemas.microsoft.com/office/drawing/2014/main" id="{5641155B-2BF7-492C-9F7E-C2680449E054}"/>
                </a:ext>
              </a:extLst>
            </p:cNvPr>
            <p:cNvCxnSpPr/>
            <p:nvPr/>
          </p:nvCxnSpPr>
          <p:spPr>
            <a:xfrm>
              <a:off x="2743200" y="16764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9045D3-B04F-4E39-B19B-AA4EEE7B6931}"/>
                </a:ext>
              </a:extLst>
            </p:cNvPr>
            <p:cNvCxnSpPr/>
            <p:nvPr/>
          </p:nvCxnSpPr>
          <p:spPr>
            <a:xfrm flipV="1">
              <a:off x="2743200" y="1676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F6F165-72E1-4ABF-ABCB-5C22B616ACF2}"/>
                </a:ext>
              </a:extLst>
            </p:cNvPr>
            <p:cNvCxnSpPr/>
            <p:nvPr/>
          </p:nvCxnSpPr>
          <p:spPr>
            <a:xfrm flipV="1">
              <a:off x="3268662" y="1676400"/>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70" name="TextBox 5">
            <a:extLst>
              <a:ext uri="{FF2B5EF4-FFF2-40B4-BE49-F238E27FC236}">
                <a16:creationId xmlns:a16="http://schemas.microsoft.com/office/drawing/2014/main" id="{3923B646-B712-44A2-A938-611DC6A9DD20}"/>
              </a:ext>
            </a:extLst>
          </p:cNvPr>
          <p:cNvSpPr txBox="1">
            <a:spLocks noChangeArrowheads="1"/>
          </p:cNvSpPr>
          <p:nvPr/>
        </p:nvSpPr>
        <p:spPr bwMode="auto">
          <a:xfrm>
            <a:off x="5181601" y="1447800"/>
            <a:ext cx="157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Treated Area</a:t>
            </a:r>
          </a:p>
        </p:txBody>
      </p:sp>
      <p:sp>
        <p:nvSpPr>
          <p:cNvPr id="11271" name="Rectangle 6">
            <a:extLst>
              <a:ext uri="{FF2B5EF4-FFF2-40B4-BE49-F238E27FC236}">
                <a16:creationId xmlns:a16="http://schemas.microsoft.com/office/drawing/2014/main" id="{B7ACF4EE-8F0F-4308-B2ED-4CC6B82768E5}"/>
              </a:ext>
            </a:extLst>
          </p:cNvPr>
          <p:cNvSpPr>
            <a:spLocks noChangeArrowheads="1"/>
          </p:cNvSpPr>
          <p:nvPr/>
        </p:nvSpPr>
        <p:spPr bwMode="auto">
          <a:xfrm>
            <a:off x="657225" y="2514600"/>
            <a:ext cx="3152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Accu-Flange™  </a:t>
            </a:r>
          </a:p>
          <a:p>
            <a:pPr algn="ctr" eaLnBrk="1" hangingPunct="1"/>
            <a:endParaRPr lang="en-US" altLang="en-US" sz="800" b="1" dirty="0"/>
          </a:p>
          <a:p>
            <a:pPr algn="ctr" eaLnBrk="1" hangingPunct="1"/>
            <a:r>
              <a:rPr lang="en-US" altLang="en-US" sz="1400" b="1" dirty="0"/>
              <a:t>is a protective coating applied to the wheel flange which bonds to the aluminum substrate, forming a tough barrier to wear and abrasion.</a:t>
            </a:r>
          </a:p>
        </p:txBody>
      </p:sp>
      <p:pic>
        <p:nvPicPr>
          <p:cNvPr id="14" name="Picture 13" descr="A picture containing object, text&#10;&#10;Description automatically generated">
            <a:extLst>
              <a:ext uri="{FF2B5EF4-FFF2-40B4-BE49-F238E27FC236}">
                <a16:creationId xmlns:a16="http://schemas.microsoft.com/office/drawing/2014/main" id="{4B507A8F-8A10-437D-9457-5B830EA5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300FCBA-B879-450B-B593-D4068BE35BB7}"/>
              </a:ext>
            </a:extLst>
          </p:cNvPr>
          <p:cNvSpPr>
            <a:spLocks noGrp="1"/>
          </p:cNvSpPr>
          <p:nvPr>
            <p:ph type="title" idx="4294967295"/>
          </p:nvPr>
        </p:nvSpPr>
        <p:spPr>
          <a:xfrm>
            <a:off x="1981200" y="152400"/>
            <a:ext cx="8686800" cy="731838"/>
          </a:xfrm>
        </p:spPr>
        <p:txBody>
          <a:bodyPr/>
          <a:lstStyle/>
          <a:p>
            <a:pPr algn="ctr" eaLnBrk="1" hangingPunct="1"/>
            <a:r>
              <a:rPr lang="en-US" altLang="en-US" sz="4800" dirty="0"/>
              <a:t>Benefits a Range of Applications</a:t>
            </a:r>
          </a:p>
        </p:txBody>
      </p:sp>
      <p:pic>
        <p:nvPicPr>
          <p:cNvPr id="14339" name="Picture 2">
            <a:extLst>
              <a:ext uri="{FF2B5EF4-FFF2-40B4-BE49-F238E27FC236}">
                <a16:creationId xmlns:a16="http://schemas.microsoft.com/office/drawing/2014/main" id="{AD717AF8-1D9F-4C84-8308-0633E6E80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7105650" cy="53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picture containing object, text&#10;&#10;Description automatically generated">
            <a:extLst>
              <a:ext uri="{FF2B5EF4-FFF2-40B4-BE49-F238E27FC236}">
                <a16:creationId xmlns:a16="http://schemas.microsoft.com/office/drawing/2014/main" id="{A6FFE467-BB67-47D8-970C-109C8039B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0C11B68-6EB2-468F-9B0B-B297994FAA65}"/>
              </a:ext>
            </a:extLst>
          </p:cNvPr>
          <p:cNvSpPr>
            <a:spLocks noGrp="1"/>
          </p:cNvSpPr>
          <p:nvPr>
            <p:ph type="title" idx="4294967295"/>
          </p:nvPr>
        </p:nvSpPr>
        <p:spPr>
          <a:xfrm>
            <a:off x="2552700" y="150814"/>
            <a:ext cx="7848600" cy="731838"/>
          </a:xfrm>
        </p:spPr>
        <p:txBody>
          <a:bodyPr/>
          <a:lstStyle/>
          <a:p>
            <a:pPr algn="ctr" eaLnBrk="1" hangingPunct="1"/>
            <a:r>
              <a:rPr lang="en-US" altLang="en-US" sz="4800" dirty="0"/>
              <a:t>Impact of Rim Flange Wear</a:t>
            </a:r>
          </a:p>
        </p:txBody>
      </p:sp>
      <p:pic>
        <p:nvPicPr>
          <p:cNvPr id="12291" name="Picture 4">
            <a:extLst>
              <a:ext uri="{FF2B5EF4-FFF2-40B4-BE49-F238E27FC236}">
                <a16:creationId xmlns:a16="http://schemas.microsoft.com/office/drawing/2014/main" id="{135388C2-1DFC-4DA8-B5A5-6B0F30E7E2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24326"/>
          <a:stretch/>
        </p:blipFill>
        <p:spPr bwMode="auto">
          <a:xfrm rot="5400000">
            <a:off x="6484242" y="1112671"/>
            <a:ext cx="4570129" cy="48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5">
            <a:extLst>
              <a:ext uri="{FF2B5EF4-FFF2-40B4-BE49-F238E27FC236}">
                <a16:creationId xmlns:a16="http://schemas.microsoft.com/office/drawing/2014/main" id="{3D9340CD-6BC3-4082-8825-A01D594DF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80"/>
          <a:stretch/>
        </p:blipFill>
        <p:spPr bwMode="auto">
          <a:xfrm rot="5400000">
            <a:off x="954993" y="1098075"/>
            <a:ext cx="4518513" cy="485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0B3E0334-DB6E-4BB2-A024-B9D2C2E71477}"/>
              </a:ext>
            </a:extLst>
          </p:cNvPr>
          <p:cNvSpPr/>
          <p:nvPr/>
        </p:nvSpPr>
        <p:spPr>
          <a:xfrm>
            <a:off x="1216138" y="5765002"/>
            <a:ext cx="3996222" cy="523220"/>
          </a:xfrm>
          <a:prstGeom prst="rect">
            <a:avLst/>
          </a:prstGeom>
        </p:spPr>
        <p:txBody>
          <a:bodyPr wrap="none">
            <a:spAutoFit/>
          </a:bodyPr>
          <a:lstStyle/>
          <a:p>
            <a:pPr eaLnBrk="1" hangingPunct="1">
              <a:defRPr/>
            </a:pPr>
            <a:r>
              <a:rPr lang="en-US" sz="2800" b="1" dirty="0"/>
              <a:t>Flange wear is acceptable</a:t>
            </a:r>
          </a:p>
        </p:txBody>
      </p:sp>
      <p:sp>
        <p:nvSpPr>
          <p:cNvPr id="20" name="Rectangle 19">
            <a:extLst>
              <a:ext uri="{FF2B5EF4-FFF2-40B4-BE49-F238E27FC236}">
                <a16:creationId xmlns:a16="http://schemas.microsoft.com/office/drawing/2014/main" id="{75666CFB-9494-4D88-97DF-9A78A15CFD1A}"/>
              </a:ext>
            </a:extLst>
          </p:cNvPr>
          <p:cNvSpPr/>
          <p:nvPr/>
        </p:nvSpPr>
        <p:spPr>
          <a:xfrm>
            <a:off x="6210302" y="5765002"/>
            <a:ext cx="5686425" cy="523220"/>
          </a:xfrm>
          <a:prstGeom prst="rect">
            <a:avLst/>
          </a:prstGeom>
        </p:spPr>
        <p:txBody>
          <a:bodyPr wrap="square">
            <a:spAutoFit/>
          </a:bodyPr>
          <a:lstStyle/>
          <a:p>
            <a:pPr eaLnBrk="1" hangingPunct="1">
              <a:defRPr/>
            </a:pPr>
            <a:r>
              <a:rPr lang="en-US" sz="2800" b="1" dirty="0"/>
              <a:t>Wear is beyond limit – replace wheel</a:t>
            </a:r>
          </a:p>
        </p:txBody>
      </p:sp>
      <p:pic>
        <p:nvPicPr>
          <p:cNvPr id="8" name="Picture 7" descr="A picture containing object, text&#10;&#10;Description automatically generated">
            <a:extLst>
              <a:ext uri="{FF2B5EF4-FFF2-40B4-BE49-F238E27FC236}">
                <a16:creationId xmlns:a16="http://schemas.microsoft.com/office/drawing/2014/main" id="{3C22EE98-D295-4A7B-9DEB-A8E209261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cxnSp>
        <p:nvCxnSpPr>
          <p:cNvPr id="3" name="Straight Arrow Connector 2">
            <a:extLst>
              <a:ext uri="{FF2B5EF4-FFF2-40B4-BE49-F238E27FC236}">
                <a16:creationId xmlns:a16="http://schemas.microsoft.com/office/drawing/2014/main" id="{067772A3-1882-41BA-BD96-83EEC4D25706}"/>
              </a:ext>
            </a:extLst>
          </p:cNvPr>
          <p:cNvCxnSpPr>
            <a:cxnSpLocks/>
          </p:cNvCxnSpPr>
          <p:nvPr/>
        </p:nvCxnSpPr>
        <p:spPr>
          <a:xfrm flipV="1">
            <a:off x="7905750" y="3771900"/>
            <a:ext cx="466725" cy="1336891"/>
          </a:xfrm>
          <a:prstGeom prst="straightConnector1">
            <a:avLst/>
          </a:prstGeom>
          <a:ln w="666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E4FFB-1C6E-407F-B138-45F1021E8669}"/>
              </a:ext>
            </a:extLst>
          </p:cNvPr>
          <p:cNvSpPr txBox="1"/>
          <p:nvPr/>
        </p:nvSpPr>
        <p:spPr>
          <a:xfrm>
            <a:off x="6448424" y="5097455"/>
            <a:ext cx="3381375" cy="369332"/>
          </a:xfrm>
          <a:prstGeom prst="rect">
            <a:avLst/>
          </a:prstGeom>
          <a:solidFill>
            <a:srgbClr val="FFFFFF"/>
          </a:solidFill>
        </p:spPr>
        <p:txBody>
          <a:bodyPr wrap="square" rtlCol="0">
            <a:spAutoFit/>
          </a:bodyPr>
          <a:lstStyle/>
          <a:p>
            <a:r>
              <a:rPr lang="en-US" b="1" dirty="0"/>
              <a:t>Wheel Flange Gage: Part # 5401K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EA8F9D98-542F-4DDC-AD8E-B362167C86F3}"/>
              </a:ext>
            </a:extLst>
          </p:cNvPr>
          <p:cNvSpPr>
            <a:spLocks noGrp="1"/>
          </p:cNvSpPr>
          <p:nvPr>
            <p:ph type="title" idx="4294967295"/>
          </p:nvPr>
        </p:nvSpPr>
        <p:spPr>
          <a:xfrm>
            <a:off x="2171700" y="214751"/>
            <a:ext cx="7848600" cy="731838"/>
          </a:xfrm>
        </p:spPr>
        <p:txBody>
          <a:bodyPr/>
          <a:lstStyle/>
          <a:p>
            <a:pPr algn="ctr" eaLnBrk="1" hangingPunct="1"/>
            <a:r>
              <a:rPr lang="en-US" altLang="en-US" sz="4800" dirty="0"/>
              <a:t>Corrosion is a </a:t>
            </a:r>
            <a:r>
              <a:rPr lang="en-US" altLang="en-US" sz="4800" u="sng" dirty="0"/>
              <a:t>BIG</a:t>
            </a:r>
            <a:r>
              <a:rPr lang="en-US" altLang="en-US" sz="4800" dirty="0"/>
              <a:t> Problem</a:t>
            </a:r>
          </a:p>
        </p:txBody>
      </p:sp>
      <p:sp>
        <p:nvSpPr>
          <p:cNvPr id="9220" name="TextBox 1">
            <a:extLst>
              <a:ext uri="{FF2B5EF4-FFF2-40B4-BE49-F238E27FC236}">
                <a16:creationId xmlns:a16="http://schemas.microsoft.com/office/drawing/2014/main" id="{75E69636-C1C7-4249-937F-B6C87A1B983B}"/>
              </a:ext>
            </a:extLst>
          </p:cNvPr>
          <p:cNvSpPr txBox="1">
            <a:spLocks noChangeArrowheads="1"/>
          </p:cNvSpPr>
          <p:nvPr/>
        </p:nvSpPr>
        <p:spPr bwMode="auto">
          <a:xfrm>
            <a:off x="657224" y="1661461"/>
            <a:ext cx="5867401" cy="341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lnSpc>
                <a:spcPts val="2500"/>
              </a:lnSpc>
              <a:spcBef>
                <a:spcPts val="1200"/>
              </a:spcBef>
              <a:spcAft>
                <a:spcPct val="0"/>
              </a:spcAft>
              <a:buFont typeface="Arial" panose="020B0604020202020204" pitchFamily="34" charset="0"/>
              <a:buChar char="•"/>
            </a:pPr>
            <a:r>
              <a:rPr lang="en-US" altLang="en-US" dirty="0">
                <a:solidFill>
                  <a:srgbClr val="343434"/>
                </a:solidFill>
              </a:rPr>
              <a:t>Chemicals used today to clear roads of snow and ice are more effective because they are more corrosive</a:t>
            </a:r>
          </a:p>
          <a:p>
            <a:pPr eaLnBrk="1" fontAlgn="base" hangingPunct="1">
              <a:lnSpc>
                <a:spcPts val="2500"/>
              </a:lnSpc>
              <a:spcBef>
                <a:spcPts val="1200"/>
              </a:spcBef>
              <a:spcAft>
                <a:spcPct val="0"/>
              </a:spcAft>
              <a:buFont typeface="Arial" panose="020B0604020202020204" pitchFamily="34" charset="0"/>
              <a:buChar char="•"/>
            </a:pPr>
            <a:r>
              <a:rPr lang="en-US" altLang="en-US" b="1" u="sng" dirty="0">
                <a:solidFill>
                  <a:srgbClr val="343434"/>
                </a:solidFill>
              </a:rPr>
              <a:t>The ATA Technology and Maintenance Council estimates that corrosion is a $4 billion problem for fleets</a:t>
            </a:r>
          </a:p>
          <a:p>
            <a:pPr eaLnBrk="1" fontAlgn="base" hangingPunct="1">
              <a:lnSpc>
                <a:spcPts val="2500"/>
              </a:lnSpc>
              <a:spcBef>
                <a:spcPts val="1200"/>
              </a:spcBef>
              <a:spcAft>
                <a:spcPct val="0"/>
              </a:spcAft>
              <a:buFont typeface="Arial" panose="020B0604020202020204" pitchFamily="34" charset="0"/>
              <a:buChar char="•"/>
            </a:pPr>
            <a:r>
              <a:rPr lang="en-US" altLang="en-US" dirty="0">
                <a:solidFill>
                  <a:srgbClr val="343434"/>
                </a:solidFill>
              </a:rPr>
              <a:t>CSA magnifies the need for fleets to find a solution to this problem</a:t>
            </a:r>
          </a:p>
          <a:p>
            <a:pPr eaLnBrk="1" fontAlgn="base" hangingPunct="1">
              <a:lnSpc>
                <a:spcPts val="2500"/>
              </a:lnSpc>
              <a:spcBef>
                <a:spcPts val="1200"/>
              </a:spcBef>
              <a:spcAft>
                <a:spcPct val="0"/>
              </a:spcAft>
              <a:buFont typeface="Arial" panose="020B0604020202020204" pitchFamily="34" charset="0"/>
              <a:buChar char="•"/>
            </a:pPr>
            <a:r>
              <a:rPr lang="en-US" altLang="en-US" b="1" u="sng" dirty="0">
                <a:solidFill>
                  <a:srgbClr val="343434"/>
                </a:solidFill>
              </a:rPr>
              <a:t>Excess paint on refinished wheels poses a potential safety hazard</a:t>
            </a:r>
          </a:p>
        </p:txBody>
      </p:sp>
      <p:pic>
        <p:nvPicPr>
          <p:cNvPr id="25603" name="Picture 3" descr="C:\Users\cmonroe\Desktop\Powder Coat\shutterstock_128590421  3 inch.jpg">
            <a:extLst>
              <a:ext uri="{FF2B5EF4-FFF2-40B4-BE49-F238E27FC236}">
                <a16:creationId xmlns:a16="http://schemas.microsoft.com/office/drawing/2014/main" id="{55CBF3A1-0F30-4C26-810C-F66E63DC2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425" y="1614029"/>
            <a:ext cx="4612351" cy="3459263"/>
          </a:xfrm>
          <a:prstGeom prst="roundRect">
            <a:avLst>
              <a:gd name="adj" fmla="val 16667"/>
            </a:avLst>
          </a:prstGeom>
          <a:ln>
            <a:noFill/>
          </a:ln>
          <a:effectLst>
            <a:outerShdw blurRad="127000" dist="1270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AB1A7F-552E-420D-A8B5-33C92EEF53FE}"/>
              </a:ext>
            </a:extLst>
          </p:cNvPr>
          <p:cNvSpPr txBox="1">
            <a:spLocks noChangeArrowheads="1"/>
          </p:cNvSpPr>
          <p:nvPr/>
        </p:nvSpPr>
        <p:spPr bwMode="auto">
          <a:xfrm>
            <a:off x="1905000" y="6003291"/>
            <a:ext cx="8382000" cy="451485"/>
          </a:xfrm>
          <a:prstGeom prst="parallelogram">
            <a:avLst>
              <a:gd name="adj" fmla="val 49518"/>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txBody>
          <a:bodyPr anchor="b">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fontAlgn="base" hangingPunct="1">
              <a:spcBef>
                <a:spcPct val="0"/>
              </a:spcBef>
              <a:spcAft>
                <a:spcPct val="0"/>
              </a:spcAft>
              <a:defRPr/>
            </a:pPr>
            <a:r>
              <a:rPr lang="en-US" dirty="0">
                <a:solidFill>
                  <a:srgbClr val="F4F4F4"/>
                </a:solidFill>
              </a:rPr>
              <a:t>Corrosion Eats Fleets – Don’t Let It Eat Yours</a:t>
            </a:r>
          </a:p>
        </p:txBody>
      </p:sp>
      <p:pic>
        <p:nvPicPr>
          <p:cNvPr id="8" name="Picture 7" descr="A picture containing object, text&#10;&#10;Description automatically generated">
            <a:extLst>
              <a:ext uri="{FF2B5EF4-FFF2-40B4-BE49-F238E27FC236}">
                <a16:creationId xmlns:a16="http://schemas.microsoft.com/office/drawing/2014/main" id="{849D5FBF-23A4-4E27-B5CE-AF3BFD5F7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9" name="Picture 22">
            <a:extLst>
              <a:ext uri="{FF2B5EF4-FFF2-40B4-BE49-F238E27FC236}">
                <a16:creationId xmlns:a16="http://schemas.microsoft.com/office/drawing/2014/main" id="{620612ED-B99A-4CA0-9E7A-50A03EE7A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1751" y="116390"/>
            <a:ext cx="792162" cy="85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Text Box 3">
            <a:extLst>
              <a:ext uri="{FF2B5EF4-FFF2-40B4-BE49-F238E27FC236}">
                <a16:creationId xmlns:a16="http://schemas.microsoft.com/office/drawing/2014/main" id="{625186C0-3E5C-47F6-A9DD-6D930905A185}"/>
              </a:ext>
            </a:extLst>
          </p:cNvPr>
          <p:cNvSpPr txBox="1">
            <a:spLocks noChangeArrowheads="1"/>
          </p:cNvSpPr>
          <p:nvPr/>
        </p:nvSpPr>
        <p:spPr bwMode="auto">
          <a:xfrm>
            <a:off x="2076450" y="1674762"/>
            <a:ext cx="286702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sz="5400" dirty="0">
                <a:solidFill>
                  <a:srgbClr val="CC9900"/>
                </a:solidFill>
                <a:latin typeface="+mj-lt"/>
              </a:rPr>
              <a:t>G</a:t>
            </a:r>
            <a:r>
              <a:rPr lang="en-US" sz="4000" dirty="0">
                <a:latin typeface="+mj-lt"/>
              </a:rPr>
              <a:t>unite</a:t>
            </a:r>
          </a:p>
          <a:p>
            <a:pPr eaLnBrk="1" hangingPunct="1">
              <a:defRPr/>
            </a:pPr>
            <a:endParaRPr lang="en-US" sz="2000" dirty="0">
              <a:latin typeface="+mj-lt"/>
            </a:endParaRPr>
          </a:p>
          <a:p>
            <a:pPr eaLnBrk="1" hangingPunct="1">
              <a:defRPr/>
            </a:pPr>
            <a:r>
              <a:rPr lang="en-US" sz="5400" dirty="0">
                <a:solidFill>
                  <a:srgbClr val="CC9900"/>
                </a:solidFill>
                <a:latin typeface="+mj-lt"/>
              </a:rPr>
              <a:t>O</a:t>
            </a:r>
            <a:r>
              <a:rPr lang="en-US" sz="4000" dirty="0">
                <a:latin typeface="+mj-lt"/>
              </a:rPr>
              <a:t>ptimum</a:t>
            </a:r>
          </a:p>
          <a:p>
            <a:pPr eaLnBrk="1" hangingPunct="1">
              <a:defRPr/>
            </a:pPr>
            <a:endParaRPr lang="en-US" sz="2000" dirty="0">
              <a:latin typeface="+mj-lt"/>
            </a:endParaRPr>
          </a:p>
          <a:p>
            <a:pPr eaLnBrk="1" hangingPunct="1">
              <a:defRPr/>
            </a:pPr>
            <a:r>
              <a:rPr lang="en-US" sz="5400" dirty="0">
                <a:solidFill>
                  <a:srgbClr val="CC9900"/>
                </a:solidFill>
                <a:latin typeface="+mj-lt"/>
              </a:rPr>
              <a:t>L</a:t>
            </a:r>
            <a:r>
              <a:rPr lang="en-US" sz="4000" dirty="0">
                <a:latin typeface="+mj-lt"/>
              </a:rPr>
              <a:t>ightweight</a:t>
            </a:r>
          </a:p>
          <a:p>
            <a:pPr eaLnBrk="1" hangingPunct="1">
              <a:defRPr/>
            </a:pPr>
            <a:endParaRPr lang="en-US" sz="2000" dirty="0">
              <a:latin typeface="+mj-lt"/>
            </a:endParaRPr>
          </a:p>
          <a:p>
            <a:pPr eaLnBrk="1" hangingPunct="1">
              <a:defRPr/>
            </a:pPr>
            <a:r>
              <a:rPr lang="en-US" sz="5400" dirty="0">
                <a:solidFill>
                  <a:srgbClr val="CC9900"/>
                </a:solidFill>
                <a:latin typeface="+mj-lt"/>
              </a:rPr>
              <a:t>D</a:t>
            </a:r>
            <a:r>
              <a:rPr lang="en-US" sz="4000" dirty="0">
                <a:latin typeface="+mj-lt"/>
              </a:rPr>
              <a:t>rum</a:t>
            </a:r>
          </a:p>
        </p:txBody>
      </p:sp>
      <p:sp>
        <p:nvSpPr>
          <p:cNvPr id="11" name="Rectangle 2">
            <a:extLst>
              <a:ext uri="{FF2B5EF4-FFF2-40B4-BE49-F238E27FC236}">
                <a16:creationId xmlns:a16="http://schemas.microsoft.com/office/drawing/2014/main" id="{BD13B507-6ADD-473E-9799-897AD8B7B3C1}"/>
              </a:ext>
            </a:extLst>
          </p:cNvPr>
          <p:cNvSpPr txBox="1">
            <a:spLocks/>
          </p:cNvSpPr>
          <p:nvPr/>
        </p:nvSpPr>
        <p:spPr>
          <a:xfrm>
            <a:off x="2614612" y="111750"/>
            <a:ext cx="6962775" cy="731838"/>
          </a:xfrm>
          <a:prstGeom prst="rect">
            <a:avLst/>
          </a:prstGeom>
        </p:spPr>
        <p:txBody>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a:defRPr/>
            </a:pPr>
            <a:r>
              <a:rPr lang="en-US" sz="4800" dirty="0"/>
              <a:t>Gunite Gold Brake Drum </a:t>
            </a:r>
          </a:p>
        </p:txBody>
      </p:sp>
      <p:pic>
        <p:nvPicPr>
          <p:cNvPr id="2" name="Picture 1">
            <a:extLst>
              <a:ext uri="{FF2B5EF4-FFF2-40B4-BE49-F238E27FC236}">
                <a16:creationId xmlns:a16="http://schemas.microsoft.com/office/drawing/2014/main" id="{1105A31E-227F-4252-85C2-18842F6D68DB}"/>
              </a:ext>
            </a:extLst>
          </p:cNvPr>
          <p:cNvPicPr>
            <a:picLocks noChangeAspect="1"/>
          </p:cNvPicPr>
          <p:nvPr/>
        </p:nvPicPr>
        <p:blipFill rotWithShape="1">
          <a:blip r:embed="rId3"/>
          <a:srcRect l="1" r="847"/>
          <a:stretch/>
        </p:blipFill>
        <p:spPr>
          <a:xfrm>
            <a:off x="5257800" y="1690062"/>
            <a:ext cx="4457700" cy="4324350"/>
          </a:xfrm>
          <a:prstGeom prst="rect">
            <a:avLst/>
          </a:prstGeom>
        </p:spPr>
      </p:pic>
      <p:pic>
        <p:nvPicPr>
          <p:cNvPr id="5" name="Picture 4" descr="A picture containing object, text&#10;&#10;Description automatically generated">
            <a:extLst>
              <a:ext uri="{FF2B5EF4-FFF2-40B4-BE49-F238E27FC236}">
                <a16:creationId xmlns:a16="http://schemas.microsoft.com/office/drawing/2014/main" id="{1D6F5844-C5DB-4B18-A498-00F06898F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662" name="Group 86">
            <a:extLst>
              <a:ext uri="{FF2B5EF4-FFF2-40B4-BE49-F238E27FC236}">
                <a16:creationId xmlns:a16="http://schemas.microsoft.com/office/drawing/2014/main" id="{313EAE2A-D408-4CAB-BFD2-232B6EF6453C}"/>
              </a:ext>
            </a:extLst>
          </p:cNvPr>
          <p:cNvGraphicFramePr>
            <a:graphicFrameLocks noGrp="1"/>
          </p:cNvGraphicFramePr>
          <p:nvPr/>
        </p:nvGraphicFramePr>
        <p:xfrm>
          <a:off x="1676400" y="1279526"/>
          <a:ext cx="8839200" cy="5045075"/>
        </p:xfrm>
        <a:graphic>
          <a:graphicData uri="http://schemas.openxmlformats.org/drawingml/2006/table">
            <a:tbl>
              <a:tblPr/>
              <a:tblGrid>
                <a:gridCol w="1143000">
                  <a:extLst>
                    <a:ext uri="{9D8B030D-6E8A-4147-A177-3AD203B41FA5}">
                      <a16:colId xmlns:a16="http://schemas.microsoft.com/office/drawing/2014/main" val="20000"/>
                    </a:ext>
                  </a:extLst>
                </a:gridCol>
                <a:gridCol w="7696200">
                  <a:extLst>
                    <a:ext uri="{9D8B030D-6E8A-4147-A177-3AD203B41FA5}">
                      <a16:colId xmlns:a16="http://schemas.microsoft.com/office/drawing/2014/main" val="20001"/>
                    </a:ext>
                  </a:extLst>
                </a:gridCol>
              </a:tblGrid>
              <a:tr h="1019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j-lt"/>
                        </a:rPr>
                        <a:t>Lightweight</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Popular 16.50x7.00” application weighs only </a:t>
                      </a:r>
                      <a:r>
                        <a:rPr kumimoji="0" lang="en-US" sz="1400" b="1" i="0" u="none" strike="noStrike" cap="none" normalizeH="0" baseline="0" dirty="0">
                          <a:ln>
                            <a:noFill/>
                          </a:ln>
                          <a:solidFill>
                            <a:schemeClr val="tx1"/>
                          </a:solidFill>
                          <a:effectLst/>
                          <a:latin typeface="+mn-lt"/>
                        </a:rPr>
                        <a:t>94 lbs. vs. a standard full-cast drum at 112 lbs</a:t>
                      </a:r>
                      <a:r>
                        <a:rPr kumimoji="0" lang="en-US" sz="1400" b="0" i="0" u="none" strike="noStrike" cap="none" normalizeH="0" baseline="0" dirty="0">
                          <a:ln>
                            <a:noFill/>
                          </a:ln>
                          <a:solidFill>
                            <a:schemeClr val="tx1"/>
                          </a:solidFill>
                          <a:effectLst/>
                          <a:latin typeface="+mn-lt"/>
                        </a:rPr>
                        <a:t>.</a:t>
                      </a:r>
                    </a:p>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Savings of as much as 170 lbs. vs. standard full-cast drums on a typical tractor/trailer application.</a:t>
                      </a:r>
                    </a:p>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More profit per mile with no sacrifice in brake drum performance.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9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j-lt"/>
                        </a:rPr>
                        <a:t>Optimum Design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Single-piece </a:t>
                      </a:r>
                      <a:r>
                        <a:rPr kumimoji="0" lang="en-US" sz="1400" b="1" i="0" u="none" strike="noStrike" cap="none" normalizeH="0" baseline="0" dirty="0">
                          <a:ln>
                            <a:noFill/>
                          </a:ln>
                          <a:solidFill>
                            <a:schemeClr val="tx1"/>
                          </a:solidFill>
                          <a:effectLst/>
                          <a:latin typeface="+mn-lt"/>
                        </a:rPr>
                        <a:t>full-cast construction</a:t>
                      </a:r>
                      <a:r>
                        <a:rPr kumimoji="0" lang="en-US" sz="1400" b="0" i="0" u="none" strike="noStrike" cap="none" normalizeH="0" baseline="0" dirty="0">
                          <a:ln>
                            <a:noFill/>
                          </a:ln>
                          <a:solidFill>
                            <a:schemeClr val="tx1"/>
                          </a:solidFill>
                          <a:effectLst/>
                          <a:latin typeface="+mn-lt"/>
                        </a:rPr>
                        <a:t> vs. other lightweight steel shell composite drums.</a:t>
                      </a:r>
                    </a:p>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Balance between durability and thermal capability.</a:t>
                      </a:r>
                    </a:p>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Same superior performance characteristics as Gunite’s standard full-cast drums.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2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j-lt"/>
                        </a:rPr>
                        <a:t>Longer Life Expectancy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Gunite </a:t>
                      </a:r>
                      <a:r>
                        <a:rPr kumimoji="0" lang="en-US" sz="1400" b="1" i="0" u="none" strike="noStrike" cap="none" normalizeH="0" baseline="0" dirty="0">
                          <a:ln>
                            <a:noFill/>
                          </a:ln>
                          <a:solidFill>
                            <a:srgbClr val="CC9900"/>
                          </a:solidFill>
                          <a:effectLst/>
                          <a:latin typeface="+mn-lt"/>
                        </a:rPr>
                        <a:t>GOLD</a:t>
                      </a:r>
                      <a:r>
                        <a:rPr kumimoji="0" lang="en-US" sz="1400" b="0" i="0" u="none" strike="noStrike" cap="none" normalizeH="0" baseline="0" dirty="0">
                          <a:ln>
                            <a:noFill/>
                          </a:ln>
                          <a:solidFill>
                            <a:schemeClr val="tx1"/>
                          </a:solidFill>
                          <a:effectLst/>
                          <a:latin typeface="+mn-lt"/>
                        </a:rPr>
                        <a:t> test fleets have experienced </a:t>
                      </a:r>
                      <a:r>
                        <a:rPr kumimoji="0" lang="en-US" sz="1400" b="1" i="0" u="none" strike="noStrike" cap="none" normalizeH="0" baseline="0" dirty="0">
                          <a:ln>
                            <a:noFill/>
                          </a:ln>
                          <a:solidFill>
                            <a:schemeClr val="tx1"/>
                          </a:solidFill>
                          <a:effectLst/>
                          <a:latin typeface="+mn-lt"/>
                        </a:rPr>
                        <a:t>longer life</a:t>
                      </a:r>
                      <a:r>
                        <a:rPr kumimoji="0" lang="en-US" sz="1400" b="0" i="0" u="none" strike="noStrike" cap="none" normalizeH="0" baseline="0" dirty="0">
                          <a:ln>
                            <a:noFill/>
                          </a:ln>
                          <a:solidFill>
                            <a:schemeClr val="tx1"/>
                          </a:solidFill>
                          <a:effectLst/>
                          <a:latin typeface="+mn-lt"/>
                        </a:rPr>
                        <a:t> on their drums, </a:t>
                      </a:r>
                      <a:r>
                        <a:rPr kumimoji="0" lang="en-US" sz="1400" b="1" i="0" u="none" strike="noStrike" cap="none" normalizeH="0" baseline="0" dirty="0">
                          <a:ln>
                            <a:noFill/>
                          </a:ln>
                          <a:solidFill>
                            <a:schemeClr val="tx1"/>
                          </a:solidFill>
                          <a:effectLst/>
                          <a:latin typeface="+mn-lt"/>
                        </a:rPr>
                        <a:t>without experiencing any</a:t>
                      </a:r>
                    </a:p>
                    <a:p>
                      <a:pPr marL="0" marR="0" lvl="0" indent="0" algn="l" defTabSz="914400" rtl="0" eaLnBrk="1" fontAlgn="base" latinLnBrk="0" hangingPunct="1">
                        <a:lnSpc>
                          <a:spcPct val="100000"/>
                        </a:lnSpc>
                        <a:spcBef>
                          <a:spcPct val="20000"/>
                        </a:spcBef>
                        <a:spcAft>
                          <a:spcPct val="0"/>
                        </a:spcAft>
                        <a:buClr>
                          <a:srgbClr val="C4A534"/>
                        </a:buClr>
                        <a:buSzTx/>
                        <a:buFontTx/>
                        <a:buNone/>
                        <a:tabLst/>
                      </a:pPr>
                      <a:r>
                        <a:rPr kumimoji="0" lang="en-US" sz="1400" b="1" i="0" u="none" strike="noStrike" cap="none" normalizeH="0" baseline="0" dirty="0">
                          <a:ln>
                            <a:noFill/>
                          </a:ln>
                          <a:solidFill>
                            <a:schemeClr val="tx1"/>
                          </a:solidFill>
                          <a:effectLst/>
                          <a:latin typeface="+mn-lt"/>
                        </a:rPr>
                        <a:t>   increase in lining wear.</a:t>
                      </a:r>
                    </a:p>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Test fleets have reported significantly longer life than expected, collectively as follows:  front (steer)</a:t>
                      </a:r>
                    </a:p>
                    <a:p>
                      <a:pPr marL="0" marR="0" lvl="0" indent="0" algn="l" defTabSz="914400" rtl="0" eaLnBrk="1" fontAlgn="base" latinLnBrk="0" hangingPunct="1">
                        <a:lnSpc>
                          <a:spcPct val="100000"/>
                        </a:lnSpc>
                        <a:spcBef>
                          <a:spcPct val="20000"/>
                        </a:spcBef>
                        <a:spcAft>
                          <a:spcPct val="0"/>
                        </a:spcAft>
                        <a:buClr>
                          <a:srgbClr val="C4A534"/>
                        </a:buClr>
                        <a:buSzTx/>
                        <a:buFontTx/>
                        <a:buNone/>
                        <a:tabLst/>
                      </a:pPr>
                      <a:r>
                        <a:rPr kumimoji="0" lang="en-US" sz="1400" b="0" i="0" u="none" strike="noStrike" cap="none" normalizeH="0" baseline="0" dirty="0">
                          <a:ln>
                            <a:noFill/>
                          </a:ln>
                          <a:solidFill>
                            <a:schemeClr val="tx1"/>
                          </a:solidFill>
                          <a:effectLst/>
                          <a:latin typeface="+mn-lt"/>
                        </a:rPr>
                        <a:t>   axles have had an increase in life expectancy of 50-75%, rear (drive) axles 20-50%, and trailer axles</a:t>
                      </a:r>
                    </a:p>
                    <a:p>
                      <a:pPr marL="0" marR="0" lvl="0" indent="0" algn="l" defTabSz="914400" rtl="0" eaLnBrk="1" fontAlgn="base" latinLnBrk="0" hangingPunct="1">
                        <a:lnSpc>
                          <a:spcPct val="100000"/>
                        </a:lnSpc>
                        <a:spcBef>
                          <a:spcPct val="20000"/>
                        </a:spcBef>
                        <a:spcAft>
                          <a:spcPct val="0"/>
                        </a:spcAft>
                        <a:buClr>
                          <a:srgbClr val="C4A534"/>
                        </a:buClr>
                        <a:buSzTx/>
                        <a:buFontTx/>
                        <a:buNone/>
                        <a:tabLst/>
                      </a:pPr>
                      <a:r>
                        <a:rPr kumimoji="0" lang="en-US" sz="1400" b="0" i="0" u="none" strike="noStrike" cap="none" normalizeH="0" baseline="0" dirty="0">
                          <a:ln>
                            <a:noFill/>
                          </a:ln>
                          <a:solidFill>
                            <a:schemeClr val="tx1"/>
                          </a:solidFill>
                          <a:effectLst/>
                          <a:latin typeface="+mn-lt"/>
                        </a:rPr>
                        <a:t>   20-40%.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j-lt"/>
                        </a:rPr>
                        <a:t>Durability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a:t>
                      </a:r>
                      <a:r>
                        <a:rPr kumimoji="0" lang="en-US" sz="1400" b="1" i="0" u="none" strike="noStrike" cap="none" normalizeH="0" baseline="0" dirty="0">
                          <a:ln>
                            <a:noFill/>
                          </a:ln>
                          <a:solidFill>
                            <a:srgbClr val="CC9900"/>
                          </a:solidFill>
                          <a:effectLst/>
                          <a:latin typeface="+mn-lt"/>
                        </a:rPr>
                        <a:t>GOLD</a:t>
                      </a:r>
                      <a:r>
                        <a:rPr kumimoji="0" lang="en-US" sz="1400" b="0" i="0" u="none" strike="noStrike" cap="none" normalizeH="0" baseline="0" dirty="0">
                          <a:ln>
                            <a:noFill/>
                          </a:ln>
                          <a:solidFill>
                            <a:schemeClr val="tx1"/>
                          </a:solidFill>
                          <a:effectLst/>
                          <a:latin typeface="+mn-lt"/>
                        </a:rPr>
                        <a:t> drums have been proven to outperform steel shell composite brake drums in extreme cycle to</a:t>
                      </a:r>
                    </a:p>
                    <a:p>
                      <a:pPr marL="0" marR="0" lvl="0" indent="0" algn="l" defTabSz="914400" rtl="0" eaLnBrk="1" fontAlgn="base" latinLnBrk="0" hangingPunct="1">
                        <a:lnSpc>
                          <a:spcPct val="100000"/>
                        </a:lnSpc>
                        <a:spcBef>
                          <a:spcPct val="20000"/>
                        </a:spcBef>
                        <a:spcAft>
                          <a:spcPct val="0"/>
                        </a:spcAft>
                        <a:buClr>
                          <a:srgbClr val="C4A534"/>
                        </a:buClr>
                        <a:buSzTx/>
                        <a:buFontTx/>
                        <a:buNone/>
                        <a:tabLst/>
                      </a:pPr>
                      <a:r>
                        <a:rPr kumimoji="0" lang="en-US" sz="1400" b="0" i="0" u="none" strike="noStrike" cap="none" normalizeH="0" baseline="0" dirty="0">
                          <a:ln>
                            <a:noFill/>
                          </a:ln>
                          <a:solidFill>
                            <a:schemeClr val="tx1"/>
                          </a:solidFill>
                          <a:effectLst/>
                          <a:latin typeface="+mn-lt"/>
                        </a:rPr>
                        <a:t>   failure dynamometer tests, lasting </a:t>
                      </a:r>
                      <a:r>
                        <a:rPr kumimoji="0" lang="en-US" sz="1400" b="1" i="0" u="none" strike="noStrike" cap="none" normalizeH="0" baseline="0" dirty="0">
                          <a:ln>
                            <a:noFill/>
                          </a:ln>
                          <a:solidFill>
                            <a:schemeClr val="tx1"/>
                          </a:solidFill>
                          <a:effectLst/>
                          <a:latin typeface="+mn-lt"/>
                        </a:rPr>
                        <a:t>2-times longer</a:t>
                      </a:r>
                      <a:r>
                        <a:rPr kumimoji="0" lang="en-US" sz="1400" b="0" i="0" u="none" strike="noStrike" cap="none" normalizeH="0" baseline="0" dirty="0">
                          <a:ln>
                            <a:noFill/>
                          </a:ln>
                          <a:solidFill>
                            <a:schemeClr val="tx1"/>
                          </a:solidFill>
                          <a:effectLst/>
                          <a:latin typeface="+mn-lt"/>
                        </a:rPr>
                        <a:t> than the nearest competitor of steel shell</a:t>
                      </a:r>
                    </a:p>
                    <a:p>
                      <a:pPr marL="0" marR="0" lvl="0" indent="0" algn="l" defTabSz="914400" rtl="0" eaLnBrk="1" fontAlgn="base" latinLnBrk="0" hangingPunct="1">
                        <a:lnSpc>
                          <a:spcPct val="100000"/>
                        </a:lnSpc>
                        <a:spcBef>
                          <a:spcPct val="20000"/>
                        </a:spcBef>
                        <a:spcAft>
                          <a:spcPct val="0"/>
                        </a:spcAft>
                        <a:buClr>
                          <a:srgbClr val="C4A534"/>
                        </a:buClr>
                        <a:buSzTx/>
                        <a:buFontTx/>
                        <a:buNone/>
                        <a:tabLst/>
                      </a:pPr>
                      <a:r>
                        <a:rPr kumimoji="0" lang="en-US" sz="1400" b="0" i="0" u="none" strike="noStrike" cap="none" normalizeH="0" baseline="0" dirty="0">
                          <a:ln>
                            <a:noFill/>
                          </a:ln>
                          <a:solidFill>
                            <a:schemeClr val="tx1"/>
                          </a:solidFill>
                          <a:effectLst/>
                          <a:latin typeface="+mn-lt"/>
                        </a:rPr>
                        <a:t>   composite drums at high speed brake applications of 70 mph.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j-lt"/>
                        </a:rPr>
                        <a:t>Noise Reduction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4A534"/>
                        </a:buClr>
                        <a:buSzTx/>
                        <a:buFontTx/>
                        <a:buChar char="•"/>
                        <a:tabLst/>
                      </a:pPr>
                      <a:r>
                        <a:rPr kumimoji="0" lang="en-US" sz="1400" b="0" i="0" u="none" strike="noStrike" cap="none" normalizeH="0" baseline="0" dirty="0">
                          <a:ln>
                            <a:noFill/>
                          </a:ln>
                          <a:solidFill>
                            <a:schemeClr val="tx1"/>
                          </a:solidFill>
                          <a:effectLst/>
                          <a:latin typeface="+mn-lt"/>
                        </a:rPr>
                        <a:t> </a:t>
                      </a:r>
                      <a:r>
                        <a:rPr kumimoji="0" lang="en-US" sz="1400" b="1" i="0" u="none" strike="noStrike" cap="none" normalizeH="0" baseline="0" dirty="0">
                          <a:ln>
                            <a:noFill/>
                          </a:ln>
                          <a:solidFill>
                            <a:schemeClr val="tx1"/>
                          </a:solidFill>
                          <a:effectLst/>
                          <a:latin typeface="+mn-lt"/>
                        </a:rPr>
                        <a:t>Reduced brake noise</a:t>
                      </a:r>
                      <a:r>
                        <a:rPr kumimoji="0" lang="en-US" sz="1400" b="0" i="0" u="none" strike="noStrike" cap="none" normalizeH="0" baseline="0" dirty="0">
                          <a:ln>
                            <a:noFill/>
                          </a:ln>
                          <a:solidFill>
                            <a:schemeClr val="tx1"/>
                          </a:solidFill>
                          <a:effectLst/>
                          <a:latin typeface="+mn-lt"/>
                        </a:rPr>
                        <a:t> compared to lightweight steel shell composite brake drums.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Rectangle 2">
            <a:extLst>
              <a:ext uri="{FF2B5EF4-FFF2-40B4-BE49-F238E27FC236}">
                <a16:creationId xmlns:a16="http://schemas.microsoft.com/office/drawing/2014/main" id="{793614D7-7716-453C-8D2A-05F8427DF3B4}"/>
              </a:ext>
            </a:extLst>
          </p:cNvPr>
          <p:cNvSpPr txBox="1">
            <a:spLocks/>
          </p:cNvSpPr>
          <p:nvPr/>
        </p:nvSpPr>
        <p:spPr>
          <a:xfrm>
            <a:off x="2347911" y="167480"/>
            <a:ext cx="7586663" cy="731838"/>
          </a:xfrm>
          <a:prstGeom prst="rect">
            <a:avLst/>
          </a:prstGeom>
        </p:spPr>
        <p:txBody>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a:defRPr/>
            </a:pPr>
            <a:r>
              <a:rPr lang="en-US" sz="4800" dirty="0">
                <a:effectLst>
                  <a:outerShdw blurRad="38100" dist="38100" dir="2700000" algn="tl">
                    <a:srgbClr val="000000">
                      <a:alpha val="43137"/>
                    </a:srgbClr>
                  </a:outerShdw>
                </a:effectLst>
              </a:rPr>
              <a:t>Lightweight BUT…Longer Life! </a:t>
            </a:r>
          </a:p>
        </p:txBody>
      </p:sp>
      <p:pic>
        <p:nvPicPr>
          <p:cNvPr id="4" name="Picture 3" descr="A picture containing object, text&#10;&#10;Description automatically generated">
            <a:extLst>
              <a:ext uri="{FF2B5EF4-FFF2-40B4-BE49-F238E27FC236}">
                <a16:creationId xmlns:a16="http://schemas.microsoft.com/office/drawing/2014/main" id="{0F2E2778-7EA2-4DE4-BFAA-56E8AD493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a:extLst>
              <a:ext uri="{FF2B5EF4-FFF2-40B4-BE49-F238E27FC236}">
                <a16:creationId xmlns:a16="http://schemas.microsoft.com/office/drawing/2014/main" id="{5EEE55AB-9AF2-4A81-8B2F-CC2C6DAA0003}"/>
              </a:ext>
            </a:extLst>
          </p:cNvPr>
          <p:cNvSpPr>
            <a:spLocks noGrp="1"/>
          </p:cNvSpPr>
          <p:nvPr>
            <p:ph type="title"/>
          </p:nvPr>
        </p:nvSpPr>
        <p:spPr>
          <a:xfrm>
            <a:off x="2732473" y="212415"/>
            <a:ext cx="6910526" cy="731838"/>
          </a:xfrm>
        </p:spPr>
        <p:txBody>
          <a:bodyPr/>
          <a:lstStyle/>
          <a:p>
            <a:pPr algn="ctr"/>
            <a:r>
              <a:rPr lang="en-US" altLang="en-US" dirty="0"/>
              <a:t>Trident™ Brake Drum By KIC </a:t>
            </a:r>
          </a:p>
        </p:txBody>
      </p:sp>
      <p:sp>
        <p:nvSpPr>
          <p:cNvPr id="4" name="Footer Placeholder 3">
            <a:extLst>
              <a:ext uri="{FF2B5EF4-FFF2-40B4-BE49-F238E27FC236}">
                <a16:creationId xmlns:a16="http://schemas.microsoft.com/office/drawing/2014/main" id="{8BCB0E98-3B6C-44B2-A7B2-3BD884FEB63E}"/>
              </a:ext>
            </a:extLst>
          </p:cNvPr>
          <p:cNvSpPr>
            <a:spLocks noGrp="1"/>
          </p:cNvSpPr>
          <p:nvPr>
            <p:ph type="ftr" sz="quarter" idx="10"/>
          </p:nvPr>
        </p:nvSpPr>
        <p:spPr/>
        <p:txBody>
          <a:bodyPr/>
          <a:lstStyle/>
          <a:p>
            <a:pPr>
              <a:defRPr/>
            </a:pPr>
            <a:r>
              <a:rPr lang="en-US" dirty="0"/>
              <a:t>Confidential.  Do Not Distribute.</a:t>
            </a:r>
          </a:p>
        </p:txBody>
      </p:sp>
      <p:sp>
        <p:nvSpPr>
          <p:cNvPr id="9" name="TextBox 8">
            <a:extLst>
              <a:ext uri="{FF2B5EF4-FFF2-40B4-BE49-F238E27FC236}">
                <a16:creationId xmlns:a16="http://schemas.microsoft.com/office/drawing/2014/main" id="{B182A70B-DE9B-407B-AB41-9A469DDBE69B}"/>
              </a:ext>
            </a:extLst>
          </p:cNvPr>
          <p:cNvSpPr txBox="1"/>
          <p:nvPr/>
        </p:nvSpPr>
        <p:spPr>
          <a:xfrm>
            <a:off x="301841" y="1306514"/>
            <a:ext cx="11771790" cy="1077218"/>
          </a:xfrm>
          <a:prstGeom prst="rect">
            <a:avLst/>
          </a:prstGeom>
          <a:noFill/>
        </p:spPr>
        <p:txBody>
          <a:bodyPr wrap="square">
            <a:spAutoFit/>
          </a:bodyPr>
          <a:lstStyle/>
          <a:p>
            <a:pPr>
              <a:defRPr/>
            </a:pPr>
            <a:r>
              <a:rPr lang="en-US" sz="1600" dirty="0"/>
              <a:t>KIC’s Next Generation Trident™ 80002 series brake drum addresses the need for a lightweight, technically superior, brake drum that will help North America’s fleets cut costs and maximize payloads. </a:t>
            </a:r>
          </a:p>
          <a:p>
            <a:pPr>
              <a:defRPr/>
            </a:pPr>
            <a:endParaRPr lang="en-US" sz="1600" dirty="0"/>
          </a:p>
          <a:p>
            <a:pPr>
              <a:defRPr/>
            </a:pPr>
            <a:r>
              <a:rPr lang="en-US" sz="1600" dirty="0"/>
              <a:t>The Trident™ composite steel shell brake drum saves up to 45lbs per axle compared to standard cast iron drums.  (vs standard 110lb Drum)</a:t>
            </a:r>
          </a:p>
        </p:txBody>
      </p:sp>
      <p:sp>
        <p:nvSpPr>
          <p:cNvPr id="10" name="TextBox 9">
            <a:extLst>
              <a:ext uri="{FF2B5EF4-FFF2-40B4-BE49-F238E27FC236}">
                <a16:creationId xmlns:a16="http://schemas.microsoft.com/office/drawing/2014/main" id="{DA3F20F6-770B-4630-B436-3B55B0F31A9E}"/>
              </a:ext>
            </a:extLst>
          </p:cNvPr>
          <p:cNvSpPr txBox="1"/>
          <p:nvPr/>
        </p:nvSpPr>
        <p:spPr>
          <a:xfrm>
            <a:off x="2590800" y="6043614"/>
            <a:ext cx="8034338" cy="338137"/>
          </a:xfrm>
          <a:prstGeom prst="rect">
            <a:avLst/>
          </a:prstGeom>
          <a:noFill/>
        </p:spPr>
        <p:txBody>
          <a:bodyPr>
            <a:spAutoFit/>
          </a:bodyPr>
          <a:lstStyle/>
          <a:p>
            <a:pPr>
              <a:defRPr/>
            </a:pPr>
            <a:r>
              <a:rPr lang="en-US" sz="1600" b="1" dirty="0">
                <a:solidFill>
                  <a:srgbClr val="0070C0"/>
                </a:solidFill>
              </a:rPr>
              <a:t>Trident™ features a steel shell and centrifugally cast braking surface technology</a:t>
            </a:r>
          </a:p>
        </p:txBody>
      </p:sp>
      <p:pic>
        <p:nvPicPr>
          <p:cNvPr id="11270" name="Picture 12">
            <a:extLst>
              <a:ext uri="{FF2B5EF4-FFF2-40B4-BE49-F238E27FC236}">
                <a16:creationId xmlns:a16="http://schemas.microsoft.com/office/drawing/2014/main" id="{1303E2A8-F441-4D2A-8A2F-999AFF7E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858" y="2513599"/>
            <a:ext cx="3402013" cy="34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5">
            <a:extLst>
              <a:ext uri="{FF2B5EF4-FFF2-40B4-BE49-F238E27FC236}">
                <a16:creationId xmlns:a16="http://schemas.microsoft.com/office/drawing/2014/main" id="{047168C8-6B25-43F7-9E59-381B4631AFC2}"/>
              </a:ext>
            </a:extLst>
          </p:cNvPr>
          <p:cNvSpPr txBox="1">
            <a:spLocks noChangeArrowheads="1"/>
          </p:cNvSpPr>
          <p:nvPr/>
        </p:nvSpPr>
        <p:spPr bwMode="auto">
          <a:xfrm>
            <a:off x="6172200" y="3233739"/>
            <a:ext cx="170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latin typeface="Arial" panose="020B0604020202020204" pitchFamily="34" charset="0"/>
              </a:rPr>
              <a:t>16.5 X 7 = 88lbs</a:t>
            </a:r>
            <a:endParaRPr lang="en-US" altLang="en-US" sz="1200" b="1" dirty="0">
              <a:latin typeface="Arial" panose="020B0604020202020204" pitchFamily="34" charset="0"/>
            </a:endParaRPr>
          </a:p>
        </p:txBody>
      </p:sp>
      <p:sp>
        <p:nvSpPr>
          <p:cNvPr id="11272" name="TextBox 16">
            <a:extLst>
              <a:ext uri="{FF2B5EF4-FFF2-40B4-BE49-F238E27FC236}">
                <a16:creationId xmlns:a16="http://schemas.microsoft.com/office/drawing/2014/main" id="{BDA86787-C59C-4973-A612-1C3E34877628}"/>
              </a:ext>
            </a:extLst>
          </p:cNvPr>
          <p:cNvSpPr txBox="1">
            <a:spLocks noChangeArrowheads="1"/>
          </p:cNvSpPr>
          <p:nvPr/>
        </p:nvSpPr>
        <p:spPr bwMode="auto">
          <a:xfrm>
            <a:off x="8345489" y="5213350"/>
            <a:ext cx="210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dirty="0">
                <a:latin typeface="Arial" panose="020B0604020202020204" pitchFamily="34" charset="0"/>
              </a:rPr>
              <a:t>Other Sizes:</a:t>
            </a:r>
          </a:p>
          <a:p>
            <a:pPr>
              <a:spcBef>
                <a:spcPct val="0"/>
              </a:spcBef>
              <a:buFontTx/>
              <a:buNone/>
            </a:pPr>
            <a:r>
              <a:rPr lang="en-US" altLang="en-US" sz="1400" dirty="0">
                <a:latin typeface="Arial" panose="020B0604020202020204" pitchFamily="34" charset="0"/>
              </a:rPr>
              <a:t>80005-018  16.5 X 5.0</a:t>
            </a:r>
          </a:p>
          <a:p>
            <a:pPr>
              <a:spcBef>
                <a:spcPct val="0"/>
              </a:spcBef>
              <a:buFontTx/>
              <a:buNone/>
            </a:pPr>
            <a:r>
              <a:rPr lang="en-US" altLang="en-US" sz="1400" dirty="0">
                <a:latin typeface="Arial" panose="020B0604020202020204" pitchFamily="34" charset="0"/>
              </a:rPr>
              <a:t>80008-018  16.5 X 8 5/8</a:t>
            </a:r>
          </a:p>
        </p:txBody>
      </p:sp>
      <p:sp>
        <p:nvSpPr>
          <p:cNvPr id="11273" name="Rectangle 20">
            <a:extLst>
              <a:ext uri="{FF2B5EF4-FFF2-40B4-BE49-F238E27FC236}">
                <a16:creationId xmlns:a16="http://schemas.microsoft.com/office/drawing/2014/main" id="{41D873BE-7B5F-4A00-B439-A1866492F12D}"/>
              </a:ext>
            </a:extLst>
          </p:cNvPr>
          <p:cNvSpPr>
            <a:spLocks noChangeArrowheads="1"/>
          </p:cNvSpPr>
          <p:nvPr/>
        </p:nvSpPr>
        <p:spPr bwMode="auto">
          <a:xfrm>
            <a:off x="5207000" y="3589339"/>
            <a:ext cx="530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400" dirty="0">
                <a:latin typeface="Verdana" panose="020B0604030504040204" pitchFamily="34" charset="0"/>
              </a:rPr>
              <a:t>High carbon steel shell with knurled design for better fusion between braking material and steel shell</a:t>
            </a:r>
          </a:p>
          <a:p>
            <a:pPr>
              <a:spcBef>
                <a:spcPct val="0"/>
              </a:spcBef>
            </a:pPr>
            <a:r>
              <a:rPr lang="en-US" altLang="en-US" sz="1400" dirty="0">
                <a:latin typeface="Verdana" panose="020B0604030504040204" pitchFamily="34" charset="0"/>
              </a:rPr>
              <a:t>Rated to 23,000 lbs. capacity.</a:t>
            </a:r>
          </a:p>
        </p:txBody>
      </p:sp>
      <p:pic>
        <p:nvPicPr>
          <p:cNvPr id="11" name="Picture 10" descr="A picture containing object, text&#10;&#10;Description automatically generated">
            <a:extLst>
              <a:ext uri="{FF2B5EF4-FFF2-40B4-BE49-F238E27FC236}">
                <a16:creationId xmlns:a16="http://schemas.microsoft.com/office/drawing/2014/main" id="{54485B15-F0F1-4463-A2AB-C3FC4BFB8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D90D6F68-8ACE-403D-9258-46BF9ACB3A8D}"/>
              </a:ext>
            </a:extLst>
          </p:cNvPr>
          <p:cNvSpPr>
            <a:spLocks noGrp="1"/>
          </p:cNvSpPr>
          <p:nvPr>
            <p:ph idx="1"/>
          </p:nvPr>
        </p:nvSpPr>
        <p:spPr>
          <a:xfrm>
            <a:off x="621437" y="1262064"/>
            <a:ext cx="10813002" cy="4916487"/>
          </a:xfrm>
        </p:spPr>
        <p:txBody>
          <a:bodyPr/>
          <a:lstStyle/>
          <a:p>
            <a:r>
              <a:rPr lang="en-US" altLang="en-US" sz="1500" dirty="0"/>
              <a:t>At only 88lbs the Trident steel shell brake drum saves up to </a:t>
            </a:r>
            <a:r>
              <a:rPr lang="en-US" altLang="en-US" sz="1800" b="1" dirty="0"/>
              <a:t>45lbs per axle </a:t>
            </a:r>
            <a:r>
              <a:rPr lang="en-US" altLang="en-US" sz="1500" dirty="0"/>
              <a:t>compared to standard cast iron drums.</a:t>
            </a:r>
          </a:p>
          <a:p>
            <a:r>
              <a:rPr lang="en-US" altLang="en-US" sz="1500" dirty="0"/>
              <a:t>Our high carbon single piece steel shell is precision formed for improved rigidity and less prone to cracking. We've also added knurling to the interior of the shell to provide the best fusion between the shell and grey iron.</a:t>
            </a:r>
            <a:endParaRPr lang="en-US" altLang="en-US" sz="1500" b="1" i="1" dirty="0"/>
          </a:p>
          <a:p>
            <a:endParaRPr lang="en-US" altLang="en-US" sz="1500" dirty="0"/>
          </a:p>
        </p:txBody>
      </p:sp>
      <p:sp>
        <p:nvSpPr>
          <p:cNvPr id="13315" name="Title 1">
            <a:extLst>
              <a:ext uri="{FF2B5EF4-FFF2-40B4-BE49-F238E27FC236}">
                <a16:creationId xmlns:a16="http://schemas.microsoft.com/office/drawing/2014/main" id="{10D3C52B-5818-44DF-A5A5-32BBC7F61599}"/>
              </a:ext>
            </a:extLst>
          </p:cNvPr>
          <p:cNvSpPr>
            <a:spLocks noGrp="1"/>
          </p:cNvSpPr>
          <p:nvPr>
            <p:ph type="title"/>
          </p:nvPr>
        </p:nvSpPr>
        <p:spPr>
          <a:xfrm>
            <a:off x="2182840" y="341858"/>
            <a:ext cx="8010472" cy="561975"/>
          </a:xfrm>
        </p:spPr>
        <p:txBody>
          <a:bodyPr>
            <a:noAutofit/>
          </a:bodyPr>
          <a:lstStyle/>
          <a:p>
            <a:pPr>
              <a:defRPr/>
            </a:pPr>
            <a:r>
              <a:rPr lang="en-US" altLang="en-US" sz="4800" dirty="0"/>
              <a:t>What sets the Trident™ apart?</a:t>
            </a:r>
          </a:p>
        </p:txBody>
      </p:sp>
      <p:grpSp>
        <p:nvGrpSpPr>
          <p:cNvPr id="15364" name="Group 13">
            <a:extLst>
              <a:ext uri="{FF2B5EF4-FFF2-40B4-BE49-F238E27FC236}">
                <a16:creationId xmlns:a16="http://schemas.microsoft.com/office/drawing/2014/main" id="{EA1732A2-9B0C-4B3B-B5DE-9F548850FE4A}"/>
              </a:ext>
            </a:extLst>
          </p:cNvPr>
          <p:cNvGrpSpPr>
            <a:grpSpLocks/>
          </p:cNvGrpSpPr>
          <p:nvPr/>
        </p:nvGrpSpPr>
        <p:grpSpPr bwMode="auto">
          <a:xfrm>
            <a:off x="1376039" y="2254929"/>
            <a:ext cx="3119761" cy="2655210"/>
            <a:chOff x="420800" y="2792230"/>
            <a:chExt cx="2672989" cy="2008050"/>
          </a:xfrm>
        </p:grpSpPr>
        <p:grpSp>
          <p:nvGrpSpPr>
            <p:cNvPr id="15370" name="Group 14">
              <a:extLst>
                <a:ext uri="{FF2B5EF4-FFF2-40B4-BE49-F238E27FC236}">
                  <a16:creationId xmlns:a16="http://schemas.microsoft.com/office/drawing/2014/main" id="{792B6D54-8C4E-4FDB-936E-DF53090128B1}"/>
                </a:ext>
              </a:extLst>
            </p:cNvPr>
            <p:cNvGrpSpPr>
              <a:grpSpLocks/>
            </p:cNvGrpSpPr>
            <p:nvPr/>
          </p:nvGrpSpPr>
          <p:grpSpPr bwMode="auto">
            <a:xfrm>
              <a:off x="420800" y="2792230"/>
              <a:ext cx="2672989" cy="2008050"/>
              <a:chOff x="420800" y="2792230"/>
              <a:chExt cx="2672989" cy="2008050"/>
            </a:xfrm>
          </p:grpSpPr>
          <p:pic>
            <p:nvPicPr>
              <p:cNvPr id="15372" name="Picture 17">
                <a:extLst>
                  <a:ext uri="{FF2B5EF4-FFF2-40B4-BE49-F238E27FC236}">
                    <a16:creationId xmlns:a16="http://schemas.microsoft.com/office/drawing/2014/main" id="{CE55CC80-F5A9-46D0-803D-266CAE6294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800" y="3125778"/>
                <a:ext cx="2017899" cy="167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8">
                <a:extLst>
                  <a:ext uri="{FF2B5EF4-FFF2-40B4-BE49-F238E27FC236}">
                    <a16:creationId xmlns:a16="http://schemas.microsoft.com/office/drawing/2014/main" id="{B3135431-B345-40ED-816D-6E67F4426D74}"/>
                  </a:ext>
                </a:extLst>
              </p:cNvPr>
              <p:cNvSpPr txBox="1">
                <a:spLocks noChangeArrowheads="1"/>
              </p:cNvSpPr>
              <p:nvPr/>
            </p:nvSpPr>
            <p:spPr bwMode="auto">
              <a:xfrm>
                <a:off x="1380173" y="2792230"/>
                <a:ext cx="928590" cy="3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050" dirty="0">
                    <a:latin typeface="Arial" panose="020B0604020202020204" pitchFamily="34" charset="0"/>
                  </a:rPr>
                  <a:t>Steel Shell</a:t>
                </a:r>
              </a:p>
            </p:txBody>
          </p:sp>
          <p:sp>
            <p:nvSpPr>
              <p:cNvPr id="15373" name="TextBox 19">
                <a:extLst>
                  <a:ext uri="{FF2B5EF4-FFF2-40B4-BE49-F238E27FC236}">
                    <a16:creationId xmlns:a16="http://schemas.microsoft.com/office/drawing/2014/main" id="{ED007D08-2847-4876-9ED1-2B13596ABECD}"/>
                  </a:ext>
                </a:extLst>
              </p:cNvPr>
              <p:cNvSpPr txBox="1">
                <a:spLocks noChangeArrowheads="1"/>
              </p:cNvSpPr>
              <p:nvPr/>
            </p:nvSpPr>
            <p:spPr bwMode="auto">
              <a:xfrm>
                <a:off x="1528952" y="3815751"/>
                <a:ext cx="1564837" cy="31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050" dirty="0">
                    <a:latin typeface="Arial" panose="020B0604020202020204" pitchFamily="34" charset="0"/>
                  </a:rPr>
                  <a:t>Formed Steel Ridges</a:t>
                </a:r>
              </a:p>
            </p:txBody>
          </p:sp>
        </p:grpSp>
        <p:sp>
          <p:nvSpPr>
            <p:cNvPr id="4" name="TextBox 15">
              <a:extLst>
                <a:ext uri="{FF2B5EF4-FFF2-40B4-BE49-F238E27FC236}">
                  <a16:creationId xmlns:a16="http://schemas.microsoft.com/office/drawing/2014/main" id="{D9E2EDA6-97AE-4BF1-861F-EF94CB325561}"/>
                </a:ext>
              </a:extLst>
            </p:cNvPr>
            <p:cNvSpPr txBox="1">
              <a:spLocks noChangeArrowheads="1"/>
            </p:cNvSpPr>
            <p:nvPr/>
          </p:nvSpPr>
          <p:spPr bwMode="auto">
            <a:xfrm>
              <a:off x="2202736" y="3390746"/>
              <a:ext cx="829404" cy="32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050" dirty="0">
                  <a:latin typeface="Arial" panose="020B0604020202020204" pitchFamily="34" charset="0"/>
                </a:rPr>
                <a:t>Gray Iron</a:t>
              </a:r>
            </a:p>
          </p:txBody>
        </p:sp>
      </p:grpSp>
      <p:sp>
        <p:nvSpPr>
          <p:cNvPr id="15365" name="TextBox 1">
            <a:extLst>
              <a:ext uri="{FF2B5EF4-FFF2-40B4-BE49-F238E27FC236}">
                <a16:creationId xmlns:a16="http://schemas.microsoft.com/office/drawing/2014/main" id="{7BE97C73-82C0-48EA-BA7F-B4F295257F5D}"/>
              </a:ext>
            </a:extLst>
          </p:cNvPr>
          <p:cNvSpPr txBox="1">
            <a:spLocks noChangeArrowheads="1"/>
          </p:cNvSpPr>
          <p:nvPr/>
        </p:nvSpPr>
        <p:spPr bwMode="auto">
          <a:xfrm>
            <a:off x="4872935" y="2617511"/>
            <a:ext cx="554513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latin typeface="Arial" panose="020B0604020202020204" pitchFamily="34" charset="0"/>
              </a:rPr>
              <a:t>The Process</a:t>
            </a:r>
          </a:p>
          <a:p>
            <a:pPr>
              <a:spcBef>
                <a:spcPct val="0"/>
              </a:spcBef>
              <a:buFontTx/>
              <a:buNone/>
            </a:pPr>
            <a:r>
              <a:rPr lang="en-US" altLang="en-US" sz="1400" b="1" dirty="0">
                <a:latin typeface="Arial" panose="020B0604020202020204" pitchFamily="34" charset="0"/>
              </a:rPr>
              <a:t>Step 1.</a:t>
            </a:r>
            <a:r>
              <a:rPr lang="en-US" altLang="en-US" sz="1400" dirty="0">
                <a:latin typeface="Arial" panose="020B0604020202020204" pitchFamily="34" charset="0"/>
              </a:rPr>
              <a:t> Carbon steel is roll formed to create a precision outer shell.</a:t>
            </a:r>
          </a:p>
          <a:p>
            <a:pPr>
              <a:spcBef>
                <a:spcPct val="0"/>
              </a:spcBef>
              <a:buFontTx/>
              <a:buNone/>
            </a:pPr>
            <a:endParaRPr lang="en-US" altLang="en-US" sz="1400" dirty="0">
              <a:latin typeface="Arial" panose="020B0604020202020204" pitchFamily="34" charset="0"/>
            </a:endParaRPr>
          </a:p>
          <a:p>
            <a:pPr>
              <a:spcBef>
                <a:spcPct val="0"/>
              </a:spcBef>
              <a:buFontTx/>
              <a:buNone/>
            </a:pPr>
            <a:r>
              <a:rPr lang="en-US" altLang="en-US" sz="1400" b="1" dirty="0">
                <a:latin typeface="Arial" panose="020B0604020202020204" pitchFamily="34" charset="0"/>
              </a:rPr>
              <a:t>Step 2.</a:t>
            </a:r>
            <a:r>
              <a:rPr lang="en-US" altLang="en-US" sz="1400" dirty="0">
                <a:latin typeface="Arial" panose="020B0604020202020204" pitchFamily="34" charset="0"/>
              </a:rPr>
              <a:t> The shell goes through a secondary rolling procedure that introduces a knurled design that facilitates fusion between the layers of the drum.</a:t>
            </a:r>
          </a:p>
          <a:p>
            <a:pPr>
              <a:spcBef>
                <a:spcPct val="0"/>
              </a:spcBef>
              <a:buFontTx/>
              <a:buNone/>
            </a:pPr>
            <a:endParaRPr lang="en-US" altLang="en-US" sz="1400" dirty="0">
              <a:latin typeface="Arial" panose="020B0604020202020204" pitchFamily="34" charset="0"/>
            </a:endParaRPr>
          </a:p>
          <a:p>
            <a:pPr>
              <a:spcBef>
                <a:spcPct val="0"/>
              </a:spcBef>
              <a:buFontTx/>
              <a:buNone/>
            </a:pPr>
            <a:r>
              <a:rPr lang="en-US" altLang="en-US" sz="1400" b="1" dirty="0">
                <a:latin typeface="Arial" panose="020B0604020202020204" pitchFamily="34" charset="0"/>
              </a:rPr>
              <a:t>Step 3.</a:t>
            </a:r>
            <a:r>
              <a:rPr lang="en-US" altLang="en-US" sz="1400" dirty="0">
                <a:latin typeface="Arial" panose="020B0604020202020204" pitchFamily="34" charset="0"/>
              </a:rPr>
              <a:t> The shell is mounted in a high-speed rotating fixture and the gray iron friction material is poured into the shell.</a:t>
            </a:r>
            <a:r>
              <a:rPr lang="en-US" altLang="en-US" sz="1400" b="1" i="1" dirty="0">
                <a:latin typeface="Arial" panose="020B0604020202020204" pitchFamily="34" charset="0"/>
              </a:rPr>
              <a:t> </a:t>
            </a:r>
          </a:p>
        </p:txBody>
      </p:sp>
      <p:sp>
        <p:nvSpPr>
          <p:cNvPr id="15366" name="TextBox 2">
            <a:extLst>
              <a:ext uri="{FF2B5EF4-FFF2-40B4-BE49-F238E27FC236}">
                <a16:creationId xmlns:a16="http://schemas.microsoft.com/office/drawing/2014/main" id="{0F6E5E04-C43B-4100-A69D-91608FE78BB6}"/>
              </a:ext>
            </a:extLst>
          </p:cNvPr>
          <p:cNvSpPr txBox="1">
            <a:spLocks noChangeArrowheads="1"/>
          </p:cNvSpPr>
          <p:nvPr/>
        </p:nvSpPr>
        <p:spPr bwMode="auto">
          <a:xfrm>
            <a:off x="2356050" y="5903982"/>
            <a:ext cx="734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i="1" dirty="0">
                <a:latin typeface="Arial" panose="020B0604020202020204" pitchFamily="34" charset="0"/>
              </a:rPr>
              <a:t>Better fusion means optimal thermal transfer during braking and improved strength.</a:t>
            </a:r>
            <a:endParaRPr lang="en-US" altLang="en-US" sz="1400" dirty="0">
              <a:latin typeface="Arial" panose="020B0604020202020204" pitchFamily="34" charset="0"/>
            </a:endParaRPr>
          </a:p>
        </p:txBody>
      </p:sp>
      <p:sp>
        <p:nvSpPr>
          <p:cNvPr id="2" name="Oval 1">
            <a:extLst>
              <a:ext uri="{FF2B5EF4-FFF2-40B4-BE49-F238E27FC236}">
                <a16:creationId xmlns:a16="http://schemas.microsoft.com/office/drawing/2014/main" id="{386A121D-6FEA-4309-A43A-31B403872E93}"/>
              </a:ext>
            </a:extLst>
          </p:cNvPr>
          <p:cNvSpPr/>
          <p:nvPr/>
        </p:nvSpPr>
        <p:spPr>
          <a:xfrm>
            <a:off x="945938" y="2171205"/>
            <a:ext cx="3666286" cy="353640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69" name="Rectangle 4">
            <a:extLst>
              <a:ext uri="{FF2B5EF4-FFF2-40B4-BE49-F238E27FC236}">
                <a16:creationId xmlns:a16="http://schemas.microsoft.com/office/drawing/2014/main" id="{5EA3120F-2EE5-4EE0-9877-85094F900ABF}"/>
              </a:ext>
            </a:extLst>
          </p:cNvPr>
          <p:cNvSpPr>
            <a:spLocks noChangeArrowheads="1"/>
          </p:cNvSpPr>
          <p:nvPr/>
        </p:nvSpPr>
        <p:spPr bwMode="auto">
          <a:xfrm>
            <a:off x="5303839" y="6592889"/>
            <a:ext cx="17684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900" dirty="0">
                <a:solidFill>
                  <a:schemeClr val="bg1"/>
                </a:solidFill>
                <a:latin typeface="Arial" panose="020B0604020202020204" pitchFamily="34" charset="0"/>
              </a:rPr>
              <a:t>Confidential.  Do Not Distribute</a:t>
            </a:r>
            <a:endParaRPr lang="en-US" altLang="en-US" sz="900" dirty="0">
              <a:latin typeface="Arial" panose="020B0604020202020204" pitchFamily="34" charset="0"/>
            </a:endParaRPr>
          </a:p>
        </p:txBody>
      </p:sp>
      <p:pic>
        <p:nvPicPr>
          <p:cNvPr id="15" name="Picture 14" descr="A picture containing object, text&#10;&#10;Description automatically generated">
            <a:extLst>
              <a:ext uri="{FF2B5EF4-FFF2-40B4-BE49-F238E27FC236}">
                <a16:creationId xmlns:a16="http://schemas.microsoft.com/office/drawing/2014/main" id="{B18D01BF-60CA-4514-933A-7C4909310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C9BBFC58-AEFD-4E9E-9D9F-59CD5BDA7A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8576" y="1464817"/>
            <a:ext cx="7119671" cy="472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2">
            <a:extLst>
              <a:ext uri="{FF2B5EF4-FFF2-40B4-BE49-F238E27FC236}">
                <a16:creationId xmlns:a16="http://schemas.microsoft.com/office/drawing/2014/main" id="{A1018A9C-D056-4074-B5ED-78CF9EA495FC}"/>
              </a:ext>
            </a:extLst>
          </p:cNvPr>
          <p:cNvSpPr>
            <a:spLocks noGrp="1"/>
          </p:cNvSpPr>
          <p:nvPr>
            <p:ph idx="1"/>
          </p:nvPr>
        </p:nvSpPr>
        <p:spPr>
          <a:xfrm>
            <a:off x="1599229" y="6146030"/>
            <a:ext cx="9144000" cy="457200"/>
          </a:xfrm>
        </p:spPr>
        <p:txBody>
          <a:bodyPr/>
          <a:lstStyle/>
          <a:p>
            <a:pPr marL="0" indent="0">
              <a:buNone/>
            </a:pPr>
            <a:r>
              <a:rPr lang="en-US" altLang="en-US" sz="1200" b="1" i="1" dirty="0">
                <a:latin typeface="Verdana" panose="020B0604030504040204" pitchFamily="34" charset="0"/>
              </a:rPr>
              <a:t>High carbon steel shell with knurled design for better fusion between braking material and steel shell</a:t>
            </a:r>
            <a:r>
              <a:rPr lang="en-US" altLang="en-US" sz="1500" b="1" i="1" dirty="0"/>
              <a:t>.</a:t>
            </a:r>
            <a:endParaRPr lang="en-US" altLang="en-US" sz="1200" b="1" i="1" dirty="0">
              <a:latin typeface="Verdana" panose="020B0604030504040204" pitchFamily="34" charset="0"/>
            </a:endParaRPr>
          </a:p>
        </p:txBody>
      </p:sp>
      <p:sp>
        <p:nvSpPr>
          <p:cNvPr id="12292" name="Title 1">
            <a:extLst>
              <a:ext uri="{FF2B5EF4-FFF2-40B4-BE49-F238E27FC236}">
                <a16:creationId xmlns:a16="http://schemas.microsoft.com/office/drawing/2014/main" id="{ED28788D-589E-4497-BBCC-4901ECB144DC}"/>
              </a:ext>
            </a:extLst>
          </p:cNvPr>
          <p:cNvSpPr>
            <a:spLocks noGrp="1"/>
          </p:cNvSpPr>
          <p:nvPr>
            <p:ph type="title"/>
          </p:nvPr>
        </p:nvSpPr>
        <p:spPr>
          <a:xfrm>
            <a:off x="2667000" y="180974"/>
            <a:ext cx="6553200" cy="731837"/>
          </a:xfrm>
        </p:spPr>
        <p:txBody>
          <a:bodyPr/>
          <a:lstStyle/>
          <a:p>
            <a:pPr algn="ctr"/>
            <a:r>
              <a:rPr lang="en-US" altLang="en-US" dirty="0"/>
              <a:t>Better </a:t>
            </a:r>
            <a:r>
              <a:rPr lang="en-US" altLang="en-US" sz="4800" dirty="0"/>
              <a:t>Fusion</a:t>
            </a:r>
            <a:r>
              <a:rPr lang="en-US" altLang="en-US" dirty="0"/>
              <a:t>? </a:t>
            </a:r>
          </a:p>
        </p:txBody>
      </p:sp>
      <p:sp>
        <p:nvSpPr>
          <p:cNvPr id="12293" name="TextBox 1">
            <a:extLst>
              <a:ext uri="{FF2B5EF4-FFF2-40B4-BE49-F238E27FC236}">
                <a16:creationId xmlns:a16="http://schemas.microsoft.com/office/drawing/2014/main" id="{0839B22F-B29B-459C-8226-D68EF7D23FF2}"/>
              </a:ext>
            </a:extLst>
          </p:cNvPr>
          <p:cNvSpPr txBox="1">
            <a:spLocks noChangeArrowheads="1"/>
          </p:cNvSpPr>
          <p:nvPr/>
        </p:nvSpPr>
        <p:spPr bwMode="auto">
          <a:xfrm>
            <a:off x="2038576" y="1094929"/>
            <a:ext cx="746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Example of what better fusion looks like based on preliminary analysis</a:t>
            </a:r>
          </a:p>
        </p:txBody>
      </p:sp>
      <p:sp>
        <p:nvSpPr>
          <p:cNvPr id="12294" name="Rectangle 2">
            <a:extLst>
              <a:ext uri="{FF2B5EF4-FFF2-40B4-BE49-F238E27FC236}">
                <a16:creationId xmlns:a16="http://schemas.microsoft.com/office/drawing/2014/main" id="{CE551204-5F26-4553-8992-B9EF18727247}"/>
              </a:ext>
            </a:extLst>
          </p:cNvPr>
          <p:cNvSpPr>
            <a:spLocks noChangeArrowheads="1"/>
          </p:cNvSpPr>
          <p:nvPr/>
        </p:nvSpPr>
        <p:spPr bwMode="auto">
          <a:xfrm>
            <a:off x="5181601" y="6592889"/>
            <a:ext cx="1800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900" dirty="0">
                <a:solidFill>
                  <a:schemeClr val="bg1"/>
                </a:solidFill>
                <a:latin typeface="Arial" panose="020B0604020202020204" pitchFamily="34" charset="0"/>
              </a:rPr>
              <a:t>Confidential.  Do Not Distribute.</a:t>
            </a:r>
          </a:p>
        </p:txBody>
      </p:sp>
      <p:pic>
        <p:nvPicPr>
          <p:cNvPr id="7" name="Picture 6" descr="A picture containing object, text&#10;&#10;Description automatically generated">
            <a:extLst>
              <a:ext uri="{FF2B5EF4-FFF2-40B4-BE49-F238E27FC236}">
                <a16:creationId xmlns:a16="http://schemas.microsoft.com/office/drawing/2014/main" id="{59376AF1-54B4-487F-BC04-FA31C5CF5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B7591CB-5220-49C8-B8A3-B6EB167AF081}"/>
              </a:ext>
            </a:extLst>
          </p:cNvPr>
          <p:cNvSpPr>
            <a:spLocks noGrp="1"/>
          </p:cNvSpPr>
          <p:nvPr>
            <p:ph type="title"/>
          </p:nvPr>
        </p:nvSpPr>
        <p:spPr>
          <a:xfrm>
            <a:off x="2092900" y="234156"/>
            <a:ext cx="9119597" cy="731838"/>
          </a:xfrm>
        </p:spPr>
        <p:txBody>
          <a:bodyPr/>
          <a:lstStyle/>
          <a:p>
            <a:pPr algn="ctr"/>
            <a:r>
              <a:rPr lang="en-US" altLang="en-US" sz="4800" dirty="0"/>
              <a:t>Competitive Cast Drum Comparison</a:t>
            </a:r>
          </a:p>
        </p:txBody>
      </p:sp>
      <p:graphicFrame>
        <p:nvGraphicFramePr>
          <p:cNvPr id="10318" name="Group 78">
            <a:extLst>
              <a:ext uri="{FF2B5EF4-FFF2-40B4-BE49-F238E27FC236}">
                <a16:creationId xmlns:a16="http://schemas.microsoft.com/office/drawing/2014/main" id="{4AFE008B-BC88-4B4F-ABB4-A95A59E17A88}"/>
              </a:ext>
            </a:extLst>
          </p:cNvPr>
          <p:cNvGraphicFramePr>
            <a:graphicFrameLocks noGrp="1"/>
          </p:cNvGraphicFramePr>
          <p:nvPr>
            <p:extLst>
              <p:ext uri="{D42A27DB-BD31-4B8C-83A1-F6EECF244321}">
                <p14:modId xmlns:p14="http://schemas.microsoft.com/office/powerpoint/2010/main" val="1652542349"/>
              </p:ext>
            </p:extLst>
          </p:nvPr>
        </p:nvGraphicFramePr>
        <p:xfrm>
          <a:off x="1905001" y="1238251"/>
          <a:ext cx="8625124" cy="5019674"/>
        </p:xfrm>
        <a:graphic>
          <a:graphicData uri="http://schemas.openxmlformats.org/drawingml/2006/table">
            <a:tbl>
              <a:tblPr/>
              <a:tblGrid>
                <a:gridCol w="1280220">
                  <a:extLst>
                    <a:ext uri="{9D8B030D-6E8A-4147-A177-3AD203B41FA5}">
                      <a16:colId xmlns:a16="http://schemas.microsoft.com/office/drawing/2014/main" val="20000"/>
                    </a:ext>
                  </a:extLst>
                </a:gridCol>
                <a:gridCol w="1105968">
                  <a:extLst>
                    <a:ext uri="{9D8B030D-6E8A-4147-A177-3AD203B41FA5}">
                      <a16:colId xmlns:a16="http://schemas.microsoft.com/office/drawing/2014/main" val="20001"/>
                    </a:ext>
                  </a:extLst>
                </a:gridCol>
                <a:gridCol w="1246437">
                  <a:extLst>
                    <a:ext uri="{9D8B030D-6E8A-4147-A177-3AD203B41FA5}">
                      <a16:colId xmlns:a16="http://schemas.microsoft.com/office/drawing/2014/main" val="20002"/>
                    </a:ext>
                  </a:extLst>
                </a:gridCol>
                <a:gridCol w="1258171">
                  <a:extLst>
                    <a:ext uri="{9D8B030D-6E8A-4147-A177-3AD203B41FA5}">
                      <a16:colId xmlns:a16="http://schemas.microsoft.com/office/drawing/2014/main" val="20005"/>
                    </a:ext>
                  </a:extLst>
                </a:gridCol>
                <a:gridCol w="1257816">
                  <a:extLst>
                    <a:ext uri="{9D8B030D-6E8A-4147-A177-3AD203B41FA5}">
                      <a16:colId xmlns:a16="http://schemas.microsoft.com/office/drawing/2014/main" val="20006"/>
                    </a:ext>
                  </a:extLst>
                </a:gridCol>
                <a:gridCol w="1217986">
                  <a:extLst>
                    <a:ext uri="{9D8B030D-6E8A-4147-A177-3AD203B41FA5}">
                      <a16:colId xmlns:a16="http://schemas.microsoft.com/office/drawing/2014/main" val="20007"/>
                    </a:ext>
                  </a:extLst>
                </a:gridCol>
                <a:gridCol w="1258526">
                  <a:extLst>
                    <a:ext uri="{9D8B030D-6E8A-4147-A177-3AD203B41FA5}">
                      <a16:colId xmlns:a16="http://schemas.microsoft.com/office/drawing/2014/main" val="20008"/>
                    </a:ext>
                  </a:extLst>
                </a:gridCol>
              </a:tblGrid>
              <a:tr h="82083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Drum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Features</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Gunite</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3600AX</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Webb</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66864B</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KIC</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60001-018</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Gunite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Value Plus</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3922X</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Webb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Value</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56864B</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KIC</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Value</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60000-018</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B0610"/>
                        </a:gs>
                        <a:gs pos="50000">
                          <a:srgbClr val="9C0E1D"/>
                        </a:gs>
                        <a:gs pos="100000">
                          <a:srgbClr val="BA1324"/>
                        </a:gs>
                      </a:gsLst>
                      <a:lin ang="16200000" scaled="1"/>
                    </a:gradFill>
                  </a:tcPr>
                </a:tc>
                <a:extLst>
                  <a:ext uri="{0D108BD9-81ED-4DB2-BD59-A6C34878D82A}">
                    <a16:rowId xmlns:a16="http://schemas.microsoft.com/office/drawing/2014/main" val="10001"/>
                  </a:ext>
                </a:extLst>
              </a:tr>
              <a:tr h="7880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Axle Capacity GAWR</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26,000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23,000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23,000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24,000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23,000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23,000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6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Finished Weight</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112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111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108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105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105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102 #</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6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Mounting Hole Diameter</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 Drilled</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 Drilled</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 Drilled</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 Drilled</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1.17" Cast</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1.0" Drilled</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70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Manufacturing location</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Rockford, IL, USA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AL, AR - USA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China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Rockford, IL, USA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AL, AR - USA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China</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21097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rPr>
                        <a:t>Drum Label</a:t>
                      </a:r>
                    </a:p>
                  </a:txBody>
                  <a:tcPr marL="9526" marR="9526"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endParaRPr kumimoji="0" lang="en-US" sz="8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endParaRPr kumimoji="0" lang="en-US" sz="8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endParaRPr kumimoji="0" lang="en-US" sz="8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endParaRPr kumimoji="0" lang="en-US" sz="8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Arial" charset="0"/>
                          <a:ea typeface="ＭＳ Ｐゴシック"/>
                          <a:cs typeface="Arial" charset="0"/>
                        </a:rPr>
                        <a:t>Private Branded Labels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endParaRPr kumimoji="0" lang="en-US" sz="8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7961" name="Picture 9" descr="3600AX label">
            <a:extLst>
              <a:ext uri="{FF2B5EF4-FFF2-40B4-BE49-F238E27FC236}">
                <a16:creationId xmlns:a16="http://schemas.microsoft.com/office/drawing/2014/main" id="{527A8CD3-ACB4-44A9-8D85-1BEE66D80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655" y="5427635"/>
            <a:ext cx="1038444" cy="6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62" name="Picture 10" descr="Webb Drum label">
            <a:extLst>
              <a:ext uri="{FF2B5EF4-FFF2-40B4-BE49-F238E27FC236}">
                <a16:creationId xmlns:a16="http://schemas.microsoft.com/office/drawing/2014/main" id="{5592F338-BE33-40BB-9F8B-00264A0B8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869" y="5433725"/>
            <a:ext cx="1100497" cy="6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64" name="Picture 13">
            <a:extLst>
              <a:ext uri="{FF2B5EF4-FFF2-40B4-BE49-F238E27FC236}">
                <a16:creationId xmlns:a16="http://schemas.microsoft.com/office/drawing/2014/main" id="{0D996B12-ECC9-4186-9877-6AAC75D0BC89}"/>
              </a:ext>
            </a:extLst>
          </p:cNvPr>
          <p:cNvPicPr>
            <a:picLocks noChangeAspect="1"/>
          </p:cNvPicPr>
          <p:nvPr/>
        </p:nvPicPr>
        <p:blipFill rotWithShape="1">
          <a:blip r:embed="rId4">
            <a:extLst>
              <a:ext uri="{28A0092B-C50C-407E-A947-70E740481C1C}">
                <a14:useLocalDpi xmlns:a14="http://schemas.microsoft.com/office/drawing/2010/main" val="0"/>
              </a:ext>
            </a:extLst>
          </a:blip>
          <a:srcRect t="1" r="39997" b="14545"/>
          <a:stretch/>
        </p:blipFill>
        <p:spPr bwMode="auto">
          <a:xfrm>
            <a:off x="5625136" y="5387975"/>
            <a:ext cx="1105345" cy="6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65" name="Picture 16">
            <a:extLst>
              <a:ext uri="{FF2B5EF4-FFF2-40B4-BE49-F238E27FC236}">
                <a16:creationId xmlns:a16="http://schemas.microsoft.com/office/drawing/2014/main" id="{2C2A1B78-410A-48E2-98AC-DDDDCA4ABD21}"/>
              </a:ext>
            </a:extLst>
          </p:cNvPr>
          <p:cNvPicPr>
            <a:picLocks noChangeAspect="1"/>
          </p:cNvPicPr>
          <p:nvPr/>
        </p:nvPicPr>
        <p:blipFill rotWithShape="1">
          <a:blip r:embed="rId5">
            <a:extLst>
              <a:ext uri="{28A0092B-C50C-407E-A947-70E740481C1C}">
                <a14:useLocalDpi xmlns:a14="http://schemas.microsoft.com/office/drawing/2010/main" val="0"/>
              </a:ext>
            </a:extLst>
          </a:blip>
          <a:srcRect r="43482" b="26757"/>
          <a:stretch/>
        </p:blipFill>
        <p:spPr bwMode="auto">
          <a:xfrm>
            <a:off x="9451671" y="5380895"/>
            <a:ext cx="972169" cy="68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67" name="Picture 14" descr="3600AX label">
            <a:extLst>
              <a:ext uri="{FF2B5EF4-FFF2-40B4-BE49-F238E27FC236}">
                <a16:creationId xmlns:a16="http://schemas.microsoft.com/office/drawing/2014/main" id="{89DAB10D-D75C-4928-8316-CCF630085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8475" y="5373817"/>
            <a:ext cx="1100497" cy="68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68" name="Text Box 10">
            <a:extLst>
              <a:ext uri="{FF2B5EF4-FFF2-40B4-BE49-F238E27FC236}">
                <a16:creationId xmlns:a16="http://schemas.microsoft.com/office/drawing/2014/main" id="{E135FEDC-75B7-4CC9-AAEE-1CB782BA3D9B}"/>
              </a:ext>
            </a:extLst>
          </p:cNvPr>
          <p:cNvSpPr txBox="1">
            <a:spLocks noChangeArrowheads="1"/>
          </p:cNvSpPr>
          <p:nvPr/>
        </p:nvSpPr>
        <p:spPr bwMode="auto">
          <a:xfrm>
            <a:off x="6979374" y="5564317"/>
            <a:ext cx="914034" cy="193455"/>
          </a:xfrm>
          <a:prstGeom prst="rect">
            <a:avLst/>
          </a:prstGeom>
          <a:solidFill>
            <a:schemeClr val="bg2">
              <a:lumMod val="40000"/>
              <a:lumOff val="60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dirty="0">
                <a:solidFill>
                  <a:srgbClr val="000000"/>
                </a:solidFill>
                <a:latin typeface="Arial Black" panose="020B0A04020102020204" pitchFamily="34" charset="0"/>
                <a:cs typeface="Arial" panose="020B0604020202020204" pitchFamily="34" charset="0"/>
              </a:rPr>
              <a:t>3922X</a:t>
            </a:r>
          </a:p>
          <a:p>
            <a:pPr algn="ctr" eaLnBrk="1" hangingPunct="1">
              <a:spcBef>
                <a:spcPct val="0"/>
              </a:spcBef>
              <a:buFontTx/>
              <a:buNone/>
            </a:pPr>
            <a:endParaRPr lang="en-US" altLang="en-US" sz="1000" b="1" dirty="0">
              <a:solidFill>
                <a:srgbClr val="000000"/>
              </a:solidFill>
              <a:latin typeface="Arial Black" panose="020B0A04020102020204" pitchFamily="34" charset="0"/>
              <a:cs typeface="Arial" panose="020B0604020202020204" pitchFamily="34" charset="0"/>
            </a:endParaRPr>
          </a:p>
        </p:txBody>
      </p:sp>
      <p:pic>
        <p:nvPicPr>
          <p:cNvPr id="10" name="Picture 9" descr="A picture containing object, text&#10;&#10;Description automatically generated">
            <a:extLst>
              <a:ext uri="{FF2B5EF4-FFF2-40B4-BE49-F238E27FC236}">
                <a16:creationId xmlns:a16="http://schemas.microsoft.com/office/drawing/2014/main" id="{F72F01FE-7A45-4726-AF30-3358231F42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2451100" y="151701"/>
            <a:ext cx="8204200" cy="731838"/>
          </a:xfrm>
        </p:spPr>
        <p:txBody>
          <a:bodyPr>
            <a:normAutofit fontScale="90000"/>
          </a:bodyPr>
          <a:lstStyle/>
          <a:p>
            <a:r>
              <a:rPr lang="en-US" altLang="en-US" dirty="0"/>
              <a:t>ROLLiant™ Long Life Hub Technology</a:t>
            </a:r>
          </a:p>
        </p:txBody>
      </p:sp>
      <p:sp>
        <p:nvSpPr>
          <p:cNvPr id="4" name="Footer Placeholder 3"/>
          <p:cNvSpPr>
            <a:spLocks noGrp="1"/>
          </p:cNvSpPr>
          <p:nvPr>
            <p:ph type="ftr" sz="quarter" idx="10"/>
          </p:nvPr>
        </p:nvSpPr>
        <p:spPr/>
        <p:txBody>
          <a:bodyPr/>
          <a:lstStyle/>
          <a:p>
            <a:pPr>
              <a:defRPr/>
            </a:pPr>
            <a:r>
              <a:rPr lang="en-US" dirty="0">
                <a:solidFill>
                  <a:srgbClr val="F4F4F4"/>
                </a:solidFill>
              </a:rPr>
              <a:t>Confidential.  Do Not Distribute.</a:t>
            </a:r>
          </a:p>
        </p:txBody>
      </p:sp>
      <p:sp>
        <p:nvSpPr>
          <p:cNvPr id="24580" name="Slide Number Placeholder 4"/>
          <p:cNvSpPr>
            <a:spLocks noGrp="1"/>
          </p:cNvSpPr>
          <p:nvPr>
            <p:ph type="sldNum" sz="quarter" idx="11"/>
          </p:nvPr>
        </p:nvSpPr>
        <p:spPr bwMode="auto">
          <a:xfrm>
            <a:off x="6553200" y="6581775"/>
            <a:ext cx="2133600" cy="20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chemeClr val="bg1"/>
                </a:solidFill>
                <a:latin typeface="Calibri" panose="020F0502020204030204"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spcBef>
                <a:spcPct val="0"/>
              </a:spcBef>
              <a:buFontTx/>
              <a:buNone/>
              <a:defRPr/>
            </a:pPr>
            <a:fld id="{3FC8138F-ED93-4028-9BC9-6CD1C1A6EECF}" type="slidenum">
              <a:rPr lang="en-US" altLang="en-US" smtClean="0">
                <a:solidFill>
                  <a:srgbClr val="F4F4F4"/>
                </a:solidFill>
              </a:rPr>
              <a:pPr>
                <a:spcBef>
                  <a:spcPct val="0"/>
                </a:spcBef>
                <a:buFontTx/>
                <a:buNone/>
                <a:defRPr/>
              </a:pPr>
              <a:t>26</a:t>
            </a:fld>
            <a:endParaRPr lang="en-US" altLang="en-US" sz="1200" dirty="0">
              <a:solidFill>
                <a:srgbClr val="F4F4F4"/>
              </a:solidFill>
            </a:endParaRPr>
          </a:p>
        </p:txBody>
      </p:sp>
      <p:pic>
        <p:nvPicPr>
          <p:cNvPr id="2458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1206150"/>
            <a:ext cx="8743950" cy="5005388"/>
          </a:xfrm>
          <a:prstGeom prst="rect">
            <a:avLst/>
          </a:prstGeom>
          <a:solidFill>
            <a:srgbClr val="FFFFFF"/>
          </a:solidFill>
          <a:ln>
            <a:noFill/>
          </a:ln>
        </p:spPr>
      </p:pic>
      <p:sp>
        <p:nvSpPr>
          <p:cNvPr id="2" name="TextBox 1">
            <a:extLst>
              <a:ext uri="{FF2B5EF4-FFF2-40B4-BE49-F238E27FC236}">
                <a16:creationId xmlns:a16="http://schemas.microsoft.com/office/drawing/2014/main" id="{63C1D7E1-DD27-45C7-A699-A2B678DDDD08}"/>
              </a:ext>
            </a:extLst>
          </p:cNvPr>
          <p:cNvSpPr txBox="1"/>
          <p:nvPr/>
        </p:nvSpPr>
        <p:spPr>
          <a:xfrm>
            <a:off x="2864443" y="3554956"/>
            <a:ext cx="888385" cy="307777"/>
          </a:xfrm>
          <a:prstGeom prst="rect">
            <a:avLst/>
          </a:prstGeom>
          <a:solidFill>
            <a:srgbClr val="FFFFFF"/>
          </a:solidFill>
          <a:ln>
            <a:solidFill>
              <a:schemeClr val="tx1"/>
            </a:solidFill>
          </a:ln>
        </p:spPr>
        <p:txBody>
          <a:bodyPr wrap="none" rtlCol="0">
            <a:spAutoFit/>
          </a:bodyPr>
          <a:lstStyle/>
          <a:p>
            <a:r>
              <a:rPr lang="en-US" sz="1400" b="1" dirty="0">
                <a:solidFill>
                  <a:schemeClr val="bg1">
                    <a:lumMod val="10000"/>
                  </a:schemeClr>
                </a:solidFill>
              </a:rPr>
              <a:t>P-Spindle</a:t>
            </a:r>
          </a:p>
        </p:txBody>
      </p:sp>
      <p:sp>
        <p:nvSpPr>
          <p:cNvPr id="7" name="TextBox 6">
            <a:extLst>
              <a:ext uri="{FF2B5EF4-FFF2-40B4-BE49-F238E27FC236}">
                <a16:creationId xmlns:a16="http://schemas.microsoft.com/office/drawing/2014/main" id="{76E5DA03-DC1E-4A06-9522-482C3DD65982}"/>
              </a:ext>
            </a:extLst>
          </p:cNvPr>
          <p:cNvSpPr txBox="1"/>
          <p:nvPr/>
        </p:nvSpPr>
        <p:spPr>
          <a:xfrm>
            <a:off x="5305426" y="3554956"/>
            <a:ext cx="910827" cy="307777"/>
          </a:xfrm>
          <a:prstGeom prst="rect">
            <a:avLst/>
          </a:prstGeom>
          <a:solidFill>
            <a:srgbClr val="FFFFFF"/>
          </a:solidFill>
          <a:ln>
            <a:solidFill>
              <a:schemeClr val="tx1"/>
            </a:solidFill>
          </a:ln>
        </p:spPr>
        <p:txBody>
          <a:bodyPr wrap="none" rtlCol="0">
            <a:spAutoFit/>
          </a:bodyPr>
          <a:lstStyle/>
          <a:p>
            <a:r>
              <a:rPr lang="en-US" sz="1400" b="1" dirty="0">
                <a:solidFill>
                  <a:schemeClr val="bg1">
                    <a:lumMod val="10000"/>
                  </a:schemeClr>
                </a:solidFill>
              </a:rPr>
              <a:t>N-Spindle</a:t>
            </a:r>
          </a:p>
        </p:txBody>
      </p:sp>
      <p:sp>
        <p:nvSpPr>
          <p:cNvPr id="8" name="TextBox 7">
            <a:extLst>
              <a:ext uri="{FF2B5EF4-FFF2-40B4-BE49-F238E27FC236}">
                <a16:creationId xmlns:a16="http://schemas.microsoft.com/office/drawing/2014/main" id="{8A3DA7FD-7FD9-4896-BCDD-5B881DD274FD}"/>
              </a:ext>
            </a:extLst>
          </p:cNvPr>
          <p:cNvSpPr txBox="1"/>
          <p:nvPr/>
        </p:nvSpPr>
        <p:spPr>
          <a:xfrm>
            <a:off x="6753226" y="3373465"/>
            <a:ext cx="785471" cy="307777"/>
          </a:xfrm>
          <a:prstGeom prst="rect">
            <a:avLst/>
          </a:prstGeom>
          <a:solidFill>
            <a:srgbClr val="FFFFFF"/>
          </a:solidFill>
          <a:ln>
            <a:solidFill>
              <a:schemeClr val="tx1"/>
            </a:solidFill>
          </a:ln>
        </p:spPr>
        <p:txBody>
          <a:bodyPr wrap="none" rtlCol="0">
            <a:spAutoFit/>
          </a:bodyPr>
          <a:lstStyle/>
          <a:p>
            <a:r>
              <a:rPr lang="en-US" sz="1400" b="1" dirty="0">
                <a:solidFill>
                  <a:schemeClr val="bg1">
                    <a:lumMod val="10000"/>
                  </a:schemeClr>
                </a:solidFill>
              </a:rPr>
              <a:t>FF-Steer</a:t>
            </a:r>
          </a:p>
        </p:txBody>
      </p:sp>
      <p:sp>
        <p:nvSpPr>
          <p:cNvPr id="9" name="TextBox 8">
            <a:extLst>
              <a:ext uri="{FF2B5EF4-FFF2-40B4-BE49-F238E27FC236}">
                <a16:creationId xmlns:a16="http://schemas.microsoft.com/office/drawing/2014/main" id="{F8317A66-E0F6-4E0D-A938-51E33D3B491E}"/>
              </a:ext>
            </a:extLst>
          </p:cNvPr>
          <p:cNvSpPr txBox="1"/>
          <p:nvPr/>
        </p:nvSpPr>
        <p:spPr>
          <a:xfrm>
            <a:off x="9544048" y="3371694"/>
            <a:ext cx="736035" cy="307777"/>
          </a:xfrm>
          <a:prstGeom prst="rect">
            <a:avLst/>
          </a:prstGeom>
          <a:solidFill>
            <a:srgbClr val="FFFFFF"/>
          </a:solidFill>
          <a:ln>
            <a:solidFill>
              <a:schemeClr val="tx1"/>
            </a:solidFill>
          </a:ln>
        </p:spPr>
        <p:txBody>
          <a:bodyPr wrap="none" rtlCol="0">
            <a:spAutoFit/>
          </a:bodyPr>
          <a:lstStyle/>
          <a:p>
            <a:r>
              <a:rPr lang="en-US" sz="1400" b="1" dirty="0">
                <a:solidFill>
                  <a:schemeClr val="bg1">
                    <a:lumMod val="10000"/>
                  </a:schemeClr>
                </a:solidFill>
              </a:rPr>
              <a:t>R-Drive</a:t>
            </a:r>
          </a:p>
        </p:txBody>
      </p:sp>
      <p:pic>
        <p:nvPicPr>
          <p:cNvPr id="10" name="Picture 9" descr="A picture containing object, text&#10;&#10;Description automatically generated">
            <a:extLst>
              <a:ext uri="{FF2B5EF4-FFF2-40B4-BE49-F238E27FC236}">
                <a16:creationId xmlns:a16="http://schemas.microsoft.com/office/drawing/2014/main" id="{8F0EFF00-FE1D-4CCC-BE16-0314B7655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1590495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2048933" y="156368"/>
            <a:ext cx="9127067" cy="731838"/>
          </a:xfrm>
        </p:spPr>
        <p:txBody>
          <a:bodyPr>
            <a:noAutofit/>
          </a:bodyPr>
          <a:lstStyle/>
          <a:p>
            <a:r>
              <a:rPr lang="en-US" altLang="en-US" dirty="0"/>
              <a:t>ROLLiant™ Improves Traditional System</a:t>
            </a:r>
          </a:p>
        </p:txBody>
      </p:sp>
      <p:sp>
        <p:nvSpPr>
          <p:cNvPr id="4" name="Footer Placeholder 3"/>
          <p:cNvSpPr>
            <a:spLocks noGrp="1"/>
          </p:cNvSpPr>
          <p:nvPr>
            <p:ph type="ftr" sz="quarter" idx="10"/>
          </p:nvPr>
        </p:nvSpPr>
        <p:spPr/>
        <p:txBody>
          <a:bodyPr/>
          <a:lstStyle/>
          <a:p>
            <a:pPr>
              <a:defRPr/>
            </a:pPr>
            <a:r>
              <a:rPr lang="en-US" dirty="0">
                <a:solidFill>
                  <a:srgbClr val="F4F4F4"/>
                </a:solidFill>
              </a:rPr>
              <a:t>Confidential.  Do Not Distribute.</a:t>
            </a:r>
          </a:p>
        </p:txBody>
      </p:sp>
      <p:sp>
        <p:nvSpPr>
          <p:cNvPr id="27652" name="Slide Number Placeholder 4"/>
          <p:cNvSpPr>
            <a:spLocks noGrp="1"/>
          </p:cNvSpPr>
          <p:nvPr>
            <p:ph type="sldNum" sz="quarter" idx="11"/>
          </p:nvPr>
        </p:nvSpPr>
        <p:spPr bwMode="auto">
          <a:xfrm>
            <a:off x="6553200" y="6581775"/>
            <a:ext cx="2133600" cy="20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chemeClr val="bg1"/>
                </a:solidFill>
                <a:latin typeface="Calibri" panose="020F0502020204030204"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spcBef>
                <a:spcPct val="0"/>
              </a:spcBef>
              <a:buFontTx/>
              <a:buNone/>
              <a:defRPr/>
            </a:pPr>
            <a:fld id="{3FC8138F-ED93-4028-9BC9-6CD1C1A6EECF}" type="slidenum">
              <a:rPr lang="en-US" altLang="en-US" smtClean="0">
                <a:solidFill>
                  <a:srgbClr val="F4F4F4"/>
                </a:solidFill>
              </a:rPr>
              <a:pPr>
                <a:spcBef>
                  <a:spcPct val="0"/>
                </a:spcBef>
                <a:buFontTx/>
                <a:buNone/>
                <a:defRPr/>
              </a:pPr>
              <a:t>27</a:t>
            </a:fld>
            <a:endParaRPr lang="en-US" altLang="en-US" sz="1200" dirty="0">
              <a:solidFill>
                <a:srgbClr val="F4F4F4"/>
              </a:solidFill>
            </a:endParaRPr>
          </a:p>
        </p:txBody>
      </p:sp>
      <p:grpSp>
        <p:nvGrpSpPr>
          <p:cNvPr id="8" name="Group 7">
            <a:extLst>
              <a:ext uri="{FF2B5EF4-FFF2-40B4-BE49-F238E27FC236}">
                <a16:creationId xmlns:a16="http://schemas.microsoft.com/office/drawing/2014/main" id="{71BD9356-0A42-48A0-864E-4B93FFBA66F2}"/>
              </a:ext>
            </a:extLst>
          </p:cNvPr>
          <p:cNvGrpSpPr/>
          <p:nvPr/>
        </p:nvGrpSpPr>
        <p:grpSpPr>
          <a:xfrm>
            <a:off x="1981200" y="1447800"/>
            <a:ext cx="8305800" cy="4256088"/>
            <a:chOff x="457200" y="1447800"/>
            <a:chExt cx="8305800" cy="4256088"/>
          </a:xfrm>
        </p:grpSpPr>
        <p:pic>
          <p:nvPicPr>
            <p:cNvPr id="2765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3058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3204401-78EC-4348-8731-D7F031EAFB80}"/>
                </a:ext>
              </a:extLst>
            </p:cNvPr>
            <p:cNvPicPr>
              <a:picLocks noChangeAspect="1"/>
            </p:cNvPicPr>
            <p:nvPr/>
          </p:nvPicPr>
          <p:blipFill>
            <a:blip r:embed="rId4"/>
            <a:stretch>
              <a:fillRect/>
            </a:stretch>
          </p:blipFill>
          <p:spPr>
            <a:xfrm>
              <a:off x="4632960" y="4800600"/>
              <a:ext cx="4114800" cy="342900"/>
            </a:xfrm>
            <a:prstGeom prst="rect">
              <a:avLst/>
            </a:prstGeom>
          </p:spPr>
        </p:pic>
        <p:pic>
          <p:nvPicPr>
            <p:cNvPr id="7" name="Picture 6">
              <a:extLst>
                <a:ext uri="{FF2B5EF4-FFF2-40B4-BE49-F238E27FC236}">
                  <a16:creationId xmlns:a16="http://schemas.microsoft.com/office/drawing/2014/main" id="{C5DE4C44-75CE-41DA-8A4A-3202FEAFA664}"/>
                </a:ext>
              </a:extLst>
            </p:cNvPr>
            <p:cNvPicPr>
              <a:picLocks noChangeAspect="1"/>
            </p:cNvPicPr>
            <p:nvPr/>
          </p:nvPicPr>
          <p:blipFill>
            <a:blip r:embed="rId5"/>
            <a:stretch>
              <a:fillRect/>
            </a:stretch>
          </p:blipFill>
          <p:spPr>
            <a:xfrm>
              <a:off x="4370070" y="4790440"/>
              <a:ext cx="781050" cy="390525"/>
            </a:xfrm>
            <a:prstGeom prst="rect">
              <a:avLst/>
            </a:prstGeom>
          </p:spPr>
        </p:pic>
      </p:grpSp>
      <p:sp>
        <p:nvSpPr>
          <p:cNvPr id="9" name="TextBox 8">
            <a:extLst>
              <a:ext uri="{FF2B5EF4-FFF2-40B4-BE49-F238E27FC236}">
                <a16:creationId xmlns:a16="http://schemas.microsoft.com/office/drawing/2014/main" id="{FF7DADEB-C7DD-4AB4-AAD8-41119A6E3B1E}"/>
              </a:ext>
            </a:extLst>
          </p:cNvPr>
          <p:cNvSpPr txBox="1"/>
          <p:nvPr/>
        </p:nvSpPr>
        <p:spPr>
          <a:xfrm>
            <a:off x="7990026" y="1538188"/>
            <a:ext cx="240803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With ZWZ Bearings</a:t>
            </a:r>
          </a:p>
        </p:txBody>
      </p:sp>
      <p:pic>
        <p:nvPicPr>
          <p:cNvPr id="10" name="Picture 9" descr="A picture containing object, text&#10;&#10;Description automatically generated">
            <a:extLst>
              <a:ext uri="{FF2B5EF4-FFF2-40B4-BE49-F238E27FC236}">
                <a16:creationId xmlns:a16="http://schemas.microsoft.com/office/drawing/2014/main" id="{0017D0A8-78A0-4272-B952-B4F923BD3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2881262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878889" y="3225800"/>
            <a:ext cx="5217111" cy="3048000"/>
          </a:xfrm>
        </p:spPr>
        <p:txBody>
          <a:bodyPr/>
          <a:lstStyle/>
          <a:p>
            <a:r>
              <a:rPr lang="en-US" altLang="en-US" sz="2000" dirty="0"/>
              <a:t>SKF is the market leader in OEM seals</a:t>
            </a:r>
          </a:p>
          <a:p>
            <a:r>
              <a:rPr lang="en-US" altLang="en-US" sz="2000" dirty="0"/>
              <a:t>Xtreme seal is the first 10-year hub seal</a:t>
            </a:r>
          </a:p>
          <a:p>
            <a:r>
              <a:rPr lang="en-US" altLang="en-US" sz="2000" dirty="0"/>
              <a:t>Best quality to value available</a:t>
            </a:r>
          </a:p>
          <a:p>
            <a:r>
              <a:rPr lang="en-US" altLang="en-US" sz="2000" dirty="0"/>
              <a:t>Longer Service Life due to lower operating temperature</a:t>
            </a:r>
          </a:p>
          <a:p>
            <a:r>
              <a:rPr lang="en-US" altLang="en-US" sz="2000" dirty="0"/>
              <a:t>Reduced Friction for increased fuel economy</a:t>
            </a:r>
          </a:p>
          <a:p>
            <a:r>
              <a:rPr lang="en-US" altLang="en-US" sz="2000" dirty="0"/>
              <a:t>More robust for handling and installation</a:t>
            </a:r>
            <a:endParaRPr lang="en-US" altLang="en-US" sz="2800" dirty="0"/>
          </a:p>
        </p:txBody>
      </p:sp>
      <p:sp>
        <p:nvSpPr>
          <p:cNvPr id="3" name="Title 2"/>
          <p:cNvSpPr>
            <a:spLocks noGrp="1"/>
          </p:cNvSpPr>
          <p:nvPr>
            <p:ph type="title"/>
          </p:nvPr>
        </p:nvSpPr>
        <p:spPr>
          <a:xfrm>
            <a:off x="2548466" y="202935"/>
            <a:ext cx="8009467" cy="731838"/>
          </a:xfrm>
        </p:spPr>
        <p:txBody>
          <a:bodyPr>
            <a:noAutofit/>
          </a:bodyPr>
          <a:lstStyle/>
          <a:p>
            <a:pPr>
              <a:defRPr/>
            </a:pPr>
            <a:r>
              <a:rPr lang="en-US" dirty="0"/>
              <a:t>SKF Seal and Hub Cap Advantages</a:t>
            </a:r>
          </a:p>
        </p:txBody>
      </p:sp>
      <p:sp>
        <p:nvSpPr>
          <p:cNvPr id="4" name="Footer Placeholder 3"/>
          <p:cNvSpPr>
            <a:spLocks noGrp="1"/>
          </p:cNvSpPr>
          <p:nvPr>
            <p:ph type="ftr" sz="quarter" idx="10"/>
          </p:nvPr>
        </p:nvSpPr>
        <p:spPr/>
        <p:txBody>
          <a:bodyPr/>
          <a:lstStyle/>
          <a:p>
            <a:pPr>
              <a:defRPr/>
            </a:pPr>
            <a:r>
              <a:rPr lang="en-US" dirty="0">
                <a:solidFill>
                  <a:srgbClr val="F4F4F4"/>
                </a:solidFill>
              </a:rPr>
              <a:t>Confidential.  Do Not Distribute.</a:t>
            </a:r>
          </a:p>
        </p:txBody>
      </p:sp>
      <p:sp>
        <p:nvSpPr>
          <p:cNvPr id="28677" name="Slide Number Placeholder 4"/>
          <p:cNvSpPr>
            <a:spLocks noGrp="1"/>
          </p:cNvSpPr>
          <p:nvPr>
            <p:ph type="sldNum" sz="quarter" idx="11"/>
          </p:nvPr>
        </p:nvSpPr>
        <p:spPr bwMode="auto">
          <a:xfrm>
            <a:off x="6553200" y="6581775"/>
            <a:ext cx="2133600" cy="20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chemeClr val="bg1"/>
                </a:solidFill>
                <a:latin typeface="Calibri" panose="020F0502020204030204"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spcBef>
                <a:spcPct val="0"/>
              </a:spcBef>
              <a:buFontTx/>
              <a:buNone/>
              <a:defRPr/>
            </a:pPr>
            <a:fld id="{3FC8138F-ED93-4028-9BC9-6CD1C1A6EECF}" type="slidenum">
              <a:rPr lang="en-US" altLang="en-US" smtClean="0">
                <a:solidFill>
                  <a:srgbClr val="F4F4F4"/>
                </a:solidFill>
              </a:rPr>
              <a:pPr>
                <a:spcBef>
                  <a:spcPct val="0"/>
                </a:spcBef>
                <a:buFontTx/>
                <a:buNone/>
                <a:defRPr/>
              </a:pPr>
              <a:t>28</a:t>
            </a:fld>
            <a:endParaRPr lang="en-US" altLang="en-US" sz="1200" dirty="0">
              <a:solidFill>
                <a:srgbClr val="F4F4F4"/>
              </a:solidFill>
            </a:endParaRPr>
          </a:p>
        </p:txBody>
      </p:sp>
      <p:sp>
        <p:nvSpPr>
          <p:cNvPr id="28678" name="Content Placeholder 1"/>
          <p:cNvSpPr txBox="1">
            <a:spLocks/>
          </p:cNvSpPr>
          <p:nvPr/>
        </p:nvSpPr>
        <p:spPr bwMode="auto">
          <a:xfrm>
            <a:off x="6751571" y="3497849"/>
            <a:ext cx="4419600" cy="19812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r>
              <a:rPr lang="en-US" altLang="en-US" sz="2000" dirty="0">
                <a:solidFill>
                  <a:srgbClr val="343434"/>
                </a:solidFill>
                <a:cs typeface="Arial" panose="020B0604020202020204" pitchFamily="34" charset="0"/>
              </a:rPr>
              <a:t>Made from Zytel Composite</a:t>
            </a:r>
          </a:p>
          <a:p>
            <a:pPr eaLnBrk="0" hangingPunct="0"/>
            <a:r>
              <a:rPr lang="en-US" altLang="en-US" sz="2000" dirty="0">
                <a:solidFill>
                  <a:srgbClr val="343434"/>
                </a:solidFill>
                <a:cs typeface="Arial" panose="020B0604020202020204" pitchFamily="34" charset="0"/>
              </a:rPr>
              <a:t>50X stronger over industry standard</a:t>
            </a:r>
          </a:p>
          <a:p>
            <a:pPr eaLnBrk="0" hangingPunct="0"/>
            <a:r>
              <a:rPr lang="en-US" altLang="en-US" sz="2000" dirty="0">
                <a:solidFill>
                  <a:srgbClr val="343434"/>
                </a:solidFill>
                <a:cs typeface="Arial" panose="020B0604020202020204" pitchFamily="34" charset="0"/>
              </a:rPr>
              <a:t>Corrosion resistant</a:t>
            </a:r>
          </a:p>
          <a:p>
            <a:pPr eaLnBrk="0" hangingPunct="0"/>
            <a:r>
              <a:rPr lang="en-US" altLang="en-US" sz="2000" dirty="0">
                <a:solidFill>
                  <a:srgbClr val="343434"/>
                </a:solidFill>
                <a:cs typeface="Arial" panose="020B0604020202020204" pitchFamily="34" charset="0"/>
              </a:rPr>
              <a:t>Grilamid Site window more durable than Lexan</a:t>
            </a:r>
          </a:p>
        </p:txBody>
      </p:sp>
      <p:pic>
        <p:nvPicPr>
          <p:cNvPr id="2867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1571" y="1588455"/>
            <a:ext cx="19748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66850"/>
            <a:ext cx="3581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10"/>
          <p:cNvSpPr txBox="1">
            <a:spLocks noChangeArrowheads="1"/>
          </p:cNvSpPr>
          <p:nvPr/>
        </p:nvSpPr>
        <p:spPr bwMode="auto">
          <a:xfrm>
            <a:off x="1811338" y="1169989"/>
            <a:ext cx="173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600" dirty="0">
                <a:solidFill>
                  <a:srgbClr val="343434"/>
                </a:solidFill>
                <a:latin typeface="Arial" panose="020B0604020202020204" pitchFamily="34" charset="0"/>
                <a:cs typeface="Arial" panose="020B0604020202020204" pitchFamily="34" charset="0"/>
              </a:rPr>
              <a:t>Scotseal Plus XL</a:t>
            </a:r>
          </a:p>
        </p:txBody>
      </p:sp>
      <p:sp>
        <p:nvSpPr>
          <p:cNvPr id="28682" name="TextBox 11"/>
          <p:cNvSpPr txBox="1">
            <a:spLocks noChangeArrowheads="1"/>
          </p:cNvSpPr>
          <p:nvPr/>
        </p:nvSpPr>
        <p:spPr bwMode="auto">
          <a:xfrm>
            <a:off x="3644900" y="1094083"/>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None/>
            </a:pPr>
            <a:r>
              <a:rPr lang="en-US" altLang="en-US" sz="1800" b="1" dirty="0">
                <a:solidFill>
                  <a:srgbClr val="343434"/>
                </a:solidFill>
                <a:latin typeface="Arial" panose="020B0604020202020204" pitchFamily="34" charset="0"/>
                <a:cs typeface="Arial" panose="020B0604020202020204" pitchFamily="34" charset="0"/>
              </a:rPr>
              <a:t>Xtreme Seal</a:t>
            </a:r>
          </a:p>
        </p:txBody>
      </p:sp>
      <p:pic>
        <p:nvPicPr>
          <p:cNvPr id="2868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7733" y="2199642"/>
            <a:ext cx="1600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object, text&#10;&#10;Description automatically generated">
            <a:extLst>
              <a:ext uri="{FF2B5EF4-FFF2-40B4-BE49-F238E27FC236}">
                <a16:creationId xmlns:a16="http://schemas.microsoft.com/office/drawing/2014/main" id="{05207AD4-E263-47C9-828C-46E10F2BE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311560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C9A475-01E1-40BA-B07F-27576A397521}"/>
              </a:ext>
            </a:extLst>
          </p:cNvPr>
          <p:cNvGrpSpPr/>
          <p:nvPr/>
        </p:nvGrpSpPr>
        <p:grpSpPr>
          <a:xfrm>
            <a:off x="2057400" y="1676400"/>
            <a:ext cx="8610600" cy="4757738"/>
            <a:chOff x="533400" y="1676400"/>
            <a:chExt cx="8610600" cy="4757738"/>
          </a:xfrm>
        </p:grpSpPr>
        <p:pic>
          <p:nvPicPr>
            <p:cNvPr id="8" name="Picture 2" descr="Automatic Slack Adjuster">
              <a:extLst>
                <a:ext uri="{FF2B5EF4-FFF2-40B4-BE49-F238E27FC236}">
                  <a16:creationId xmlns:a16="http://schemas.microsoft.com/office/drawing/2014/main" id="{D13F193E-3A79-48EE-817D-62546E4F8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15" t="11111" r="14815"/>
            <a:stretch>
              <a:fillRect/>
            </a:stretch>
          </p:blipFill>
          <p:spPr bwMode="auto">
            <a:xfrm>
              <a:off x="3048000" y="1676400"/>
              <a:ext cx="282575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E5766874-069D-4129-BF3C-6F4FDB613924}"/>
                </a:ext>
              </a:extLst>
            </p:cNvPr>
            <p:cNvSpPr txBox="1">
              <a:spLocks noChangeArrowheads="1"/>
            </p:cNvSpPr>
            <p:nvPr/>
          </p:nvSpPr>
          <p:spPr bwMode="auto">
            <a:xfrm>
              <a:off x="6400800" y="3717925"/>
              <a:ext cx="1752600"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Microsoft Sans Serif" panose="020B0604020202020204" pitchFamily="34" charset="0"/>
                </a:defRPr>
              </a:lvl1pPr>
              <a:lvl2pPr marL="742950" indent="-285750" eaLnBrk="0" hangingPunct="0">
                <a:defRPr sz="2000">
                  <a:solidFill>
                    <a:schemeClr val="tx1"/>
                  </a:solidFill>
                  <a:latin typeface="Microsoft Sans Serif" panose="020B0604020202020204" pitchFamily="34" charset="0"/>
                </a:defRPr>
              </a:lvl2pPr>
              <a:lvl3pPr marL="1143000" indent="-228600" eaLnBrk="0" hangingPunct="0">
                <a:defRPr sz="2000">
                  <a:solidFill>
                    <a:schemeClr val="tx1"/>
                  </a:solidFill>
                  <a:latin typeface="Microsoft Sans Serif" panose="020B0604020202020204" pitchFamily="34" charset="0"/>
                </a:defRPr>
              </a:lvl3pPr>
              <a:lvl4pPr marL="1600200" indent="-228600" eaLnBrk="0" hangingPunct="0">
                <a:defRPr sz="2000">
                  <a:solidFill>
                    <a:schemeClr val="tx1"/>
                  </a:solidFill>
                  <a:latin typeface="Microsoft Sans Serif" panose="020B0604020202020204" pitchFamily="34" charset="0"/>
                </a:defRPr>
              </a:lvl4pPr>
              <a:lvl5pPr marL="2057400" indent="-228600" eaLnBrk="0" hangingPunct="0">
                <a:defRPr sz="20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20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20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20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2000">
                  <a:solidFill>
                    <a:schemeClr val="tx1"/>
                  </a:solidFill>
                  <a:latin typeface="Microsoft Sans Serif" panose="020B0604020202020204" pitchFamily="34" charset="0"/>
                </a:defRPr>
              </a:lvl9pPr>
            </a:lstStyle>
            <a:p>
              <a:pPr>
                <a:spcBef>
                  <a:spcPct val="50000"/>
                </a:spcBef>
              </a:pPr>
              <a:r>
                <a:rPr lang="en-US" altLang="en-US" sz="1800" dirty="0"/>
                <a:t>B) Number of Spline Teeth</a:t>
              </a:r>
            </a:p>
          </p:txBody>
        </p:sp>
        <p:sp>
          <p:nvSpPr>
            <p:cNvPr id="10" name="Line 4">
              <a:extLst>
                <a:ext uri="{FF2B5EF4-FFF2-40B4-BE49-F238E27FC236}">
                  <a16:creationId xmlns:a16="http://schemas.microsoft.com/office/drawing/2014/main" id="{B72527A0-C36A-428D-9CE8-4F1C48BDA5E2}"/>
                </a:ext>
              </a:extLst>
            </p:cNvPr>
            <p:cNvSpPr>
              <a:spLocks noChangeShapeType="1"/>
            </p:cNvSpPr>
            <p:nvPr/>
          </p:nvSpPr>
          <p:spPr bwMode="auto">
            <a:xfrm flipH="1">
              <a:off x="5257800" y="2362200"/>
              <a:ext cx="1066800" cy="76200"/>
            </a:xfrm>
            <a:prstGeom prst="line">
              <a:avLst/>
            </a:prstGeom>
            <a:noFill/>
            <a:ln w="2540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5">
              <a:extLst>
                <a:ext uri="{FF2B5EF4-FFF2-40B4-BE49-F238E27FC236}">
                  <a16:creationId xmlns:a16="http://schemas.microsoft.com/office/drawing/2014/main" id="{0C57DC98-A063-49BD-AFDA-6BA711D40456}"/>
                </a:ext>
              </a:extLst>
            </p:cNvPr>
            <p:cNvSpPr>
              <a:spLocks noChangeShapeType="1"/>
            </p:cNvSpPr>
            <p:nvPr/>
          </p:nvSpPr>
          <p:spPr bwMode="auto">
            <a:xfrm flipH="1" flipV="1">
              <a:off x="4495800" y="5394325"/>
              <a:ext cx="1371600" cy="152400"/>
            </a:xfrm>
            <a:prstGeom prst="line">
              <a:avLst/>
            </a:prstGeom>
            <a:noFill/>
            <a:ln w="2540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Text Box 6">
              <a:extLst>
                <a:ext uri="{FF2B5EF4-FFF2-40B4-BE49-F238E27FC236}">
                  <a16:creationId xmlns:a16="http://schemas.microsoft.com/office/drawing/2014/main" id="{728CC9EE-901C-4002-AA54-155FAF053458}"/>
                </a:ext>
              </a:extLst>
            </p:cNvPr>
            <p:cNvSpPr txBox="1">
              <a:spLocks noChangeArrowheads="1"/>
            </p:cNvSpPr>
            <p:nvPr/>
          </p:nvSpPr>
          <p:spPr bwMode="auto">
            <a:xfrm>
              <a:off x="533400" y="3657600"/>
              <a:ext cx="26670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Microsoft Sans Serif" panose="020B0604020202020204" pitchFamily="34" charset="0"/>
                </a:defRPr>
              </a:lvl1pPr>
              <a:lvl2pPr marL="742950" indent="-285750" eaLnBrk="0" hangingPunct="0">
                <a:defRPr sz="2000">
                  <a:solidFill>
                    <a:schemeClr val="tx1"/>
                  </a:solidFill>
                  <a:latin typeface="Microsoft Sans Serif" panose="020B0604020202020204" pitchFamily="34" charset="0"/>
                </a:defRPr>
              </a:lvl2pPr>
              <a:lvl3pPr marL="1143000" indent="-228600" eaLnBrk="0" hangingPunct="0">
                <a:defRPr sz="2000">
                  <a:solidFill>
                    <a:schemeClr val="tx1"/>
                  </a:solidFill>
                  <a:latin typeface="Microsoft Sans Serif" panose="020B0604020202020204" pitchFamily="34" charset="0"/>
                </a:defRPr>
              </a:lvl3pPr>
              <a:lvl4pPr marL="1600200" indent="-228600" eaLnBrk="0" hangingPunct="0">
                <a:defRPr sz="2000">
                  <a:solidFill>
                    <a:schemeClr val="tx1"/>
                  </a:solidFill>
                  <a:latin typeface="Microsoft Sans Serif" panose="020B0604020202020204" pitchFamily="34" charset="0"/>
                </a:defRPr>
              </a:lvl4pPr>
              <a:lvl5pPr marL="2057400" indent="-228600" eaLnBrk="0" hangingPunct="0">
                <a:defRPr sz="20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20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20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20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2000">
                  <a:solidFill>
                    <a:schemeClr val="tx1"/>
                  </a:solidFill>
                  <a:latin typeface="Microsoft Sans Serif" panose="020B0604020202020204" pitchFamily="34" charset="0"/>
                </a:defRPr>
              </a:lvl9pPr>
            </a:lstStyle>
            <a:p>
              <a:pPr>
                <a:spcBef>
                  <a:spcPct val="50000"/>
                </a:spcBef>
              </a:pPr>
              <a:r>
                <a:rPr lang="en-US" altLang="en-US" sz="1800" dirty="0"/>
                <a:t>A) Arm Length (in.)</a:t>
              </a:r>
            </a:p>
          </p:txBody>
        </p:sp>
        <p:sp>
          <p:nvSpPr>
            <p:cNvPr id="13" name="Text Box 7">
              <a:extLst>
                <a:ext uri="{FF2B5EF4-FFF2-40B4-BE49-F238E27FC236}">
                  <a16:creationId xmlns:a16="http://schemas.microsoft.com/office/drawing/2014/main" id="{F74B88B5-53BD-48DC-8B01-9AC41E7D0B16}"/>
                </a:ext>
              </a:extLst>
            </p:cNvPr>
            <p:cNvSpPr txBox="1">
              <a:spLocks noChangeArrowheads="1"/>
            </p:cNvSpPr>
            <p:nvPr/>
          </p:nvSpPr>
          <p:spPr bwMode="auto">
            <a:xfrm>
              <a:off x="6477000" y="2117725"/>
              <a:ext cx="1828800"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Microsoft Sans Serif" panose="020B0604020202020204" pitchFamily="34" charset="0"/>
                </a:defRPr>
              </a:lvl1pPr>
              <a:lvl2pPr marL="742950" indent="-285750" eaLnBrk="0" hangingPunct="0">
                <a:defRPr sz="2000">
                  <a:solidFill>
                    <a:schemeClr val="tx1"/>
                  </a:solidFill>
                  <a:latin typeface="Microsoft Sans Serif" panose="020B0604020202020204" pitchFamily="34" charset="0"/>
                </a:defRPr>
              </a:lvl2pPr>
              <a:lvl3pPr marL="1143000" indent="-228600" eaLnBrk="0" hangingPunct="0">
                <a:defRPr sz="2000">
                  <a:solidFill>
                    <a:schemeClr val="tx1"/>
                  </a:solidFill>
                  <a:latin typeface="Microsoft Sans Serif" panose="020B0604020202020204" pitchFamily="34" charset="0"/>
                </a:defRPr>
              </a:lvl3pPr>
              <a:lvl4pPr marL="1600200" indent="-228600" eaLnBrk="0" hangingPunct="0">
                <a:defRPr sz="2000">
                  <a:solidFill>
                    <a:schemeClr val="tx1"/>
                  </a:solidFill>
                  <a:latin typeface="Microsoft Sans Serif" panose="020B0604020202020204" pitchFamily="34" charset="0"/>
                </a:defRPr>
              </a:lvl4pPr>
              <a:lvl5pPr marL="2057400" indent="-228600" eaLnBrk="0" hangingPunct="0">
                <a:defRPr sz="20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20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20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20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2000">
                  <a:solidFill>
                    <a:schemeClr val="tx1"/>
                  </a:solidFill>
                  <a:latin typeface="Microsoft Sans Serif" panose="020B0604020202020204" pitchFamily="34" charset="0"/>
                </a:defRPr>
              </a:lvl9pPr>
            </a:lstStyle>
            <a:p>
              <a:pPr>
                <a:spcBef>
                  <a:spcPct val="50000"/>
                </a:spcBef>
              </a:pPr>
              <a:r>
                <a:rPr lang="en-US" altLang="en-US" sz="1800" dirty="0"/>
                <a:t>D) Clevis Type</a:t>
              </a:r>
            </a:p>
          </p:txBody>
        </p:sp>
        <p:sp>
          <p:nvSpPr>
            <p:cNvPr id="14" name="Line 8">
              <a:extLst>
                <a:ext uri="{FF2B5EF4-FFF2-40B4-BE49-F238E27FC236}">
                  <a16:creationId xmlns:a16="http://schemas.microsoft.com/office/drawing/2014/main" id="{50B52528-86B6-4E2B-A039-DE4FFB2B99B9}"/>
                </a:ext>
              </a:extLst>
            </p:cNvPr>
            <p:cNvSpPr>
              <a:spLocks noChangeShapeType="1"/>
            </p:cNvSpPr>
            <p:nvPr/>
          </p:nvSpPr>
          <p:spPr bwMode="auto">
            <a:xfrm flipH="1" flipV="1">
              <a:off x="2438400" y="2667000"/>
              <a:ext cx="3175" cy="895350"/>
            </a:xfrm>
            <a:prstGeom prst="line">
              <a:avLst/>
            </a:prstGeom>
            <a:noFill/>
            <a:ln w="254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9">
              <a:extLst>
                <a:ext uri="{FF2B5EF4-FFF2-40B4-BE49-F238E27FC236}">
                  <a16:creationId xmlns:a16="http://schemas.microsoft.com/office/drawing/2014/main" id="{C6362256-652B-4435-BDEA-763D0B1F3516}"/>
                </a:ext>
              </a:extLst>
            </p:cNvPr>
            <p:cNvSpPr>
              <a:spLocks noChangeShapeType="1"/>
            </p:cNvSpPr>
            <p:nvPr/>
          </p:nvSpPr>
          <p:spPr bwMode="auto">
            <a:xfrm flipH="1" flipV="1">
              <a:off x="4038600" y="4937125"/>
              <a:ext cx="457200" cy="457200"/>
            </a:xfrm>
            <a:prstGeom prst="line">
              <a:avLst/>
            </a:prstGeom>
            <a:noFill/>
            <a:ln w="254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10">
              <a:extLst>
                <a:ext uri="{FF2B5EF4-FFF2-40B4-BE49-F238E27FC236}">
                  <a16:creationId xmlns:a16="http://schemas.microsoft.com/office/drawing/2014/main" id="{C6C82794-4A5F-44D0-946A-0C8D18CD19FE}"/>
                </a:ext>
              </a:extLst>
            </p:cNvPr>
            <p:cNvSpPr>
              <a:spLocks noChangeShapeType="1"/>
            </p:cNvSpPr>
            <p:nvPr/>
          </p:nvSpPr>
          <p:spPr bwMode="auto">
            <a:xfrm flipV="1">
              <a:off x="1828800" y="5165725"/>
              <a:ext cx="2438400" cy="0"/>
            </a:xfrm>
            <a:prstGeom prst="line">
              <a:avLst/>
            </a:prstGeom>
            <a:noFill/>
            <a:ln w="25400">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Line 11">
              <a:extLst>
                <a:ext uri="{FF2B5EF4-FFF2-40B4-BE49-F238E27FC236}">
                  <a16:creationId xmlns:a16="http://schemas.microsoft.com/office/drawing/2014/main" id="{B6F280CF-A8B3-46C1-9C26-D7B1CD7E5034}"/>
                </a:ext>
              </a:extLst>
            </p:cNvPr>
            <p:cNvSpPr>
              <a:spLocks noChangeShapeType="1"/>
            </p:cNvSpPr>
            <p:nvPr/>
          </p:nvSpPr>
          <p:spPr bwMode="auto">
            <a:xfrm flipH="1">
              <a:off x="2438400" y="4114800"/>
              <a:ext cx="0" cy="1066800"/>
            </a:xfrm>
            <a:prstGeom prst="line">
              <a:avLst/>
            </a:prstGeom>
            <a:noFill/>
            <a:ln w="254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Text Box 12">
              <a:extLst>
                <a:ext uri="{FF2B5EF4-FFF2-40B4-BE49-F238E27FC236}">
                  <a16:creationId xmlns:a16="http://schemas.microsoft.com/office/drawing/2014/main" id="{97DF30E0-38D7-4ED0-9A09-D39B4265590D}"/>
                </a:ext>
              </a:extLst>
            </p:cNvPr>
            <p:cNvSpPr txBox="1">
              <a:spLocks noChangeArrowheads="1"/>
            </p:cNvSpPr>
            <p:nvPr/>
          </p:nvSpPr>
          <p:spPr bwMode="auto">
            <a:xfrm>
              <a:off x="6172200" y="5318125"/>
              <a:ext cx="29718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Microsoft Sans Serif" panose="020B0604020202020204" pitchFamily="34" charset="0"/>
                </a:defRPr>
              </a:lvl1pPr>
              <a:lvl2pPr marL="742950" indent="-285750" eaLnBrk="0" hangingPunct="0">
                <a:defRPr sz="2000">
                  <a:solidFill>
                    <a:schemeClr val="tx1"/>
                  </a:solidFill>
                  <a:latin typeface="Microsoft Sans Serif" panose="020B0604020202020204" pitchFamily="34" charset="0"/>
                </a:defRPr>
              </a:lvl2pPr>
              <a:lvl3pPr marL="1143000" indent="-228600" eaLnBrk="0" hangingPunct="0">
                <a:defRPr sz="2000">
                  <a:solidFill>
                    <a:schemeClr val="tx1"/>
                  </a:solidFill>
                  <a:latin typeface="Microsoft Sans Serif" panose="020B0604020202020204" pitchFamily="34" charset="0"/>
                </a:defRPr>
              </a:lvl3pPr>
              <a:lvl4pPr marL="1600200" indent="-228600" eaLnBrk="0" hangingPunct="0">
                <a:defRPr sz="2000">
                  <a:solidFill>
                    <a:schemeClr val="tx1"/>
                  </a:solidFill>
                  <a:latin typeface="Microsoft Sans Serif" panose="020B0604020202020204" pitchFamily="34" charset="0"/>
                </a:defRPr>
              </a:lvl4pPr>
              <a:lvl5pPr marL="2057400" indent="-228600" eaLnBrk="0" hangingPunct="0">
                <a:defRPr sz="20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20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20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20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2000">
                  <a:solidFill>
                    <a:schemeClr val="tx1"/>
                  </a:solidFill>
                  <a:latin typeface="Microsoft Sans Serif" panose="020B0604020202020204" pitchFamily="34" charset="0"/>
                </a:defRPr>
              </a:lvl9pPr>
            </a:lstStyle>
            <a:p>
              <a:pPr>
                <a:spcBef>
                  <a:spcPct val="50000"/>
                </a:spcBef>
              </a:pPr>
              <a:r>
                <a:rPr lang="en-US" altLang="en-US" sz="1800" dirty="0"/>
                <a:t>C) Spline Diameter (in.)</a:t>
              </a:r>
            </a:p>
          </p:txBody>
        </p:sp>
        <p:sp>
          <p:nvSpPr>
            <p:cNvPr id="19" name="Line 13">
              <a:extLst>
                <a:ext uri="{FF2B5EF4-FFF2-40B4-BE49-F238E27FC236}">
                  <a16:creationId xmlns:a16="http://schemas.microsoft.com/office/drawing/2014/main" id="{F4C5E5C2-B504-4EE0-9994-4CFE4054F111}"/>
                </a:ext>
              </a:extLst>
            </p:cNvPr>
            <p:cNvSpPr>
              <a:spLocks noChangeShapeType="1"/>
            </p:cNvSpPr>
            <p:nvPr/>
          </p:nvSpPr>
          <p:spPr bwMode="auto">
            <a:xfrm flipH="1">
              <a:off x="4648200" y="4098925"/>
              <a:ext cx="1676400" cy="990600"/>
            </a:xfrm>
            <a:prstGeom prst="line">
              <a:avLst/>
            </a:prstGeom>
            <a:noFill/>
            <a:ln w="2540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Line 14">
              <a:extLst>
                <a:ext uri="{FF2B5EF4-FFF2-40B4-BE49-F238E27FC236}">
                  <a16:creationId xmlns:a16="http://schemas.microsoft.com/office/drawing/2014/main" id="{92BF76F7-EA86-4FBB-AC44-7A75C4518446}"/>
                </a:ext>
              </a:extLst>
            </p:cNvPr>
            <p:cNvSpPr>
              <a:spLocks noChangeShapeType="1"/>
            </p:cNvSpPr>
            <p:nvPr/>
          </p:nvSpPr>
          <p:spPr bwMode="auto">
            <a:xfrm flipV="1">
              <a:off x="1808163" y="2627313"/>
              <a:ext cx="2514600" cy="0"/>
            </a:xfrm>
            <a:prstGeom prst="line">
              <a:avLst/>
            </a:prstGeom>
            <a:noFill/>
            <a:ln w="25400">
              <a:solidFill>
                <a:srgbClr val="FF000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1" name="Rectangle 5">
            <a:extLst>
              <a:ext uri="{FF2B5EF4-FFF2-40B4-BE49-F238E27FC236}">
                <a16:creationId xmlns:a16="http://schemas.microsoft.com/office/drawing/2014/main" id="{200077A7-E0BD-4D7B-AA52-06835FB6DD70}"/>
              </a:ext>
            </a:extLst>
          </p:cNvPr>
          <p:cNvSpPr txBox="1">
            <a:spLocks/>
          </p:cNvSpPr>
          <p:nvPr/>
        </p:nvSpPr>
        <p:spPr>
          <a:xfrm>
            <a:off x="1905000" y="585794"/>
            <a:ext cx="7924800" cy="609600"/>
          </a:xfrm>
        </p:spPr>
        <p:txBody>
          <a:bodyPr/>
          <a:lstStyle>
            <a:lvl1pPr algn="l" defTabSz="457200" rtl="0" eaLnBrk="0" fontAlgn="base" hangingPunct="0">
              <a:spcBef>
                <a:spcPct val="0"/>
              </a:spcBef>
              <a:spcAft>
                <a:spcPct val="0"/>
              </a:spcAft>
              <a:defRPr sz="4000" b="1" kern="1200">
                <a:solidFill>
                  <a:schemeClr val="bg1"/>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4000" b="1">
                <a:solidFill>
                  <a:schemeClr val="bg1"/>
                </a:solidFill>
                <a:latin typeface="Calibri" charset="0"/>
                <a:ea typeface="MS PGothic" pitchFamily="34" charset="-128"/>
                <a:cs typeface="ＭＳ Ｐゴシック" charset="0"/>
              </a:defRPr>
            </a:lvl2pPr>
            <a:lvl3pPr algn="l" defTabSz="457200" rtl="0" eaLnBrk="0" fontAlgn="base" hangingPunct="0">
              <a:spcBef>
                <a:spcPct val="0"/>
              </a:spcBef>
              <a:spcAft>
                <a:spcPct val="0"/>
              </a:spcAft>
              <a:defRPr sz="4000" b="1">
                <a:solidFill>
                  <a:schemeClr val="bg1"/>
                </a:solidFill>
                <a:latin typeface="Calibri" charset="0"/>
                <a:ea typeface="MS PGothic" pitchFamily="34" charset="-128"/>
                <a:cs typeface="ＭＳ Ｐゴシック" charset="0"/>
              </a:defRPr>
            </a:lvl3pPr>
            <a:lvl4pPr algn="l" defTabSz="457200" rtl="0" eaLnBrk="0" fontAlgn="base" hangingPunct="0">
              <a:spcBef>
                <a:spcPct val="0"/>
              </a:spcBef>
              <a:spcAft>
                <a:spcPct val="0"/>
              </a:spcAft>
              <a:defRPr sz="4000" b="1">
                <a:solidFill>
                  <a:schemeClr val="bg1"/>
                </a:solidFill>
                <a:latin typeface="Calibri" charset="0"/>
                <a:ea typeface="MS PGothic" pitchFamily="34" charset="-128"/>
                <a:cs typeface="ＭＳ Ｐゴシック" charset="0"/>
              </a:defRPr>
            </a:lvl4pPr>
            <a:lvl5pPr algn="l" defTabSz="457200" rtl="0" eaLnBrk="0" fontAlgn="base" hangingPunct="0">
              <a:spcBef>
                <a:spcPct val="0"/>
              </a:spcBef>
              <a:spcAft>
                <a:spcPct val="0"/>
              </a:spcAft>
              <a:defRPr sz="4000" b="1">
                <a:solidFill>
                  <a:schemeClr val="bg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defRPr/>
            </a:pPr>
            <a:r>
              <a:rPr lang="en-US" sz="3400" dirty="0">
                <a:solidFill>
                  <a:schemeClr val="tx1"/>
                </a:solidFill>
              </a:rPr>
              <a:t>Four Items Required To Select The Correct Gunite Automatic Slack Adjuster (ASA):</a:t>
            </a:r>
          </a:p>
        </p:txBody>
      </p:sp>
      <p:sp>
        <p:nvSpPr>
          <p:cNvPr id="23" name="Rectangle 2">
            <a:extLst>
              <a:ext uri="{FF2B5EF4-FFF2-40B4-BE49-F238E27FC236}">
                <a16:creationId xmlns:a16="http://schemas.microsoft.com/office/drawing/2014/main" id="{3ABFF600-FEA3-4C6D-B48C-EF2A06F96EBC}"/>
              </a:ext>
            </a:extLst>
          </p:cNvPr>
          <p:cNvSpPr txBox="1">
            <a:spLocks/>
          </p:cNvSpPr>
          <p:nvPr/>
        </p:nvSpPr>
        <p:spPr>
          <a:xfrm>
            <a:off x="2022475" y="89694"/>
            <a:ext cx="7924800" cy="731838"/>
          </a:xfrm>
          <a:prstGeom prst="rect">
            <a:avLst/>
          </a:prstGeom>
        </p:spPr>
        <p:txBody>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a:r>
              <a:rPr lang="en-US" altLang="en-US" sz="4800" dirty="0"/>
              <a:t>What Do You Need To Know?</a:t>
            </a:r>
          </a:p>
        </p:txBody>
      </p:sp>
      <p:pic>
        <p:nvPicPr>
          <p:cNvPr id="22" name="Picture 21" descr="A picture containing object, text&#10;&#10;Description automatically generated">
            <a:extLst>
              <a:ext uri="{FF2B5EF4-FFF2-40B4-BE49-F238E27FC236}">
                <a16:creationId xmlns:a16="http://schemas.microsoft.com/office/drawing/2014/main" id="{1BAF2B8C-BABC-47EB-90DA-61A75C950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362839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4BECD50C-FA9D-4376-BC27-081A9AC48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163" y="2400301"/>
            <a:ext cx="2286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a:extLst>
              <a:ext uri="{FF2B5EF4-FFF2-40B4-BE49-F238E27FC236}">
                <a16:creationId xmlns:a16="http://schemas.microsoft.com/office/drawing/2014/main" id="{4D1EDC97-E506-4052-A082-CCB936947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38" y="2286001"/>
            <a:ext cx="30527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B21C0464-6AD4-46F9-9FB3-1BA98BD0BD2A}"/>
              </a:ext>
            </a:extLst>
          </p:cNvPr>
          <p:cNvSpPr>
            <a:spLocks noGrp="1"/>
          </p:cNvSpPr>
          <p:nvPr>
            <p:ph type="title" idx="4294967295"/>
          </p:nvPr>
        </p:nvSpPr>
        <p:spPr>
          <a:xfrm>
            <a:off x="2366809" y="159146"/>
            <a:ext cx="7702858" cy="731838"/>
          </a:xfrm>
        </p:spPr>
        <p:txBody>
          <a:bodyPr/>
          <a:lstStyle/>
          <a:p>
            <a:pPr algn="ctr" eaLnBrk="1" hangingPunct="1">
              <a:defRPr/>
            </a:pPr>
            <a:r>
              <a:rPr lang="en-US" sz="4800" kern="300" dirty="0"/>
              <a:t>Stops Rust Where It Starts</a:t>
            </a:r>
          </a:p>
        </p:txBody>
      </p:sp>
      <p:sp>
        <p:nvSpPr>
          <p:cNvPr id="13318" name="TextBox 1">
            <a:extLst>
              <a:ext uri="{FF2B5EF4-FFF2-40B4-BE49-F238E27FC236}">
                <a16:creationId xmlns:a16="http://schemas.microsoft.com/office/drawing/2014/main" id="{84D3632F-265F-48CB-AABD-E27EB8AD2BDA}"/>
              </a:ext>
            </a:extLst>
          </p:cNvPr>
          <p:cNvSpPr txBox="1">
            <a:spLocks noChangeArrowheads="1"/>
          </p:cNvSpPr>
          <p:nvPr/>
        </p:nvSpPr>
        <p:spPr bwMode="auto">
          <a:xfrm>
            <a:off x="2286000" y="1235075"/>
            <a:ext cx="723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000" b="1" dirty="0">
                <a:solidFill>
                  <a:srgbClr val="811323"/>
                </a:solidFill>
              </a:rPr>
              <a:t>No Comparison: Which would you prefer?</a:t>
            </a:r>
          </a:p>
        </p:txBody>
      </p:sp>
      <p:sp>
        <p:nvSpPr>
          <p:cNvPr id="13319" name="TextBox 5">
            <a:extLst>
              <a:ext uri="{FF2B5EF4-FFF2-40B4-BE49-F238E27FC236}">
                <a16:creationId xmlns:a16="http://schemas.microsoft.com/office/drawing/2014/main" id="{FEB79057-4B14-4423-96A3-5C7F9331B9D3}"/>
              </a:ext>
            </a:extLst>
          </p:cNvPr>
          <p:cNvSpPr txBox="1">
            <a:spLocks noChangeArrowheads="1"/>
          </p:cNvSpPr>
          <p:nvPr/>
        </p:nvSpPr>
        <p:spPr bwMode="auto">
          <a:xfrm>
            <a:off x="1927226" y="5353050"/>
            <a:ext cx="43211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ts val="600"/>
              </a:spcAft>
            </a:pPr>
            <a:r>
              <a:rPr lang="en-US" altLang="en-US" sz="1400" b="1" dirty="0">
                <a:solidFill>
                  <a:srgbClr val="811323"/>
                </a:solidFill>
              </a:rPr>
              <a:t>Corrosion Contained</a:t>
            </a:r>
          </a:p>
          <a:p>
            <a:pPr eaLnBrk="1" fontAlgn="base" hangingPunct="1">
              <a:spcBef>
                <a:spcPct val="0"/>
              </a:spcBef>
              <a:spcAft>
                <a:spcPct val="0"/>
              </a:spcAft>
            </a:pPr>
            <a:r>
              <a:rPr lang="en-US" altLang="en-US" sz="1200" dirty="0">
                <a:solidFill>
                  <a:srgbClr val="343434"/>
                </a:solidFill>
              </a:rPr>
              <a:t>Accuride’s coating technology restricts the growth of corrosion by blocking it at the point of entry when, gouges, chips, scrapes and scratches expose the bare metal.</a:t>
            </a:r>
          </a:p>
        </p:txBody>
      </p:sp>
      <p:sp>
        <p:nvSpPr>
          <p:cNvPr id="13320" name="TextBox 6">
            <a:extLst>
              <a:ext uri="{FF2B5EF4-FFF2-40B4-BE49-F238E27FC236}">
                <a16:creationId xmlns:a16="http://schemas.microsoft.com/office/drawing/2014/main" id="{3F1BE1AE-1DE8-45C7-8397-CC42DCDB1519}"/>
              </a:ext>
            </a:extLst>
          </p:cNvPr>
          <p:cNvSpPr txBox="1">
            <a:spLocks noChangeArrowheads="1"/>
          </p:cNvSpPr>
          <p:nvPr/>
        </p:nvSpPr>
        <p:spPr bwMode="auto">
          <a:xfrm>
            <a:off x="6118226" y="5353050"/>
            <a:ext cx="43211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ts val="600"/>
              </a:spcAft>
            </a:pPr>
            <a:r>
              <a:rPr lang="en-US" altLang="en-US" sz="1400" b="1" dirty="0">
                <a:solidFill>
                  <a:srgbClr val="811323"/>
                </a:solidFill>
              </a:rPr>
              <a:t>Rapid Expansion</a:t>
            </a:r>
          </a:p>
          <a:p>
            <a:pPr eaLnBrk="1" fontAlgn="base" hangingPunct="1">
              <a:spcBef>
                <a:spcPct val="0"/>
              </a:spcBef>
              <a:spcAft>
                <a:spcPct val="0"/>
              </a:spcAft>
            </a:pPr>
            <a:r>
              <a:rPr lang="en-US" altLang="en-US" sz="1200" dirty="0">
                <a:solidFill>
                  <a:srgbClr val="343434"/>
                </a:solidFill>
              </a:rPr>
              <a:t>Any exposed area allows rust to penetrate, spread and destroy the underlying steel surface.  Other wheel coatings don’t stop corrosion from spreading across the wheel’s entire metal surface.</a:t>
            </a:r>
          </a:p>
        </p:txBody>
      </p:sp>
      <p:sp>
        <p:nvSpPr>
          <p:cNvPr id="3" name="Oval 2">
            <a:extLst>
              <a:ext uri="{FF2B5EF4-FFF2-40B4-BE49-F238E27FC236}">
                <a16:creationId xmlns:a16="http://schemas.microsoft.com/office/drawing/2014/main" id="{53B81D3E-4E7E-4B48-941E-1EA7EFDFDADA}"/>
              </a:ext>
            </a:extLst>
          </p:cNvPr>
          <p:cNvSpPr/>
          <p:nvPr/>
        </p:nvSpPr>
        <p:spPr>
          <a:xfrm>
            <a:off x="6324600" y="1828800"/>
            <a:ext cx="1143000" cy="609600"/>
          </a:xfrm>
          <a:prstGeom prst="ellipse">
            <a:avLst/>
          </a:prstGeom>
          <a:solidFill>
            <a:schemeClr val="bg1">
              <a:lumMod val="50000"/>
            </a:schemeClr>
          </a:solidFill>
        </p:spPr>
        <p:style>
          <a:lnRef idx="1">
            <a:schemeClr val="accent6"/>
          </a:lnRef>
          <a:fillRef idx="3">
            <a:schemeClr val="accent6"/>
          </a:fillRef>
          <a:effectRef idx="2">
            <a:schemeClr val="accent6"/>
          </a:effectRef>
          <a:fontRef idx="minor">
            <a:schemeClr val="lt1"/>
          </a:fontRef>
        </p:style>
        <p:txBody>
          <a:bodyPr lIns="0" tIns="0" rIns="0" bIns="0" anchor="ctr"/>
          <a:lstStyle/>
          <a:p>
            <a:pPr algn="ctr" fontAlgn="base">
              <a:spcBef>
                <a:spcPct val="0"/>
              </a:spcBef>
              <a:spcAft>
                <a:spcPct val="0"/>
              </a:spcAft>
              <a:defRPr/>
            </a:pPr>
            <a:r>
              <a:rPr lang="en-US" sz="1200" dirty="0">
                <a:solidFill>
                  <a:srgbClr val="F4F4F4"/>
                </a:solidFill>
                <a:latin typeface="Calibri"/>
              </a:rPr>
              <a:t>Standard </a:t>
            </a:r>
          </a:p>
          <a:p>
            <a:pPr algn="ctr" fontAlgn="base">
              <a:spcBef>
                <a:spcPct val="0"/>
              </a:spcBef>
              <a:spcAft>
                <a:spcPct val="0"/>
              </a:spcAft>
              <a:defRPr/>
            </a:pPr>
            <a:r>
              <a:rPr lang="en-US" sz="1200" dirty="0">
                <a:solidFill>
                  <a:srgbClr val="F4F4F4"/>
                </a:solidFill>
                <a:latin typeface="Calibri"/>
              </a:rPr>
              <a:t>Powder Coat</a:t>
            </a:r>
          </a:p>
        </p:txBody>
      </p:sp>
      <p:sp>
        <p:nvSpPr>
          <p:cNvPr id="4" name="Oval 3">
            <a:extLst>
              <a:ext uri="{FF2B5EF4-FFF2-40B4-BE49-F238E27FC236}">
                <a16:creationId xmlns:a16="http://schemas.microsoft.com/office/drawing/2014/main" id="{0E97C5B3-8774-43E3-B3F2-DA4DF1252E5D}"/>
              </a:ext>
            </a:extLst>
          </p:cNvPr>
          <p:cNvSpPr/>
          <p:nvPr/>
        </p:nvSpPr>
        <p:spPr>
          <a:xfrm>
            <a:off x="8580439" y="2590801"/>
            <a:ext cx="484187" cy="3857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grpSp>
        <p:nvGrpSpPr>
          <p:cNvPr id="13323" name="Group 10">
            <a:extLst>
              <a:ext uri="{FF2B5EF4-FFF2-40B4-BE49-F238E27FC236}">
                <a16:creationId xmlns:a16="http://schemas.microsoft.com/office/drawing/2014/main" id="{233B32A0-9270-4C8B-8A9C-E81A163C9F9E}"/>
              </a:ext>
            </a:extLst>
          </p:cNvPr>
          <p:cNvGrpSpPr>
            <a:grpSpLocks/>
          </p:cNvGrpSpPr>
          <p:nvPr/>
        </p:nvGrpSpPr>
        <p:grpSpPr bwMode="auto">
          <a:xfrm>
            <a:off x="5824538" y="2947988"/>
            <a:ext cx="2971800" cy="1981200"/>
            <a:chOff x="4301330" y="2948175"/>
            <a:chExt cx="2971800" cy="1981200"/>
          </a:xfrm>
        </p:grpSpPr>
        <p:pic>
          <p:nvPicPr>
            <p:cNvPr id="13333" name="Picture 8">
              <a:extLst>
                <a:ext uri="{FF2B5EF4-FFF2-40B4-BE49-F238E27FC236}">
                  <a16:creationId xmlns:a16="http://schemas.microsoft.com/office/drawing/2014/main" id="{624CF0CB-B2BF-49CF-9DFB-308E297B5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330" y="2948175"/>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EFD30B67-EED1-46ED-B413-BFFAE56A98BC}"/>
                </a:ext>
              </a:extLst>
            </p:cNvPr>
            <p:cNvSpPr/>
            <p:nvPr/>
          </p:nvSpPr>
          <p:spPr>
            <a:xfrm>
              <a:off x="4695030" y="3081525"/>
              <a:ext cx="2133600" cy="18478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grpSp>
      <p:sp>
        <p:nvSpPr>
          <p:cNvPr id="17" name="Oval 16">
            <a:extLst>
              <a:ext uri="{FF2B5EF4-FFF2-40B4-BE49-F238E27FC236}">
                <a16:creationId xmlns:a16="http://schemas.microsoft.com/office/drawing/2014/main" id="{8C79CF67-AD69-4FF1-95D3-426A67EDE208}"/>
              </a:ext>
            </a:extLst>
          </p:cNvPr>
          <p:cNvSpPr/>
          <p:nvPr/>
        </p:nvSpPr>
        <p:spPr>
          <a:xfrm>
            <a:off x="3998914" y="2695576"/>
            <a:ext cx="484187" cy="3857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cxnSp>
        <p:nvCxnSpPr>
          <p:cNvPr id="8" name="Straight Connector 7">
            <a:extLst>
              <a:ext uri="{FF2B5EF4-FFF2-40B4-BE49-F238E27FC236}">
                <a16:creationId xmlns:a16="http://schemas.microsoft.com/office/drawing/2014/main" id="{B94B1D1E-7727-4B2C-9CC2-78117EA43C31}"/>
              </a:ext>
            </a:extLst>
          </p:cNvPr>
          <p:cNvCxnSpPr>
            <a:stCxn id="16" idx="7"/>
            <a:endCxn id="4" idx="3"/>
          </p:cNvCxnSpPr>
          <p:nvPr/>
        </p:nvCxnSpPr>
        <p:spPr>
          <a:xfrm flipV="1">
            <a:off x="8039101" y="2919414"/>
            <a:ext cx="612775" cy="433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326" name="Group 11">
            <a:extLst>
              <a:ext uri="{FF2B5EF4-FFF2-40B4-BE49-F238E27FC236}">
                <a16:creationId xmlns:a16="http://schemas.microsoft.com/office/drawing/2014/main" id="{6491C7FC-3163-472E-A4DB-024F0E15F058}"/>
              </a:ext>
            </a:extLst>
          </p:cNvPr>
          <p:cNvGrpSpPr>
            <a:grpSpLocks/>
          </p:cNvGrpSpPr>
          <p:nvPr/>
        </p:nvGrpSpPr>
        <p:grpSpPr bwMode="auto">
          <a:xfrm>
            <a:off x="1531938" y="3008314"/>
            <a:ext cx="2976562" cy="2035175"/>
            <a:chOff x="-165454" y="3013563"/>
            <a:chExt cx="2976372" cy="2034213"/>
          </a:xfrm>
        </p:grpSpPr>
        <p:pic>
          <p:nvPicPr>
            <p:cNvPr id="13331" name="Picture 10">
              <a:extLst>
                <a:ext uri="{FF2B5EF4-FFF2-40B4-BE49-F238E27FC236}">
                  <a16:creationId xmlns:a16="http://schemas.microsoft.com/office/drawing/2014/main" id="{8646D003-A145-4D93-B5DF-BDFA05CDF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54" y="3013563"/>
              <a:ext cx="2976372"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37D23168-32AD-4F08-9C9F-50666E995F79}"/>
                </a:ext>
              </a:extLst>
            </p:cNvPr>
            <p:cNvSpPr/>
            <p:nvPr/>
          </p:nvSpPr>
          <p:spPr>
            <a:xfrm>
              <a:off x="228221" y="3200799"/>
              <a:ext cx="2133464" cy="184697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grpSp>
      <p:cxnSp>
        <p:nvCxnSpPr>
          <p:cNvPr id="27" name="Straight Connector 26">
            <a:extLst>
              <a:ext uri="{FF2B5EF4-FFF2-40B4-BE49-F238E27FC236}">
                <a16:creationId xmlns:a16="http://schemas.microsoft.com/office/drawing/2014/main" id="{3E3C06FB-5026-4FBF-9EF1-ABE309DB9FF0}"/>
              </a:ext>
            </a:extLst>
          </p:cNvPr>
          <p:cNvCxnSpPr>
            <a:endCxn id="17" idx="3"/>
          </p:cNvCxnSpPr>
          <p:nvPr/>
        </p:nvCxnSpPr>
        <p:spPr>
          <a:xfrm flipV="1">
            <a:off x="3592514" y="3025776"/>
            <a:ext cx="477837" cy="327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6F9775-EF05-4CF2-A829-FAA389CA8E51}"/>
              </a:ext>
            </a:extLst>
          </p:cNvPr>
          <p:cNvCxnSpPr/>
          <p:nvPr/>
        </p:nvCxnSpPr>
        <p:spPr>
          <a:xfrm>
            <a:off x="6037263" y="1752600"/>
            <a:ext cx="0" cy="4648200"/>
          </a:xfrm>
          <a:prstGeom prst="line">
            <a:avLst/>
          </a:prstGeom>
          <a:ln>
            <a:prstDash val="sysDot"/>
          </a:ln>
        </p:spPr>
        <p:style>
          <a:lnRef idx="2">
            <a:schemeClr val="accent4"/>
          </a:lnRef>
          <a:fillRef idx="0">
            <a:schemeClr val="accent4"/>
          </a:fillRef>
          <a:effectRef idx="1">
            <a:schemeClr val="accent4"/>
          </a:effectRef>
          <a:fontRef idx="minor">
            <a:schemeClr val="tx1"/>
          </a:fontRef>
        </p:style>
      </p:cxnSp>
      <p:pic>
        <p:nvPicPr>
          <p:cNvPr id="13329" name="Picture 22">
            <a:extLst>
              <a:ext uri="{FF2B5EF4-FFF2-40B4-BE49-F238E27FC236}">
                <a16:creationId xmlns:a16="http://schemas.microsoft.com/office/drawing/2014/main" id="{170E2C06-F74C-492C-B6FC-601BA77BA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28801"/>
            <a:ext cx="11049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2">
            <a:extLst>
              <a:ext uri="{FF2B5EF4-FFF2-40B4-BE49-F238E27FC236}">
                <a16:creationId xmlns:a16="http://schemas.microsoft.com/office/drawing/2014/main" id="{2B8B10D2-4277-4228-B139-4E6598732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1751" y="116390"/>
            <a:ext cx="792162" cy="85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bject, text&#10;&#10;Description automatically generated">
            <a:extLst>
              <a:ext uri="{FF2B5EF4-FFF2-40B4-BE49-F238E27FC236}">
                <a16:creationId xmlns:a16="http://schemas.microsoft.com/office/drawing/2014/main" id="{47A87899-B3B2-480E-8D65-914DEA8222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0E3D56B2-9C9D-4415-8CE5-EBE59137D6B1}"/>
              </a:ext>
            </a:extLst>
          </p:cNvPr>
          <p:cNvSpPr>
            <a:spLocks noGrp="1"/>
          </p:cNvSpPr>
          <p:nvPr>
            <p:ph type="title"/>
          </p:nvPr>
        </p:nvSpPr>
        <p:spPr>
          <a:xfrm>
            <a:off x="1381125" y="235565"/>
            <a:ext cx="9906000" cy="609600"/>
          </a:xfrm>
        </p:spPr>
        <p:txBody>
          <a:bodyPr/>
          <a:lstStyle/>
          <a:p>
            <a:pPr algn="ctr">
              <a:defRPr/>
            </a:pPr>
            <a:r>
              <a:rPr lang="en-US" sz="4800" dirty="0">
                <a:solidFill>
                  <a:srgbClr val="FFFFFF"/>
                </a:solidFill>
              </a:rPr>
              <a:t>Standard vs. 2000</a:t>
            </a:r>
          </a:p>
        </p:txBody>
      </p:sp>
      <p:sp>
        <p:nvSpPr>
          <p:cNvPr id="32773" name="TextBox 1">
            <a:extLst>
              <a:ext uri="{FF2B5EF4-FFF2-40B4-BE49-F238E27FC236}">
                <a16:creationId xmlns:a16="http://schemas.microsoft.com/office/drawing/2014/main" id="{A0787C09-EC63-45F6-A876-697C03BFCBE0}"/>
              </a:ext>
            </a:extLst>
          </p:cNvPr>
          <p:cNvSpPr txBox="1">
            <a:spLocks noChangeArrowheads="1"/>
          </p:cNvSpPr>
          <p:nvPr/>
        </p:nvSpPr>
        <p:spPr bwMode="auto">
          <a:xfrm>
            <a:off x="3962401" y="1434106"/>
            <a:ext cx="2109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343434"/>
                </a:solidFill>
              </a:rPr>
              <a:t>Gunite 2000 ASA</a:t>
            </a:r>
          </a:p>
        </p:txBody>
      </p:sp>
      <p:sp>
        <p:nvSpPr>
          <p:cNvPr id="7" name="Text Box 3">
            <a:extLst>
              <a:ext uri="{FF2B5EF4-FFF2-40B4-BE49-F238E27FC236}">
                <a16:creationId xmlns:a16="http://schemas.microsoft.com/office/drawing/2014/main" id="{0BE4F4F0-BB3B-4C94-B41A-E7AEE6D89FB6}"/>
              </a:ext>
            </a:extLst>
          </p:cNvPr>
          <p:cNvSpPr txBox="1">
            <a:spLocks noChangeArrowheads="1"/>
          </p:cNvSpPr>
          <p:nvPr/>
        </p:nvSpPr>
        <p:spPr bwMode="auto">
          <a:xfrm>
            <a:off x="6142900" y="1524000"/>
            <a:ext cx="434073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1125" indent="-111125" eaLnBrk="0" hangingPunct="0">
              <a:defRPr sz="2000">
                <a:solidFill>
                  <a:schemeClr val="tx1"/>
                </a:solidFill>
                <a:latin typeface="Microsoft Sans Serif" panose="020B0604020202020204" pitchFamily="34" charset="0"/>
              </a:defRPr>
            </a:lvl1pPr>
            <a:lvl2pPr marL="742950" indent="-285750" eaLnBrk="0" hangingPunct="0">
              <a:defRPr sz="2000">
                <a:solidFill>
                  <a:schemeClr val="tx1"/>
                </a:solidFill>
                <a:latin typeface="Microsoft Sans Serif" panose="020B0604020202020204" pitchFamily="34" charset="0"/>
              </a:defRPr>
            </a:lvl2pPr>
            <a:lvl3pPr marL="1143000" indent="-228600" eaLnBrk="0" hangingPunct="0">
              <a:defRPr sz="2000">
                <a:solidFill>
                  <a:schemeClr val="tx1"/>
                </a:solidFill>
                <a:latin typeface="Microsoft Sans Serif" panose="020B0604020202020204" pitchFamily="34" charset="0"/>
              </a:defRPr>
            </a:lvl3pPr>
            <a:lvl4pPr marL="1600200" indent="-228600" eaLnBrk="0" hangingPunct="0">
              <a:defRPr sz="2000">
                <a:solidFill>
                  <a:schemeClr val="tx1"/>
                </a:solidFill>
                <a:latin typeface="Microsoft Sans Serif" panose="020B0604020202020204" pitchFamily="34" charset="0"/>
              </a:defRPr>
            </a:lvl4pPr>
            <a:lvl5pPr marL="2057400" indent="-228600" eaLnBrk="0" hangingPunct="0">
              <a:defRPr sz="20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20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20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20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2000">
                <a:solidFill>
                  <a:schemeClr val="tx1"/>
                </a:solidFill>
                <a:latin typeface="Microsoft Sans Serif" panose="020B0604020202020204" pitchFamily="34" charset="0"/>
              </a:defRPr>
            </a:lvl9pPr>
          </a:lstStyle>
          <a:p>
            <a:pPr eaLnBrk="1" hangingPunct="1">
              <a:spcBef>
                <a:spcPct val="50000"/>
              </a:spcBef>
              <a:buFontTx/>
              <a:buChar char="•"/>
            </a:pPr>
            <a:r>
              <a:rPr lang="en-US" altLang="en-US" sz="1600" dirty="0"/>
              <a:t>Gunite 2000 ASAs do </a:t>
            </a:r>
            <a:r>
              <a:rPr lang="en-US" altLang="en-US" sz="1600" b="1" u="sng" dirty="0"/>
              <a:t>NOT</a:t>
            </a:r>
            <a:r>
              <a:rPr lang="en-US" altLang="en-US" sz="1600" dirty="0"/>
              <a:t> include a clevis.</a:t>
            </a:r>
          </a:p>
          <a:p>
            <a:pPr eaLnBrk="1" hangingPunct="1">
              <a:spcBef>
                <a:spcPct val="50000"/>
              </a:spcBef>
              <a:buFontTx/>
              <a:buChar char="•"/>
            </a:pPr>
            <a:endParaRPr lang="en-US" altLang="en-US" sz="800" dirty="0"/>
          </a:p>
          <a:p>
            <a:pPr eaLnBrk="1" hangingPunct="1">
              <a:spcBef>
                <a:spcPct val="50000"/>
              </a:spcBef>
              <a:buFontTx/>
              <a:buChar char="•"/>
            </a:pPr>
            <a:r>
              <a:rPr lang="en-US" altLang="en-US" sz="1600" dirty="0"/>
              <a:t>Gunite 2000 ASAs were designed original equipment with utilize spring brakes with a welded clevis while Gunite Std. ASAs are designed for spring brakes that utilize a threaded pushrod and threaded clevis.</a:t>
            </a:r>
          </a:p>
          <a:p>
            <a:pPr eaLnBrk="1" hangingPunct="1">
              <a:spcBef>
                <a:spcPct val="50000"/>
              </a:spcBef>
              <a:buFontTx/>
              <a:buChar char="•"/>
            </a:pPr>
            <a:endParaRPr lang="en-US" altLang="en-US" sz="800" dirty="0"/>
          </a:p>
          <a:p>
            <a:pPr eaLnBrk="1" hangingPunct="1">
              <a:spcBef>
                <a:spcPct val="50000"/>
              </a:spcBef>
              <a:buFontTx/>
              <a:buChar char="•"/>
            </a:pPr>
            <a:r>
              <a:rPr lang="en-US" altLang="en-US" sz="1600" dirty="0"/>
              <a:t>Welded clevis’ utilize a wider pin distance than Gunite Standard ASAs</a:t>
            </a:r>
          </a:p>
          <a:p>
            <a:pPr lvl="1" eaLnBrk="1" hangingPunct="1">
              <a:spcBef>
                <a:spcPct val="50000"/>
              </a:spcBef>
              <a:buFontTx/>
              <a:buChar char="•"/>
            </a:pPr>
            <a:r>
              <a:rPr lang="en-US" altLang="en-US" sz="1600" dirty="0"/>
              <a:t>Pin Distance</a:t>
            </a:r>
          </a:p>
          <a:p>
            <a:pPr lvl="2" eaLnBrk="1" hangingPunct="1">
              <a:spcBef>
                <a:spcPct val="50000"/>
              </a:spcBef>
              <a:buFontTx/>
              <a:buChar char="•"/>
            </a:pPr>
            <a:r>
              <a:rPr lang="en-US" altLang="en-US" sz="1600" dirty="0"/>
              <a:t>Gunite Std. ASA – 1.02”</a:t>
            </a:r>
          </a:p>
          <a:p>
            <a:pPr lvl="2" eaLnBrk="1" hangingPunct="1">
              <a:spcBef>
                <a:spcPct val="50000"/>
              </a:spcBef>
              <a:buFontTx/>
              <a:buChar char="•"/>
            </a:pPr>
            <a:r>
              <a:rPr lang="en-US" altLang="en-US" sz="1600" dirty="0"/>
              <a:t>Gunite 2000 ASA – 1.30”</a:t>
            </a:r>
          </a:p>
          <a:p>
            <a:pPr lvl="2" eaLnBrk="1" hangingPunct="1">
              <a:spcBef>
                <a:spcPct val="50000"/>
              </a:spcBef>
              <a:buFontTx/>
              <a:buChar char="•"/>
            </a:pPr>
            <a:endParaRPr lang="en-US" altLang="en-US" sz="800" dirty="0"/>
          </a:p>
          <a:p>
            <a:pPr eaLnBrk="1" hangingPunct="1">
              <a:spcBef>
                <a:spcPct val="50000"/>
              </a:spcBef>
              <a:buFontTx/>
              <a:buChar char="•"/>
            </a:pPr>
            <a:r>
              <a:rPr lang="en-US" sz="1600" dirty="0">
                <a:latin typeface="Arial" charset="0"/>
              </a:rPr>
              <a:t>DO NOT ATTEMPT to install a Gunite 2000 ASA using a standard collar lock or threaded clevis or vice-versa</a:t>
            </a:r>
            <a:r>
              <a:rPr lang="en-US" altLang="en-US" sz="1600" dirty="0"/>
              <a:t>!</a:t>
            </a:r>
          </a:p>
        </p:txBody>
      </p:sp>
      <p:pic>
        <p:nvPicPr>
          <p:cNvPr id="32771" name="Picture 2">
            <a:extLst>
              <a:ext uri="{FF2B5EF4-FFF2-40B4-BE49-F238E27FC236}">
                <a16:creationId xmlns:a16="http://schemas.microsoft.com/office/drawing/2014/main" id="{3D3E9FBB-AA6F-4A6A-91E8-888C2D684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133600"/>
            <a:ext cx="2008663" cy="409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3">
            <a:extLst>
              <a:ext uri="{FF2B5EF4-FFF2-40B4-BE49-F238E27FC236}">
                <a16:creationId xmlns:a16="http://schemas.microsoft.com/office/drawing/2014/main" id="{4A0F488E-EB82-4C1C-8923-556F86887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752600"/>
            <a:ext cx="2133600" cy="422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Box 6">
            <a:extLst>
              <a:ext uri="{FF2B5EF4-FFF2-40B4-BE49-F238E27FC236}">
                <a16:creationId xmlns:a16="http://schemas.microsoft.com/office/drawing/2014/main" id="{471BD46C-89E6-4E5C-B5B8-16D788625A27}"/>
              </a:ext>
            </a:extLst>
          </p:cNvPr>
          <p:cNvSpPr txBox="1">
            <a:spLocks noChangeArrowheads="1"/>
          </p:cNvSpPr>
          <p:nvPr/>
        </p:nvSpPr>
        <p:spPr bwMode="auto">
          <a:xfrm>
            <a:off x="1905001" y="1870133"/>
            <a:ext cx="2585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343434"/>
                </a:solidFill>
              </a:rPr>
              <a:t>Gunite Standard ASA</a:t>
            </a:r>
          </a:p>
        </p:txBody>
      </p:sp>
      <p:cxnSp>
        <p:nvCxnSpPr>
          <p:cNvPr id="8" name="Straight Arrow Connector 7">
            <a:extLst>
              <a:ext uri="{FF2B5EF4-FFF2-40B4-BE49-F238E27FC236}">
                <a16:creationId xmlns:a16="http://schemas.microsoft.com/office/drawing/2014/main" id="{FE72BAEB-C811-4A79-8785-4BE9F7436B86}"/>
              </a:ext>
            </a:extLst>
          </p:cNvPr>
          <p:cNvCxnSpPr>
            <a:cxnSpLocks/>
          </p:cNvCxnSpPr>
          <p:nvPr/>
        </p:nvCxnSpPr>
        <p:spPr>
          <a:xfrm flipV="1">
            <a:off x="4796377" y="2500314"/>
            <a:ext cx="332699" cy="277019"/>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156223-4E28-4FF6-B39B-09456CB4D861}"/>
              </a:ext>
            </a:extLst>
          </p:cNvPr>
          <p:cNvCxnSpPr>
            <a:cxnSpLocks/>
          </p:cNvCxnSpPr>
          <p:nvPr/>
        </p:nvCxnSpPr>
        <p:spPr>
          <a:xfrm>
            <a:off x="5129075" y="2223294"/>
            <a:ext cx="0" cy="55403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26A1BB-79C8-49AB-BB35-8FDAA1CA4FC1}"/>
              </a:ext>
            </a:extLst>
          </p:cNvPr>
          <p:cNvCxnSpPr>
            <a:cxnSpLocks/>
          </p:cNvCxnSpPr>
          <p:nvPr/>
        </p:nvCxnSpPr>
        <p:spPr>
          <a:xfrm>
            <a:off x="4801924" y="2468023"/>
            <a:ext cx="0" cy="554038"/>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B297356F-B728-4ADE-BE46-7C2279FE8DAF}"/>
              </a:ext>
            </a:extLst>
          </p:cNvPr>
          <p:cNvSpPr txBox="1">
            <a:spLocks noChangeArrowheads="1"/>
          </p:cNvSpPr>
          <p:nvPr/>
        </p:nvSpPr>
        <p:spPr bwMode="auto">
          <a:xfrm rot="20797804">
            <a:off x="4739465" y="2855154"/>
            <a:ext cx="838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dirty="0">
                <a:solidFill>
                  <a:srgbClr val="FFFF00"/>
                </a:solidFill>
              </a:rPr>
              <a:t>1.30”</a:t>
            </a:r>
            <a:endParaRPr lang="en-US" altLang="en-US" sz="1700" dirty="0"/>
          </a:p>
        </p:txBody>
      </p:sp>
      <p:cxnSp>
        <p:nvCxnSpPr>
          <p:cNvPr id="17" name="Straight Arrow Connector 16">
            <a:extLst>
              <a:ext uri="{FF2B5EF4-FFF2-40B4-BE49-F238E27FC236}">
                <a16:creationId xmlns:a16="http://schemas.microsoft.com/office/drawing/2014/main" id="{B52895C7-8603-4EA8-BD29-3E13F06B7E20}"/>
              </a:ext>
            </a:extLst>
          </p:cNvPr>
          <p:cNvCxnSpPr>
            <a:cxnSpLocks/>
          </p:cNvCxnSpPr>
          <p:nvPr/>
        </p:nvCxnSpPr>
        <p:spPr>
          <a:xfrm flipV="1">
            <a:off x="2982146" y="2869661"/>
            <a:ext cx="411614" cy="15240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914460-8F61-4C13-AB98-513EF4407270}"/>
              </a:ext>
            </a:extLst>
          </p:cNvPr>
          <p:cNvCxnSpPr/>
          <p:nvPr/>
        </p:nvCxnSpPr>
        <p:spPr>
          <a:xfrm>
            <a:off x="3374052" y="2579148"/>
            <a:ext cx="0" cy="55403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9A9A88-BAE2-43A9-9BBB-0D07D02BE3DE}"/>
              </a:ext>
            </a:extLst>
          </p:cNvPr>
          <p:cNvCxnSpPr/>
          <p:nvPr/>
        </p:nvCxnSpPr>
        <p:spPr>
          <a:xfrm>
            <a:off x="2971240" y="2777332"/>
            <a:ext cx="0" cy="55403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TextBox 14">
            <a:extLst>
              <a:ext uri="{FF2B5EF4-FFF2-40B4-BE49-F238E27FC236}">
                <a16:creationId xmlns:a16="http://schemas.microsoft.com/office/drawing/2014/main" id="{2B8AF069-D7F1-4579-A25B-B8A2F216A715}"/>
              </a:ext>
            </a:extLst>
          </p:cNvPr>
          <p:cNvSpPr txBox="1">
            <a:spLocks noChangeArrowheads="1"/>
          </p:cNvSpPr>
          <p:nvPr/>
        </p:nvSpPr>
        <p:spPr bwMode="auto">
          <a:xfrm rot="20797804">
            <a:off x="2810317" y="3286110"/>
            <a:ext cx="838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dirty="0">
                <a:solidFill>
                  <a:srgbClr val="FFFF00"/>
                </a:solidFill>
              </a:rPr>
              <a:t>1.02”</a:t>
            </a:r>
            <a:endParaRPr lang="en-US" altLang="en-US" sz="1700" dirty="0"/>
          </a:p>
        </p:txBody>
      </p:sp>
      <p:pic>
        <p:nvPicPr>
          <p:cNvPr id="16" name="Picture 15" descr="A picture containing object, text&#10;&#10;Description automatically generated">
            <a:extLst>
              <a:ext uri="{FF2B5EF4-FFF2-40B4-BE49-F238E27FC236}">
                <a16:creationId xmlns:a16="http://schemas.microsoft.com/office/drawing/2014/main" id="{A960F563-AC30-4A32-8091-9844B11C3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extLst>
      <p:ext uri="{BB962C8B-B14F-4D97-AF65-F5344CB8AC3E}">
        <p14:creationId xmlns:p14="http://schemas.microsoft.com/office/powerpoint/2010/main" val="536185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7" name="Group 21">
            <a:extLst>
              <a:ext uri="{FF2B5EF4-FFF2-40B4-BE49-F238E27FC236}">
                <a16:creationId xmlns:a16="http://schemas.microsoft.com/office/drawing/2014/main" id="{C1F53216-557A-4C6B-96E8-67E672D77DDC}"/>
              </a:ext>
            </a:extLst>
          </p:cNvPr>
          <p:cNvGrpSpPr>
            <a:grpSpLocks/>
          </p:cNvGrpSpPr>
          <p:nvPr/>
        </p:nvGrpSpPr>
        <p:grpSpPr bwMode="auto">
          <a:xfrm>
            <a:off x="2511425" y="1464888"/>
            <a:ext cx="7162800" cy="1983966"/>
            <a:chOff x="1066800" y="3232242"/>
            <a:chExt cx="7162800" cy="2120245"/>
          </a:xfrm>
        </p:grpSpPr>
        <p:sp>
          <p:nvSpPr>
            <p:cNvPr id="47117" name="Text Box 5">
              <a:extLst>
                <a:ext uri="{FF2B5EF4-FFF2-40B4-BE49-F238E27FC236}">
                  <a16:creationId xmlns:a16="http://schemas.microsoft.com/office/drawing/2014/main" id="{2120F5F7-499A-4204-BCE4-5A9948AD702E}"/>
                </a:ext>
              </a:extLst>
            </p:cNvPr>
            <p:cNvSpPr txBox="1">
              <a:spLocks noChangeArrowheads="1"/>
            </p:cNvSpPr>
            <p:nvPr/>
          </p:nvSpPr>
          <p:spPr bwMode="auto">
            <a:xfrm>
              <a:off x="1066800" y="3809999"/>
              <a:ext cx="7162800" cy="154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5000"/>
                </a:lnSpc>
                <a:buFontTx/>
                <a:buChar char="•"/>
              </a:pPr>
              <a:r>
                <a:rPr lang="en-US" altLang="en-US" dirty="0">
                  <a:solidFill>
                    <a:srgbClr val="000000"/>
                  </a:solidFill>
                  <a:ea typeface="ＭＳ Ｐゴシック" panose="020B0600070205080204" pitchFamily="34" charset="-128"/>
                </a:rPr>
                <a:t> AS1140        5.5”	  		28	     		1.50”	        All Positions</a:t>
              </a:r>
            </a:p>
            <a:p>
              <a:pPr eaLnBrk="1" hangingPunct="1">
                <a:lnSpc>
                  <a:spcPct val="125000"/>
                </a:lnSpc>
                <a:buFontTx/>
                <a:buChar char="•"/>
              </a:pPr>
              <a:r>
                <a:rPr lang="en-US" altLang="en-US" dirty="0">
                  <a:solidFill>
                    <a:srgbClr val="000000"/>
                  </a:solidFill>
                  <a:ea typeface="ＭＳ Ｐゴシック" panose="020B0600070205080204" pitchFamily="34" charset="-128"/>
                </a:rPr>
                <a:t> AS1141        6.0”	  		28	     		1.50”	        Drive, Trailer</a:t>
              </a:r>
            </a:p>
            <a:p>
              <a:pPr eaLnBrk="1" hangingPunct="1">
                <a:lnSpc>
                  <a:spcPct val="125000"/>
                </a:lnSpc>
                <a:buFontTx/>
                <a:buChar char="•"/>
              </a:pPr>
              <a:r>
                <a:rPr lang="en-US" altLang="en-US" dirty="0">
                  <a:solidFill>
                    <a:srgbClr val="000000"/>
                  </a:solidFill>
                  <a:ea typeface="ＭＳ Ｐゴシック" panose="020B0600070205080204" pitchFamily="34" charset="-128"/>
                </a:rPr>
                <a:t> AS1132        5.5”	  		10	     		1.50”	        All Positions</a:t>
              </a:r>
            </a:p>
            <a:p>
              <a:pPr eaLnBrk="1" hangingPunct="1">
                <a:lnSpc>
                  <a:spcPct val="125000"/>
                </a:lnSpc>
                <a:buFontTx/>
                <a:buChar char="•"/>
              </a:pPr>
              <a:r>
                <a:rPr lang="en-US" altLang="en-US" dirty="0">
                  <a:solidFill>
                    <a:srgbClr val="000000"/>
                  </a:solidFill>
                  <a:ea typeface="ＭＳ Ｐゴシック" panose="020B0600070205080204" pitchFamily="34" charset="-128"/>
                </a:rPr>
                <a:t> AS1133        6.0”	  		10	     		1.50”	        Drive, Trailer</a:t>
              </a:r>
            </a:p>
          </p:txBody>
        </p:sp>
        <p:sp>
          <p:nvSpPr>
            <p:cNvPr id="47118" name="Text Box 6">
              <a:extLst>
                <a:ext uri="{FF2B5EF4-FFF2-40B4-BE49-F238E27FC236}">
                  <a16:creationId xmlns:a16="http://schemas.microsoft.com/office/drawing/2014/main" id="{A72E79DB-58B9-47FF-B5C3-DE71C3DDEFDF}"/>
                </a:ext>
              </a:extLst>
            </p:cNvPr>
            <p:cNvSpPr txBox="1">
              <a:spLocks noChangeArrowheads="1"/>
            </p:cNvSpPr>
            <p:nvPr/>
          </p:nvSpPr>
          <p:spPr bwMode="auto">
            <a:xfrm>
              <a:off x="1190008" y="3276600"/>
              <a:ext cx="9156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Gunite</a:t>
              </a:r>
            </a:p>
            <a:p>
              <a:pPr algn="ctr" eaLnBrk="1" hangingPunct="1"/>
              <a:r>
                <a:rPr lang="en-US" altLang="en-US" b="1" u="sng" dirty="0">
                  <a:solidFill>
                    <a:srgbClr val="000000"/>
                  </a:solidFill>
                  <a:ea typeface="ＭＳ Ｐゴシック" panose="020B0600070205080204" pitchFamily="34" charset="-128"/>
                </a:rPr>
                <a:t>P/N</a:t>
              </a:r>
            </a:p>
          </p:txBody>
        </p:sp>
        <p:sp>
          <p:nvSpPr>
            <p:cNvPr id="47119" name="Text Box 7">
              <a:extLst>
                <a:ext uri="{FF2B5EF4-FFF2-40B4-BE49-F238E27FC236}">
                  <a16:creationId xmlns:a16="http://schemas.microsoft.com/office/drawing/2014/main" id="{DD424CB0-7C4E-4F06-B5CE-EFEF3466EC2C}"/>
                </a:ext>
              </a:extLst>
            </p:cNvPr>
            <p:cNvSpPr txBox="1">
              <a:spLocks noChangeArrowheads="1"/>
            </p:cNvSpPr>
            <p:nvPr/>
          </p:nvSpPr>
          <p:spPr bwMode="auto">
            <a:xfrm>
              <a:off x="2315144" y="3276600"/>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Arm</a:t>
              </a:r>
            </a:p>
            <a:p>
              <a:pPr algn="ctr" eaLnBrk="1" hangingPunct="1"/>
              <a:r>
                <a:rPr lang="en-US" altLang="en-US" b="1" u="sng" dirty="0">
                  <a:solidFill>
                    <a:srgbClr val="000000"/>
                  </a:solidFill>
                  <a:ea typeface="ＭＳ Ｐゴシック" panose="020B0600070205080204" pitchFamily="34" charset="-128"/>
                </a:rPr>
                <a:t>Length</a:t>
              </a:r>
            </a:p>
          </p:txBody>
        </p:sp>
        <p:sp>
          <p:nvSpPr>
            <p:cNvPr id="47120" name="Text Box 8">
              <a:extLst>
                <a:ext uri="{FF2B5EF4-FFF2-40B4-BE49-F238E27FC236}">
                  <a16:creationId xmlns:a16="http://schemas.microsoft.com/office/drawing/2014/main" id="{0693CDE3-2AF0-472F-A169-1124D90102BD}"/>
                </a:ext>
              </a:extLst>
            </p:cNvPr>
            <p:cNvSpPr txBox="1">
              <a:spLocks noChangeArrowheads="1"/>
            </p:cNvSpPr>
            <p:nvPr/>
          </p:nvSpPr>
          <p:spPr bwMode="auto">
            <a:xfrm>
              <a:off x="3398633" y="3276600"/>
              <a:ext cx="12875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Number</a:t>
              </a:r>
            </a:p>
            <a:p>
              <a:pPr algn="ctr" eaLnBrk="1" hangingPunct="1"/>
              <a:r>
                <a:rPr lang="en-US" altLang="en-US" b="1" u="sng" dirty="0">
                  <a:solidFill>
                    <a:srgbClr val="000000"/>
                  </a:solidFill>
                  <a:ea typeface="ＭＳ Ｐゴシック" panose="020B0600070205080204" pitchFamily="34" charset="-128"/>
                </a:rPr>
                <a:t>of Splines</a:t>
              </a:r>
            </a:p>
          </p:txBody>
        </p:sp>
        <p:sp>
          <p:nvSpPr>
            <p:cNvPr id="47121" name="Text Box 9">
              <a:extLst>
                <a:ext uri="{FF2B5EF4-FFF2-40B4-BE49-F238E27FC236}">
                  <a16:creationId xmlns:a16="http://schemas.microsoft.com/office/drawing/2014/main" id="{7BFF53F9-DEE3-48C9-B9CD-3DDBDA3E2285}"/>
                </a:ext>
              </a:extLst>
            </p:cNvPr>
            <p:cNvSpPr txBox="1">
              <a:spLocks noChangeArrowheads="1"/>
            </p:cNvSpPr>
            <p:nvPr/>
          </p:nvSpPr>
          <p:spPr bwMode="auto">
            <a:xfrm>
              <a:off x="4993008" y="3271619"/>
              <a:ext cx="11721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Spline</a:t>
              </a:r>
            </a:p>
            <a:p>
              <a:pPr algn="ctr" eaLnBrk="1" hangingPunct="1"/>
              <a:r>
                <a:rPr lang="en-US" altLang="en-US" b="1" u="sng" dirty="0">
                  <a:solidFill>
                    <a:srgbClr val="000000"/>
                  </a:solidFill>
                  <a:ea typeface="ＭＳ Ｐゴシック" panose="020B0600070205080204" pitchFamily="34" charset="-128"/>
                </a:rPr>
                <a:t>Diameter</a:t>
              </a:r>
            </a:p>
          </p:txBody>
        </p:sp>
        <p:sp>
          <p:nvSpPr>
            <p:cNvPr id="47122" name="Text Box 10">
              <a:extLst>
                <a:ext uri="{FF2B5EF4-FFF2-40B4-BE49-F238E27FC236}">
                  <a16:creationId xmlns:a16="http://schemas.microsoft.com/office/drawing/2014/main" id="{B3D7B15E-D2BB-4ADC-8117-5676E1621243}"/>
                </a:ext>
              </a:extLst>
            </p:cNvPr>
            <p:cNvSpPr txBox="1">
              <a:spLocks noChangeArrowheads="1"/>
            </p:cNvSpPr>
            <p:nvPr/>
          </p:nvSpPr>
          <p:spPr bwMode="auto">
            <a:xfrm>
              <a:off x="6536939" y="3232242"/>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u="sng" dirty="0">
                <a:solidFill>
                  <a:srgbClr val="000000"/>
                </a:solidFill>
                <a:ea typeface="ＭＳ Ｐゴシック" panose="020B0600070205080204" pitchFamily="34" charset="-128"/>
              </a:endParaRPr>
            </a:p>
            <a:p>
              <a:pPr algn="ctr" eaLnBrk="1" hangingPunct="1"/>
              <a:r>
                <a:rPr lang="en-US" altLang="en-US" b="1" u="sng" dirty="0">
                  <a:solidFill>
                    <a:srgbClr val="000000"/>
                  </a:solidFill>
                  <a:ea typeface="ＭＳ Ｐゴシック" panose="020B0600070205080204" pitchFamily="34" charset="-128"/>
                </a:rPr>
                <a:t>Application</a:t>
              </a:r>
            </a:p>
          </p:txBody>
        </p:sp>
      </p:grpSp>
      <p:grpSp>
        <p:nvGrpSpPr>
          <p:cNvPr id="47108" name="Group 29">
            <a:extLst>
              <a:ext uri="{FF2B5EF4-FFF2-40B4-BE49-F238E27FC236}">
                <a16:creationId xmlns:a16="http://schemas.microsoft.com/office/drawing/2014/main" id="{98AB678F-0F9A-4A7C-9A60-CE2E2EFE7D61}"/>
              </a:ext>
            </a:extLst>
          </p:cNvPr>
          <p:cNvGrpSpPr>
            <a:grpSpLocks/>
          </p:cNvGrpSpPr>
          <p:nvPr/>
        </p:nvGrpSpPr>
        <p:grpSpPr bwMode="auto">
          <a:xfrm>
            <a:off x="2497705" y="3846180"/>
            <a:ext cx="7162800" cy="2053046"/>
            <a:chOff x="1066800" y="3232242"/>
            <a:chExt cx="7162800" cy="2354596"/>
          </a:xfrm>
        </p:grpSpPr>
        <p:sp>
          <p:nvSpPr>
            <p:cNvPr id="47111" name="Text Box 5">
              <a:extLst>
                <a:ext uri="{FF2B5EF4-FFF2-40B4-BE49-F238E27FC236}">
                  <a16:creationId xmlns:a16="http://schemas.microsoft.com/office/drawing/2014/main" id="{B784B27F-4CBE-423D-B6A6-586822CCFEE4}"/>
                </a:ext>
              </a:extLst>
            </p:cNvPr>
            <p:cNvSpPr txBox="1">
              <a:spLocks noChangeArrowheads="1"/>
            </p:cNvSpPr>
            <p:nvPr/>
          </p:nvSpPr>
          <p:spPr bwMode="auto">
            <a:xfrm>
              <a:off x="1066800" y="3931496"/>
              <a:ext cx="7162800" cy="165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5000"/>
                </a:lnSpc>
                <a:buFontTx/>
                <a:buChar char="•"/>
              </a:pPr>
              <a:r>
                <a:rPr lang="en-US" altLang="en-US" dirty="0">
                  <a:solidFill>
                    <a:srgbClr val="000000"/>
                  </a:solidFill>
                  <a:ea typeface="ＭＳ Ｐゴシック" panose="020B0600070205080204" pitchFamily="34" charset="-128"/>
                </a:rPr>
                <a:t> AS1172        5.5”	  		28	     		1.50”	        All Positions</a:t>
              </a:r>
            </a:p>
            <a:p>
              <a:pPr eaLnBrk="1" hangingPunct="1">
                <a:lnSpc>
                  <a:spcPct val="125000"/>
                </a:lnSpc>
                <a:buFontTx/>
                <a:buChar char="•"/>
              </a:pPr>
              <a:r>
                <a:rPr lang="en-US" altLang="en-US" dirty="0">
                  <a:solidFill>
                    <a:srgbClr val="000000"/>
                  </a:solidFill>
                  <a:ea typeface="ＭＳ Ｐゴシック" panose="020B0600070205080204" pitchFamily="34" charset="-128"/>
                </a:rPr>
                <a:t> AS1173        6.0”	  		28	     		1.50”	        Drive, Trailer</a:t>
              </a:r>
            </a:p>
            <a:p>
              <a:pPr eaLnBrk="1" hangingPunct="1">
                <a:lnSpc>
                  <a:spcPct val="125000"/>
                </a:lnSpc>
                <a:buFontTx/>
                <a:buChar char="•"/>
              </a:pPr>
              <a:r>
                <a:rPr lang="en-US" altLang="en-US" dirty="0">
                  <a:solidFill>
                    <a:srgbClr val="000000"/>
                  </a:solidFill>
                  <a:ea typeface="ＭＳ Ｐゴシック" panose="020B0600070205080204" pitchFamily="34" charset="-128"/>
                </a:rPr>
                <a:t> AS1168        5.5”	  		10	     		1.50”	        All Positions</a:t>
              </a:r>
            </a:p>
            <a:p>
              <a:pPr eaLnBrk="1" hangingPunct="1">
                <a:lnSpc>
                  <a:spcPct val="125000"/>
                </a:lnSpc>
                <a:buFontTx/>
                <a:buChar char="•"/>
              </a:pPr>
              <a:r>
                <a:rPr lang="en-US" altLang="en-US" dirty="0">
                  <a:solidFill>
                    <a:srgbClr val="000000"/>
                  </a:solidFill>
                  <a:ea typeface="ＭＳ Ｐゴシック" panose="020B0600070205080204" pitchFamily="34" charset="-128"/>
                </a:rPr>
                <a:t> AS1169        6.0”	  		10	     		1.50”	        Drive, Trailer</a:t>
              </a:r>
            </a:p>
          </p:txBody>
        </p:sp>
        <p:sp>
          <p:nvSpPr>
            <p:cNvPr id="47112" name="Text Box 6">
              <a:extLst>
                <a:ext uri="{FF2B5EF4-FFF2-40B4-BE49-F238E27FC236}">
                  <a16:creationId xmlns:a16="http://schemas.microsoft.com/office/drawing/2014/main" id="{42BE6013-AD21-4B1E-89BB-598274E4326E}"/>
                </a:ext>
              </a:extLst>
            </p:cNvPr>
            <p:cNvSpPr txBox="1">
              <a:spLocks noChangeArrowheads="1"/>
            </p:cNvSpPr>
            <p:nvPr/>
          </p:nvSpPr>
          <p:spPr bwMode="auto">
            <a:xfrm>
              <a:off x="1190008" y="3276600"/>
              <a:ext cx="9156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Gunite</a:t>
              </a:r>
            </a:p>
            <a:p>
              <a:pPr algn="ctr" eaLnBrk="1" hangingPunct="1"/>
              <a:r>
                <a:rPr lang="en-US" altLang="en-US" b="1" u="sng" dirty="0">
                  <a:solidFill>
                    <a:srgbClr val="000000"/>
                  </a:solidFill>
                  <a:ea typeface="ＭＳ Ｐゴシック" panose="020B0600070205080204" pitchFamily="34" charset="-128"/>
                </a:rPr>
                <a:t>P/N</a:t>
              </a:r>
            </a:p>
          </p:txBody>
        </p:sp>
        <p:sp>
          <p:nvSpPr>
            <p:cNvPr id="47113" name="Text Box 7">
              <a:extLst>
                <a:ext uri="{FF2B5EF4-FFF2-40B4-BE49-F238E27FC236}">
                  <a16:creationId xmlns:a16="http://schemas.microsoft.com/office/drawing/2014/main" id="{9B4EF6CD-E173-463B-ABD5-AAF08E02D88E}"/>
                </a:ext>
              </a:extLst>
            </p:cNvPr>
            <p:cNvSpPr txBox="1">
              <a:spLocks noChangeArrowheads="1"/>
            </p:cNvSpPr>
            <p:nvPr/>
          </p:nvSpPr>
          <p:spPr bwMode="auto">
            <a:xfrm>
              <a:off x="2315144" y="3276600"/>
              <a:ext cx="954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Arm</a:t>
              </a:r>
            </a:p>
            <a:p>
              <a:pPr algn="ctr" eaLnBrk="1" hangingPunct="1"/>
              <a:r>
                <a:rPr lang="en-US" altLang="en-US" b="1" u="sng" dirty="0">
                  <a:solidFill>
                    <a:srgbClr val="000000"/>
                  </a:solidFill>
                  <a:ea typeface="ＭＳ Ｐゴシック" panose="020B0600070205080204" pitchFamily="34" charset="-128"/>
                </a:rPr>
                <a:t>Length</a:t>
              </a:r>
            </a:p>
          </p:txBody>
        </p:sp>
        <p:sp>
          <p:nvSpPr>
            <p:cNvPr id="47114" name="Text Box 8">
              <a:extLst>
                <a:ext uri="{FF2B5EF4-FFF2-40B4-BE49-F238E27FC236}">
                  <a16:creationId xmlns:a16="http://schemas.microsoft.com/office/drawing/2014/main" id="{7EE52313-E346-443F-89CE-E40316B28158}"/>
                </a:ext>
              </a:extLst>
            </p:cNvPr>
            <p:cNvSpPr txBox="1">
              <a:spLocks noChangeArrowheads="1"/>
            </p:cNvSpPr>
            <p:nvPr/>
          </p:nvSpPr>
          <p:spPr bwMode="auto">
            <a:xfrm>
              <a:off x="3398633" y="3276600"/>
              <a:ext cx="12875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Number</a:t>
              </a:r>
            </a:p>
            <a:p>
              <a:pPr algn="ctr" eaLnBrk="1" hangingPunct="1"/>
              <a:r>
                <a:rPr lang="en-US" altLang="en-US" b="1" u="sng" dirty="0">
                  <a:solidFill>
                    <a:srgbClr val="000000"/>
                  </a:solidFill>
                  <a:ea typeface="ＭＳ Ｐゴシック" panose="020B0600070205080204" pitchFamily="34" charset="-128"/>
                </a:rPr>
                <a:t>of Splines</a:t>
              </a:r>
            </a:p>
          </p:txBody>
        </p:sp>
        <p:sp>
          <p:nvSpPr>
            <p:cNvPr id="47115" name="Text Box 9">
              <a:extLst>
                <a:ext uri="{FF2B5EF4-FFF2-40B4-BE49-F238E27FC236}">
                  <a16:creationId xmlns:a16="http://schemas.microsoft.com/office/drawing/2014/main" id="{170362CE-C7E8-4801-8E72-39952053D888}"/>
                </a:ext>
              </a:extLst>
            </p:cNvPr>
            <p:cNvSpPr txBox="1">
              <a:spLocks noChangeArrowheads="1"/>
            </p:cNvSpPr>
            <p:nvPr/>
          </p:nvSpPr>
          <p:spPr bwMode="auto">
            <a:xfrm>
              <a:off x="4993008" y="3271619"/>
              <a:ext cx="11721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dirty="0">
                  <a:solidFill>
                    <a:srgbClr val="000000"/>
                  </a:solidFill>
                  <a:ea typeface="ＭＳ Ｐゴシック" panose="020B0600070205080204" pitchFamily="34" charset="-128"/>
                </a:rPr>
                <a:t>Spline</a:t>
              </a:r>
            </a:p>
            <a:p>
              <a:pPr algn="ctr" eaLnBrk="1" hangingPunct="1"/>
              <a:r>
                <a:rPr lang="en-US" altLang="en-US" b="1" u="sng" dirty="0">
                  <a:solidFill>
                    <a:srgbClr val="000000"/>
                  </a:solidFill>
                  <a:ea typeface="ＭＳ Ｐゴシック" panose="020B0600070205080204" pitchFamily="34" charset="-128"/>
                </a:rPr>
                <a:t>Diameter</a:t>
              </a:r>
            </a:p>
          </p:txBody>
        </p:sp>
        <p:sp>
          <p:nvSpPr>
            <p:cNvPr id="47116" name="Text Box 10">
              <a:extLst>
                <a:ext uri="{FF2B5EF4-FFF2-40B4-BE49-F238E27FC236}">
                  <a16:creationId xmlns:a16="http://schemas.microsoft.com/office/drawing/2014/main" id="{EDC0C2EC-0285-4B5A-B3F8-434CEFBBB55A}"/>
                </a:ext>
              </a:extLst>
            </p:cNvPr>
            <p:cNvSpPr txBox="1">
              <a:spLocks noChangeArrowheads="1"/>
            </p:cNvSpPr>
            <p:nvPr/>
          </p:nvSpPr>
          <p:spPr bwMode="auto">
            <a:xfrm>
              <a:off x="6536939" y="3232242"/>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u="sng" dirty="0">
                <a:solidFill>
                  <a:srgbClr val="000000"/>
                </a:solidFill>
                <a:ea typeface="ＭＳ Ｐゴシック" panose="020B0600070205080204" pitchFamily="34" charset="-128"/>
              </a:endParaRPr>
            </a:p>
            <a:p>
              <a:pPr algn="ctr" eaLnBrk="1" hangingPunct="1"/>
              <a:r>
                <a:rPr lang="en-US" altLang="en-US" b="1" u="sng" dirty="0">
                  <a:solidFill>
                    <a:srgbClr val="000000"/>
                  </a:solidFill>
                  <a:ea typeface="ＭＳ Ｐゴシック" panose="020B0600070205080204" pitchFamily="34" charset="-128"/>
                </a:rPr>
                <a:t>Application</a:t>
              </a:r>
            </a:p>
          </p:txBody>
        </p:sp>
      </p:grpSp>
      <p:sp>
        <p:nvSpPr>
          <p:cNvPr id="47109" name="Rectangle 3">
            <a:extLst>
              <a:ext uri="{FF2B5EF4-FFF2-40B4-BE49-F238E27FC236}">
                <a16:creationId xmlns:a16="http://schemas.microsoft.com/office/drawing/2014/main" id="{C9ED8067-D450-4D96-AFC0-D1DFB60F74A0}"/>
              </a:ext>
            </a:extLst>
          </p:cNvPr>
          <p:cNvSpPr>
            <a:spLocks noGrp="1" noChangeArrowheads="1"/>
          </p:cNvSpPr>
          <p:nvPr>
            <p:ph type="body" idx="4294967295"/>
          </p:nvPr>
        </p:nvSpPr>
        <p:spPr bwMode="auto">
          <a:xfrm>
            <a:off x="2147483647" y="2147483647"/>
            <a:ext cx="2147482688" cy="65524062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US" altLang="en-US" u="sng" dirty="0"/>
              <a:t>Gunite 2000 Automatic Slack Adjusters</a:t>
            </a:r>
          </a:p>
        </p:txBody>
      </p:sp>
      <p:sp>
        <p:nvSpPr>
          <p:cNvPr id="47110" name="Rectangle 3">
            <a:extLst>
              <a:ext uri="{FF2B5EF4-FFF2-40B4-BE49-F238E27FC236}">
                <a16:creationId xmlns:a16="http://schemas.microsoft.com/office/drawing/2014/main" id="{7D7CCC1C-956D-476B-91ED-635F8D41D8B1}"/>
              </a:ext>
            </a:extLst>
          </p:cNvPr>
          <p:cNvSpPr>
            <a:spLocks noGrp="1" noChangeArrowheads="1"/>
          </p:cNvSpPr>
          <p:nvPr>
            <p:ph type="body" idx="4294967295"/>
          </p:nvPr>
        </p:nvSpPr>
        <p:spPr bwMode="auto">
          <a:xfrm>
            <a:off x="2147483647" y="1041615900"/>
            <a:ext cx="2147482688" cy="65524062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US" altLang="en-US" u="sng" dirty="0"/>
              <a:t>Gunite Standard Automatic Slack Adjusters</a:t>
            </a:r>
          </a:p>
        </p:txBody>
      </p:sp>
      <p:sp>
        <p:nvSpPr>
          <p:cNvPr id="19" name="Rectangle 2">
            <a:extLst>
              <a:ext uri="{FF2B5EF4-FFF2-40B4-BE49-F238E27FC236}">
                <a16:creationId xmlns:a16="http://schemas.microsoft.com/office/drawing/2014/main" id="{300F10DC-E6CE-4B89-BF36-3382BC03BB63}"/>
              </a:ext>
            </a:extLst>
          </p:cNvPr>
          <p:cNvSpPr txBox="1">
            <a:spLocks/>
          </p:cNvSpPr>
          <p:nvPr/>
        </p:nvSpPr>
        <p:spPr>
          <a:xfrm>
            <a:off x="1610840" y="219868"/>
            <a:ext cx="9039900" cy="731838"/>
          </a:xfrm>
          <a:prstGeom prst="rect">
            <a:avLst/>
          </a:prstGeom>
        </p:spPr>
        <p:txBody>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a:r>
              <a:rPr lang="en-US" altLang="en-US" sz="4000" dirty="0"/>
              <a:t>Small Inventory – Large Market Coverage</a:t>
            </a:r>
          </a:p>
        </p:txBody>
      </p:sp>
      <p:sp>
        <p:nvSpPr>
          <p:cNvPr id="3" name="TextBox 2">
            <a:extLst>
              <a:ext uri="{FF2B5EF4-FFF2-40B4-BE49-F238E27FC236}">
                <a16:creationId xmlns:a16="http://schemas.microsoft.com/office/drawing/2014/main" id="{7EA9F8CA-9852-4B88-8A14-F4910432337A}"/>
              </a:ext>
            </a:extLst>
          </p:cNvPr>
          <p:cNvSpPr txBox="1"/>
          <p:nvPr/>
        </p:nvSpPr>
        <p:spPr>
          <a:xfrm>
            <a:off x="3759769" y="3476848"/>
            <a:ext cx="3933824" cy="369332"/>
          </a:xfrm>
          <a:prstGeom prst="rect">
            <a:avLst/>
          </a:prstGeom>
          <a:noFill/>
        </p:spPr>
        <p:txBody>
          <a:bodyPr wrap="square" rtlCol="0">
            <a:spAutoFit/>
          </a:bodyPr>
          <a:lstStyle/>
          <a:p>
            <a:pPr algn="ctr"/>
            <a:r>
              <a:rPr lang="en-US" b="1" u="sng" dirty="0">
                <a:solidFill>
                  <a:schemeClr val="tx2">
                    <a:lumMod val="60000"/>
                    <a:lumOff val="40000"/>
                  </a:schemeClr>
                </a:solidFill>
              </a:rPr>
              <a:t>GUNITE 2000 ASA</a:t>
            </a:r>
          </a:p>
        </p:txBody>
      </p:sp>
      <p:sp>
        <p:nvSpPr>
          <p:cNvPr id="22" name="TextBox 21">
            <a:extLst>
              <a:ext uri="{FF2B5EF4-FFF2-40B4-BE49-F238E27FC236}">
                <a16:creationId xmlns:a16="http://schemas.microsoft.com/office/drawing/2014/main" id="{9DF06DA5-DD39-417C-B365-1C6851054992}"/>
              </a:ext>
            </a:extLst>
          </p:cNvPr>
          <p:cNvSpPr txBox="1"/>
          <p:nvPr/>
        </p:nvSpPr>
        <p:spPr>
          <a:xfrm>
            <a:off x="3881461" y="1133448"/>
            <a:ext cx="3933824" cy="369332"/>
          </a:xfrm>
          <a:prstGeom prst="rect">
            <a:avLst/>
          </a:prstGeom>
          <a:noFill/>
        </p:spPr>
        <p:txBody>
          <a:bodyPr wrap="square" rtlCol="0">
            <a:spAutoFit/>
          </a:bodyPr>
          <a:lstStyle/>
          <a:p>
            <a:pPr algn="ctr"/>
            <a:r>
              <a:rPr lang="en-US" b="1" u="sng" dirty="0">
                <a:solidFill>
                  <a:schemeClr val="tx2">
                    <a:lumMod val="60000"/>
                    <a:lumOff val="40000"/>
                  </a:schemeClr>
                </a:solidFill>
              </a:rPr>
              <a:t>GUNITE Standard ASA</a:t>
            </a:r>
          </a:p>
        </p:txBody>
      </p:sp>
      <p:pic>
        <p:nvPicPr>
          <p:cNvPr id="21" name="Picture 20" descr="A picture containing object, text&#10;&#10;Description automatically generated">
            <a:extLst>
              <a:ext uri="{FF2B5EF4-FFF2-40B4-BE49-F238E27FC236}">
                <a16:creationId xmlns:a16="http://schemas.microsoft.com/office/drawing/2014/main" id="{A9E803F1-DD98-4695-8A72-57065AC87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2425-235F-4337-B259-5DE6E6519FFC}"/>
              </a:ext>
            </a:extLst>
          </p:cNvPr>
          <p:cNvSpPr>
            <a:spLocks noGrp="1"/>
          </p:cNvSpPr>
          <p:nvPr>
            <p:ph type="title"/>
          </p:nvPr>
        </p:nvSpPr>
        <p:spPr/>
        <p:txBody>
          <a:bodyPr/>
          <a:lstStyle/>
          <a:p>
            <a:r>
              <a:rPr lang="en-US" u="sng" dirty="0"/>
              <a:t>Tools &amp; Resources</a:t>
            </a:r>
          </a:p>
        </p:txBody>
      </p:sp>
      <p:sp>
        <p:nvSpPr>
          <p:cNvPr id="3" name="Content Placeholder 2">
            <a:extLst>
              <a:ext uri="{FF2B5EF4-FFF2-40B4-BE49-F238E27FC236}">
                <a16:creationId xmlns:a16="http://schemas.microsoft.com/office/drawing/2014/main" id="{0E549EE0-F54C-4A17-B1E7-E85E0C94125B}"/>
              </a:ext>
            </a:extLst>
          </p:cNvPr>
          <p:cNvSpPr>
            <a:spLocks noGrp="1"/>
          </p:cNvSpPr>
          <p:nvPr>
            <p:ph idx="1"/>
          </p:nvPr>
        </p:nvSpPr>
        <p:spPr>
          <a:xfrm>
            <a:off x="676275" y="1572145"/>
            <a:ext cx="10515600" cy="4004733"/>
          </a:xfrm>
        </p:spPr>
        <p:txBody>
          <a:bodyPr>
            <a:normAutofit/>
          </a:bodyPr>
          <a:lstStyle/>
          <a:p>
            <a:r>
              <a:rPr lang="en-US" dirty="0"/>
              <a:t>Website – NEW design coming soon</a:t>
            </a:r>
          </a:p>
          <a:p>
            <a:pPr lvl="1"/>
            <a:r>
              <a:rPr lang="en-US" dirty="0">
                <a:hlinkClick r:id="rId2"/>
              </a:rPr>
              <a:t>www.accuridecorp.com</a:t>
            </a:r>
            <a:r>
              <a:rPr lang="en-US" dirty="0"/>
              <a:t>	</a:t>
            </a:r>
          </a:p>
          <a:p>
            <a:endParaRPr lang="en-US" sz="1200" dirty="0"/>
          </a:p>
          <a:p>
            <a:pPr lvl="1"/>
            <a:r>
              <a:rPr lang="en-US" dirty="0"/>
              <a:t>Sign up for the email alerts </a:t>
            </a:r>
          </a:p>
          <a:p>
            <a:pPr lvl="1"/>
            <a:endParaRPr lang="en-US" dirty="0"/>
          </a:p>
          <a:p>
            <a:pPr lvl="1"/>
            <a:r>
              <a:rPr lang="en-US" dirty="0"/>
              <a:t>Follow us on Twitter, LinkedIn, &amp; YouTube</a:t>
            </a:r>
          </a:p>
          <a:p>
            <a:pPr lvl="1"/>
            <a:r>
              <a:rPr lang="en-US" dirty="0"/>
              <a:t>YouTube: </a:t>
            </a:r>
            <a:r>
              <a:rPr lang="en-US" dirty="0">
                <a:hlinkClick r:id="rId3"/>
              </a:rPr>
              <a:t>www.youtube.com/user/accuridecorp.com</a:t>
            </a:r>
            <a:endParaRPr lang="en-US" dirty="0"/>
          </a:p>
          <a:p>
            <a:endParaRPr lang="en-US" sz="1200" dirty="0"/>
          </a:p>
          <a:p>
            <a:r>
              <a:rPr lang="en-US" dirty="0"/>
              <a:t>Technical Support / Onsite Training For Customers &amp; Fleets</a:t>
            </a:r>
          </a:p>
          <a:p>
            <a:endParaRPr lang="en-US" dirty="0"/>
          </a:p>
        </p:txBody>
      </p:sp>
      <p:pic>
        <p:nvPicPr>
          <p:cNvPr id="6" name="Picture 2" descr="Email Signature_logos">
            <a:extLst>
              <a:ext uri="{FF2B5EF4-FFF2-40B4-BE49-F238E27FC236}">
                <a16:creationId xmlns:a16="http://schemas.microsoft.com/office/drawing/2014/main" id="{C8911348-49E2-474C-BAF7-67FBF29CED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29"/>
          <a:stretch/>
        </p:blipFill>
        <p:spPr bwMode="auto">
          <a:xfrm>
            <a:off x="171852" y="5397623"/>
            <a:ext cx="1958790" cy="13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8358211-8487-49E5-B805-5EC27944F5A5}"/>
              </a:ext>
            </a:extLst>
          </p:cNvPr>
          <p:cNvPicPr>
            <a:picLocks noChangeAspect="1"/>
          </p:cNvPicPr>
          <p:nvPr/>
        </p:nvPicPr>
        <p:blipFill rotWithShape="1">
          <a:blip r:embed="rId5"/>
          <a:srcRect l="4418" t="9649" r="7316" b="3679"/>
          <a:stretch/>
        </p:blipFill>
        <p:spPr>
          <a:xfrm>
            <a:off x="6672817" y="803705"/>
            <a:ext cx="4200525" cy="2740450"/>
          </a:xfrm>
          <a:prstGeom prst="rect">
            <a:avLst/>
          </a:prstGeom>
          <a:ln w="47625">
            <a:solidFill>
              <a:schemeClr val="accent1"/>
            </a:solidFill>
          </a:ln>
        </p:spPr>
      </p:pic>
    </p:spTree>
    <p:extLst>
      <p:ext uri="{BB962C8B-B14F-4D97-AF65-F5344CB8AC3E}">
        <p14:creationId xmlns:p14="http://schemas.microsoft.com/office/powerpoint/2010/main" val="1891942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2425-235F-4337-B259-5DE6E6519FFC}"/>
              </a:ext>
            </a:extLst>
          </p:cNvPr>
          <p:cNvSpPr>
            <a:spLocks noGrp="1"/>
          </p:cNvSpPr>
          <p:nvPr>
            <p:ph type="title"/>
          </p:nvPr>
        </p:nvSpPr>
        <p:spPr>
          <a:xfrm>
            <a:off x="148701" y="229312"/>
            <a:ext cx="11667478" cy="711200"/>
          </a:xfrm>
        </p:spPr>
        <p:txBody>
          <a:bodyPr>
            <a:normAutofit/>
          </a:bodyPr>
          <a:lstStyle/>
          <a:p>
            <a:r>
              <a:rPr lang="en-US" dirty="0"/>
              <a:t>How do you approach your customers? </a:t>
            </a:r>
          </a:p>
        </p:txBody>
      </p:sp>
      <p:sp>
        <p:nvSpPr>
          <p:cNvPr id="3" name="Content Placeholder 2">
            <a:extLst>
              <a:ext uri="{FF2B5EF4-FFF2-40B4-BE49-F238E27FC236}">
                <a16:creationId xmlns:a16="http://schemas.microsoft.com/office/drawing/2014/main" id="{0E549EE0-F54C-4A17-B1E7-E85E0C94125B}"/>
              </a:ext>
            </a:extLst>
          </p:cNvPr>
          <p:cNvSpPr>
            <a:spLocks noGrp="1"/>
          </p:cNvSpPr>
          <p:nvPr>
            <p:ph idx="1"/>
          </p:nvPr>
        </p:nvSpPr>
        <p:spPr>
          <a:xfrm>
            <a:off x="-154726" y="940512"/>
            <a:ext cx="5764567" cy="4865484"/>
          </a:xfrm>
        </p:spPr>
        <p:txBody>
          <a:bodyPr>
            <a:normAutofit/>
          </a:bodyPr>
          <a:lstStyle/>
          <a:p>
            <a:pPr marL="0" indent="0" algn="ctr">
              <a:buNone/>
            </a:pPr>
            <a:r>
              <a:rPr lang="en-US" u="sng" dirty="0"/>
              <a:t>Suggestions</a:t>
            </a:r>
            <a:endParaRPr lang="en-US" sz="600" dirty="0"/>
          </a:p>
          <a:p>
            <a:pPr lvl="1"/>
            <a:r>
              <a:rPr lang="en-US" dirty="0"/>
              <a:t>How well do you know your customers buying habits?</a:t>
            </a:r>
          </a:p>
          <a:p>
            <a:pPr lvl="2"/>
            <a:r>
              <a:rPr lang="en-US" dirty="0"/>
              <a:t>Do you know why they use a particular  brand or product?</a:t>
            </a:r>
          </a:p>
          <a:p>
            <a:pPr lvl="2"/>
            <a:r>
              <a:rPr lang="en-US" dirty="0"/>
              <a:t>Do you know why they buy from a competitor?</a:t>
            </a:r>
          </a:p>
          <a:p>
            <a:pPr lvl="2"/>
            <a:r>
              <a:rPr lang="en-US" dirty="0"/>
              <a:t>“It’s in the details” – Stoughton’s motto</a:t>
            </a:r>
          </a:p>
          <a:p>
            <a:pPr lvl="1"/>
            <a:r>
              <a:rPr lang="en-US" dirty="0"/>
              <a:t>Ever thought about bundling products together?</a:t>
            </a:r>
          </a:p>
          <a:p>
            <a:pPr lvl="2"/>
            <a:r>
              <a:rPr lang="en-US" dirty="0"/>
              <a:t>Gunite Drum/Slack Promo.</a:t>
            </a:r>
          </a:p>
          <a:p>
            <a:pPr lvl="2"/>
            <a:r>
              <a:rPr lang="en-US" dirty="0"/>
              <a:t>See your Stoughton Parts Representative about pricing and details.</a:t>
            </a:r>
          </a:p>
          <a:p>
            <a:pPr lvl="1"/>
            <a:endParaRPr lang="en-US" dirty="0"/>
          </a:p>
          <a:p>
            <a:endParaRPr lang="en-US" dirty="0"/>
          </a:p>
        </p:txBody>
      </p:sp>
      <p:pic>
        <p:nvPicPr>
          <p:cNvPr id="6" name="Picture 2" descr="Email Signature_logos">
            <a:extLst>
              <a:ext uri="{FF2B5EF4-FFF2-40B4-BE49-F238E27FC236}">
                <a16:creationId xmlns:a16="http://schemas.microsoft.com/office/drawing/2014/main" id="{C8911348-49E2-474C-BAF7-67FBF29CE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29"/>
          <a:stretch/>
        </p:blipFill>
        <p:spPr bwMode="auto">
          <a:xfrm>
            <a:off x="171852" y="5397623"/>
            <a:ext cx="1958790" cy="13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023CF96-81C1-4DCA-BEAD-750ED899B54B}"/>
              </a:ext>
            </a:extLst>
          </p:cNvPr>
          <p:cNvPicPr>
            <a:picLocks noChangeAspect="1"/>
          </p:cNvPicPr>
          <p:nvPr/>
        </p:nvPicPr>
        <p:blipFill>
          <a:blip r:embed="rId3"/>
          <a:stretch>
            <a:fillRect/>
          </a:stretch>
        </p:blipFill>
        <p:spPr>
          <a:xfrm>
            <a:off x="5813181" y="976222"/>
            <a:ext cx="5645394" cy="3560267"/>
          </a:xfrm>
          <a:prstGeom prst="rect">
            <a:avLst/>
          </a:prstGeom>
        </p:spPr>
      </p:pic>
      <p:pic>
        <p:nvPicPr>
          <p:cNvPr id="8" name="Picture 7">
            <a:extLst>
              <a:ext uri="{FF2B5EF4-FFF2-40B4-BE49-F238E27FC236}">
                <a16:creationId xmlns:a16="http://schemas.microsoft.com/office/drawing/2014/main" id="{5BC3FC9A-B9AD-4C8E-8FB8-9EE93A85711F}"/>
              </a:ext>
            </a:extLst>
          </p:cNvPr>
          <p:cNvPicPr>
            <a:picLocks noChangeAspect="1"/>
          </p:cNvPicPr>
          <p:nvPr/>
        </p:nvPicPr>
        <p:blipFill>
          <a:blip r:embed="rId4"/>
          <a:stretch>
            <a:fillRect/>
          </a:stretch>
        </p:blipFill>
        <p:spPr>
          <a:xfrm>
            <a:off x="5406501" y="4350612"/>
            <a:ext cx="6613646" cy="1922476"/>
          </a:xfrm>
          <a:prstGeom prst="rect">
            <a:avLst/>
          </a:prstGeom>
        </p:spPr>
      </p:pic>
    </p:spTree>
    <p:extLst>
      <p:ext uri="{BB962C8B-B14F-4D97-AF65-F5344CB8AC3E}">
        <p14:creationId xmlns:p14="http://schemas.microsoft.com/office/powerpoint/2010/main" val="24598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3" grpId="0" uiExpand="1" build="p"/>
      <p:bldP spid="3" grpId="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a:extLst>
              <a:ext uri="{FF2B5EF4-FFF2-40B4-BE49-F238E27FC236}">
                <a16:creationId xmlns:a16="http://schemas.microsoft.com/office/drawing/2014/main" id="{50B19386-274F-4CF8-932E-412C7CF7C916}"/>
              </a:ext>
            </a:extLst>
          </p:cNvPr>
          <p:cNvSpPr txBox="1">
            <a:spLocks noGrp="1"/>
          </p:cNvSpPr>
          <p:nvPr/>
        </p:nvSpPr>
        <p:spPr bwMode="auto">
          <a:xfrm>
            <a:off x="8077200" y="6581776"/>
            <a:ext cx="2133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0"/>
              </a:spcBef>
              <a:spcAft>
                <a:spcPct val="0"/>
              </a:spcAft>
            </a:pPr>
            <a:fld id="{1F8DCFDB-03B3-490F-8E6B-D47F51F80066}" type="slidenum">
              <a:rPr lang="en-US" altLang="en-US" sz="1200">
                <a:solidFill>
                  <a:srgbClr val="F4F4F4"/>
                </a:solidFill>
                <a:latin typeface="Calibri" panose="020F0502020204030204" pitchFamily="34" charset="0"/>
              </a:rPr>
              <a:pPr algn="r" eaLnBrk="1" fontAlgn="base" hangingPunct="1">
                <a:spcBef>
                  <a:spcPct val="0"/>
                </a:spcBef>
                <a:spcAft>
                  <a:spcPct val="0"/>
                </a:spcAft>
              </a:pPr>
              <a:t>4</a:t>
            </a:fld>
            <a:endParaRPr lang="en-US" altLang="en-US" sz="1200" dirty="0">
              <a:solidFill>
                <a:srgbClr val="F4F4F4"/>
              </a:solidFill>
              <a:latin typeface="Calibri" panose="020F0502020204030204" pitchFamily="34" charset="0"/>
            </a:endParaRPr>
          </a:p>
        </p:txBody>
      </p:sp>
      <p:sp>
        <p:nvSpPr>
          <p:cNvPr id="15363" name="TextBox 1">
            <a:extLst>
              <a:ext uri="{FF2B5EF4-FFF2-40B4-BE49-F238E27FC236}">
                <a16:creationId xmlns:a16="http://schemas.microsoft.com/office/drawing/2014/main" id="{7DFD4971-407B-48FA-B771-2E8DBA3F850D}"/>
              </a:ext>
            </a:extLst>
          </p:cNvPr>
          <p:cNvSpPr txBox="1">
            <a:spLocks noChangeArrowheads="1"/>
          </p:cNvSpPr>
          <p:nvPr/>
        </p:nvSpPr>
        <p:spPr bwMode="auto">
          <a:xfrm>
            <a:off x="1970088" y="243840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343434"/>
                </a:solidFill>
              </a:rPr>
              <a:t>Salt Spray Performance</a:t>
            </a:r>
          </a:p>
          <a:p>
            <a:pPr eaLnBrk="1" fontAlgn="base" hangingPunct="1">
              <a:spcBef>
                <a:spcPct val="0"/>
              </a:spcBef>
              <a:spcAft>
                <a:spcPct val="0"/>
              </a:spcAft>
            </a:pPr>
            <a:r>
              <a:rPr lang="en-US" altLang="en-US" sz="1400" dirty="0">
                <a:solidFill>
                  <a:srgbClr val="343434"/>
                </a:solidFill>
              </a:rPr>
              <a:t>ASTM B117</a:t>
            </a:r>
          </a:p>
        </p:txBody>
      </p:sp>
      <p:sp>
        <p:nvSpPr>
          <p:cNvPr id="15364" name="TextBox 15">
            <a:extLst>
              <a:ext uri="{FF2B5EF4-FFF2-40B4-BE49-F238E27FC236}">
                <a16:creationId xmlns:a16="http://schemas.microsoft.com/office/drawing/2014/main" id="{EE21CCDE-5740-4B20-9442-40838335239E}"/>
              </a:ext>
            </a:extLst>
          </p:cNvPr>
          <p:cNvSpPr txBox="1">
            <a:spLocks noChangeArrowheads="1"/>
          </p:cNvSpPr>
          <p:nvPr/>
        </p:nvSpPr>
        <p:spPr bwMode="auto">
          <a:xfrm>
            <a:off x="1970088" y="3924300"/>
            <a:ext cx="2667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169863"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343434"/>
                </a:solidFill>
              </a:rPr>
              <a:t>Cyclic Corrosion Performance</a:t>
            </a:r>
          </a:p>
          <a:p>
            <a:pPr eaLnBrk="1" fontAlgn="base" hangingPunct="1">
              <a:spcBef>
                <a:spcPct val="0"/>
              </a:spcBef>
              <a:spcAft>
                <a:spcPct val="0"/>
              </a:spcAft>
            </a:pPr>
            <a:r>
              <a:rPr lang="en-US" altLang="en-US" sz="1400" dirty="0">
                <a:solidFill>
                  <a:srgbClr val="343434"/>
                </a:solidFill>
              </a:rPr>
              <a:t>(i.e. GM9540P)</a:t>
            </a:r>
          </a:p>
          <a:p>
            <a:pPr eaLnBrk="1" fontAlgn="base" hangingPunct="1">
              <a:spcBef>
                <a:spcPct val="0"/>
              </a:spcBef>
              <a:spcAft>
                <a:spcPct val="0"/>
              </a:spcAft>
            </a:pPr>
            <a:endParaRPr lang="en-US" altLang="en-US" sz="1400" dirty="0">
              <a:solidFill>
                <a:srgbClr val="343434"/>
              </a:solidFill>
            </a:endParaRPr>
          </a:p>
          <a:p>
            <a:pPr eaLnBrk="1" fontAlgn="base" hangingPunct="1">
              <a:spcBef>
                <a:spcPct val="0"/>
              </a:spcBef>
              <a:spcAft>
                <a:spcPct val="0"/>
              </a:spcAft>
            </a:pPr>
            <a:endParaRPr lang="en-US" altLang="en-US" sz="1400" dirty="0">
              <a:solidFill>
                <a:srgbClr val="343434"/>
              </a:solidFill>
            </a:endParaRPr>
          </a:p>
          <a:p>
            <a:pPr eaLnBrk="1" fontAlgn="base" hangingPunct="1">
              <a:spcBef>
                <a:spcPct val="0"/>
              </a:spcBef>
              <a:spcAft>
                <a:spcPct val="0"/>
              </a:spcAft>
            </a:pPr>
            <a:r>
              <a:rPr lang="en-US" altLang="en-US" sz="1400" dirty="0">
                <a:solidFill>
                  <a:srgbClr val="343434"/>
                </a:solidFill>
              </a:rPr>
              <a:t>Estimates:</a:t>
            </a:r>
          </a:p>
          <a:p>
            <a:pPr eaLnBrk="1" fontAlgn="base" hangingPunct="1">
              <a:spcBef>
                <a:spcPct val="0"/>
              </a:spcBef>
              <a:spcAft>
                <a:spcPct val="0"/>
              </a:spcAft>
            </a:pPr>
            <a:endParaRPr lang="en-US" altLang="en-US" sz="600" dirty="0">
              <a:solidFill>
                <a:srgbClr val="343434"/>
              </a:solidFill>
            </a:endParaRPr>
          </a:p>
          <a:p>
            <a:pPr lvl="1" eaLnBrk="1" fontAlgn="base" hangingPunct="1">
              <a:spcBef>
                <a:spcPct val="0"/>
              </a:spcBef>
              <a:spcAft>
                <a:spcPct val="0"/>
              </a:spcAft>
            </a:pPr>
            <a:r>
              <a:rPr lang="en-US" altLang="en-US" sz="1400" dirty="0">
                <a:solidFill>
                  <a:srgbClr val="343434"/>
                </a:solidFill>
              </a:rPr>
              <a:t>10 cycles = 1 year Northeast</a:t>
            </a:r>
          </a:p>
          <a:p>
            <a:pPr lvl="1" eaLnBrk="1" fontAlgn="base" hangingPunct="1">
              <a:spcBef>
                <a:spcPct val="0"/>
              </a:spcBef>
              <a:spcAft>
                <a:spcPct val="0"/>
              </a:spcAft>
            </a:pPr>
            <a:endParaRPr lang="en-US" altLang="en-US" sz="600" dirty="0">
              <a:solidFill>
                <a:srgbClr val="343434"/>
              </a:solidFill>
            </a:endParaRPr>
          </a:p>
          <a:p>
            <a:pPr lvl="1" eaLnBrk="1" fontAlgn="base" hangingPunct="1">
              <a:spcBef>
                <a:spcPct val="0"/>
              </a:spcBef>
              <a:spcAft>
                <a:spcPct val="0"/>
              </a:spcAft>
            </a:pPr>
            <a:r>
              <a:rPr lang="en-US" altLang="en-US" sz="1400" dirty="0">
                <a:solidFill>
                  <a:srgbClr val="343434"/>
                </a:solidFill>
              </a:rPr>
              <a:t>3 cycles = 1 year Southwest</a:t>
            </a:r>
          </a:p>
        </p:txBody>
      </p:sp>
      <p:sp>
        <p:nvSpPr>
          <p:cNvPr id="15365" name="TextBox 16">
            <a:extLst>
              <a:ext uri="{FF2B5EF4-FFF2-40B4-BE49-F238E27FC236}">
                <a16:creationId xmlns:a16="http://schemas.microsoft.com/office/drawing/2014/main" id="{9B3C6CC6-9950-48FE-85F0-59CA543352C7}"/>
              </a:ext>
            </a:extLst>
          </p:cNvPr>
          <p:cNvSpPr txBox="1">
            <a:spLocks noChangeArrowheads="1"/>
          </p:cNvSpPr>
          <p:nvPr/>
        </p:nvSpPr>
        <p:spPr bwMode="auto">
          <a:xfrm>
            <a:off x="1970088" y="5800726"/>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343434"/>
                </a:solidFill>
              </a:rPr>
              <a:t>UV Durability</a:t>
            </a:r>
          </a:p>
          <a:p>
            <a:pPr eaLnBrk="1" fontAlgn="base" hangingPunct="1">
              <a:spcBef>
                <a:spcPct val="0"/>
              </a:spcBef>
              <a:spcAft>
                <a:spcPct val="0"/>
              </a:spcAft>
            </a:pPr>
            <a:r>
              <a:rPr lang="en-US" altLang="en-US" sz="1400" dirty="0">
                <a:solidFill>
                  <a:srgbClr val="343434"/>
                </a:solidFill>
              </a:rPr>
              <a:t>(South Florida Exposure)</a:t>
            </a:r>
          </a:p>
        </p:txBody>
      </p:sp>
      <p:sp>
        <p:nvSpPr>
          <p:cNvPr id="15366" name="TextBox 18">
            <a:extLst>
              <a:ext uri="{FF2B5EF4-FFF2-40B4-BE49-F238E27FC236}">
                <a16:creationId xmlns:a16="http://schemas.microsoft.com/office/drawing/2014/main" id="{42774F13-C4F1-43E1-B4D7-21BD4C973E5B}"/>
              </a:ext>
            </a:extLst>
          </p:cNvPr>
          <p:cNvSpPr txBox="1">
            <a:spLocks noChangeArrowheads="1"/>
          </p:cNvSpPr>
          <p:nvPr/>
        </p:nvSpPr>
        <p:spPr bwMode="auto">
          <a:xfrm>
            <a:off x="4914900" y="5937251"/>
            <a:ext cx="2667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200" b="1" dirty="0">
                <a:solidFill>
                  <a:srgbClr val="AC1A2F"/>
                </a:solidFill>
              </a:rPr>
              <a:t>90% Gloss Retention</a:t>
            </a:r>
          </a:p>
        </p:txBody>
      </p:sp>
      <p:sp>
        <p:nvSpPr>
          <p:cNvPr id="15367" name="TextBox 19">
            <a:extLst>
              <a:ext uri="{FF2B5EF4-FFF2-40B4-BE49-F238E27FC236}">
                <a16:creationId xmlns:a16="http://schemas.microsoft.com/office/drawing/2014/main" id="{6A7CAB3F-2B8A-4988-B1C2-2899791EE60C}"/>
              </a:ext>
            </a:extLst>
          </p:cNvPr>
          <p:cNvSpPr txBox="1">
            <a:spLocks noChangeArrowheads="1"/>
          </p:cNvSpPr>
          <p:nvPr/>
        </p:nvSpPr>
        <p:spPr bwMode="auto">
          <a:xfrm>
            <a:off x="7620000" y="5940426"/>
            <a:ext cx="2667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200" dirty="0">
                <a:solidFill>
                  <a:srgbClr val="343434"/>
                </a:solidFill>
              </a:rPr>
              <a:t>75% Gloss Retention</a:t>
            </a:r>
          </a:p>
        </p:txBody>
      </p:sp>
      <p:sp>
        <p:nvSpPr>
          <p:cNvPr id="21" name="TextBox 20">
            <a:extLst>
              <a:ext uri="{FF2B5EF4-FFF2-40B4-BE49-F238E27FC236}">
                <a16:creationId xmlns:a16="http://schemas.microsoft.com/office/drawing/2014/main" id="{8DE22053-A1AA-44E5-B576-405B88650E54}"/>
              </a:ext>
            </a:extLst>
          </p:cNvPr>
          <p:cNvSpPr txBox="1"/>
          <p:nvPr/>
        </p:nvSpPr>
        <p:spPr>
          <a:xfrm>
            <a:off x="4827588" y="3424238"/>
            <a:ext cx="2667000" cy="438150"/>
          </a:xfrm>
          <a:prstGeom prst="rect">
            <a:avLst/>
          </a:prstGeom>
          <a:noFill/>
        </p:spPr>
        <p:txBody>
          <a:bodyPr>
            <a:spAutoFit/>
          </a:bodyPr>
          <a:lstStyle/>
          <a:p>
            <a:pPr algn="ctr" fontAlgn="base">
              <a:spcBef>
                <a:spcPct val="0"/>
              </a:spcBef>
              <a:spcAft>
                <a:spcPct val="0"/>
              </a:spcAft>
              <a:defRPr/>
            </a:pPr>
            <a:r>
              <a:rPr lang="en-US" sz="1200" b="1" dirty="0">
                <a:solidFill>
                  <a:srgbClr val="AC1A2F"/>
                </a:solidFill>
                <a:latin typeface="Arial" panose="020B0604020202020204" pitchFamily="34" charset="0"/>
              </a:rPr>
              <a:t>2,500 to 3,000 hours</a:t>
            </a:r>
          </a:p>
          <a:p>
            <a:pPr algn="ctr" fontAlgn="base">
              <a:spcBef>
                <a:spcPct val="0"/>
              </a:spcBef>
              <a:spcAft>
                <a:spcPct val="0"/>
              </a:spcAft>
              <a:defRPr/>
            </a:pPr>
            <a:r>
              <a:rPr lang="en-US" sz="1050" dirty="0">
                <a:solidFill>
                  <a:srgbClr val="343434"/>
                </a:solidFill>
                <a:latin typeface="Arial" panose="020B0604020202020204" pitchFamily="34" charset="0"/>
              </a:rPr>
              <a:t>(e-coat = 336 hours*)</a:t>
            </a:r>
          </a:p>
        </p:txBody>
      </p:sp>
      <p:sp>
        <p:nvSpPr>
          <p:cNvPr id="15369" name="TextBox 21">
            <a:extLst>
              <a:ext uri="{FF2B5EF4-FFF2-40B4-BE49-F238E27FC236}">
                <a16:creationId xmlns:a16="http://schemas.microsoft.com/office/drawing/2014/main" id="{072D7360-162E-47AE-BD2D-F6B809DCDA0E}"/>
              </a:ext>
            </a:extLst>
          </p:cNvPr>
          <p:cNvSpPr txBox="1">
            <a:spLocks noChangeArrowheads="1"/>
          </p:cNvSpPr>
          <p:nvPr/>
        </p:nvSpPr>
        <p:spPr bwMode="auto">
          <a:xfrm>
            <a:off x="7532688" y="3505201"/>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200" dirty="0">
                <a:solidFill>
                  <a:srgbClr val="343434"/>
                </a:solidFill>
              </a:rPr>
              <a:t>1,200 to 1,800 hours</a:t>
            </a:r>
          </a:p>
        </p:txBody>
      </p:sp>
      <p:pic>
        <p:nvPicPr>
          <p:cNvPr id="15370" name="Picture 2">
            <a:extLst>
              <a:ext uri="{FF2B5EF4-FFF2-40B4-BE49-F238E27FC236}">
                <a16:creationId xmlns:a16="http://schemas.microsoft.com/office/drawing/2014/main" id="{24C34773-E524-4467-AD20-121D5A75D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89" y="1966914"/>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a:extLst>
              <a:ext uri="{FF2B5EF4-FFF2-40B4-BE49-F238E27FC236}">
                <a16:creationId xmlns:a16="http://schemas.microsoft.com/office/drawing/2014/main" id="{E6C53B51-3F58-427D-B282-BF1B1B3CC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889" y="1965325"/>
            <a:ext cx="16462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a:extLst>
              <a:ext uri="{FF2B5EF4-FFF2-40B4-BE49-F238E27FC236}">
                <a16:creationId xmlns:a16="http://schemas.microsoft.com/office/drawing/2014/main" id="{491B74DE-5CC5-48B7-9E16-9EF07F37F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89" y="3916364"/>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5">
            <a:extLst>
              <a:ext uri="{FF2B5EF4-FFF2-40B4-BE49-F238E27FC236}">
                <a16:creationId xmlns:a16="http://schemas.microsoft.com/office/drawing/2014/main" id="{5E892EFD-AB21-46A6-BD2F-2A822D242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889" y="3886200"/>
            <a:ext cx="1646237"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72B4C24-12EE-47B5-9C26-B3F86936C018}"/>
              </a:ext>
            </a:extLst>
          </p:cNvPr>
          <p:cNvCxnSpPr/>
          <p:nvPr/>
        </p:nvCxnSpPr>
        <p:spPr>
          <a:xfrm>
            <a:off x="1970088" y="3886200"/>
            <a:ext cx="822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7F8DA19-A770-421A-A753-299858CEB9D0}"/>
              </a:ext>
            </a:extLst>
          </p:cNvPr>
          <p:cNvCxnSpPr/>
          <p:nvPr/>
        </p:nvCxnSpPr>
        <p:spPr>
          <a:xfrm>
            <a:off x="1970088" y="5715000"/>
            <a:ext cx="822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9CA3530-CFF5-429A-A18B-C6EFAB87E1EA}"/>
              </a:ext>
            </a:extLst>
          </p:cNvPr>
          <p:cNvCxnSpPr/>
          <p:nvPr/>
        </p:nvCxnSpPr>
        <p:spPr>
          <a:xfrm>
            <a:off x="1970088" y="6400800"/>
            <a:ext cx="822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9F2534D-9B1F-48EE-B26E-5E214C0D81F0}"/>
              </a:ext>
            </a:extLst>
          </p:cNvPr>
          <p:cNvCxnSpPr/>
          <p:nvPr/>
        </p:nvCxnSpPr>
        <p:spPr>
          <a:xfrm>
            <a:off x="1970088" y="19050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15378" name="TextBox 4">
            <a:extLst>
              <a:ext uri="{FF2B5EF4-FFF2-40B4-BE49-F238E27FC236}">
                <a16:creationId xmlns:a16="http://schemas.microsoft.com/office/drawing/2014/main" id="{82C2F116-68EE-418C-AD2C-37278432EB62}"/>
              </a:ext>
            </a:extLst>
          </p:cNvPr>
          <p:cNvSpPr txBox="1">
            <a:spLocks noChangeArrowheads="1"/>
          </p:cNvSpPr>
          <p:nvPr/>
        </p:nvSpPr>
        <p:spPr bwMode="auto">
          <a:xfrm>
            <a:off x="2286000" y="6570664"/>
            <a:ext cx="3429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900" dirty="0">
                <a:solidFill>
                  <a:srgbClr val="FFFFFF"/>
                </a:solidFill>
              </a:rPr>
              <a:t>* Acrylic e-coat will be discontinued in January 2014</a:t>
            </a:r>
          </a:p>
        </p:txBody>
      </p:sp>
      <p:sp>
        <p:nvSpPr>
          <p:cNvPr id="15379" name="TextBox 32">
            <a:extLst>
              <a:ext uri="{FF2B5EF4-FFF2-40B4-BE49-F238E27FC236}">
                <a16:creationId xmlns:a16="http://schemas.microsoft.com/office/drawing/2014/main" id="{F552BB37-44CF-4592-B3E7-43EB8D02B8AA}"/>
              </a:ext>
            </a:extLst>
          </p:cNvPr>
          <p:cNvSpPr txBox="1">
            <a:spLocks noChangeArrowheads="1"/>
          </p:cNvSpPr>
          <p:nvPr/>
        </p:nvSpPr>
        <p:spPr bwMode="auto">
          <a:xfrm>
            <a:off x="4826000" y="5430838"/>
            <a:ext cx="2667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200" b="1" dirty="0">
                <a:solidFill>
                  <a:srgbClr val="AC1A2F"/>
                </a:solidFill>
              </a:rPr>
              <a:t>50 to 60 cycles</a:t>
            </a:r>
          </a:p>
        </p:txBody>
      </p:sp>
      <p:sp>
        <p:nvSpPr>
          <p:cNvPr id="15380" name="TextBox 33">
            <a:extLst>
              <a:ext uri="{FF2B5EF4-FFF2-40B4-BE49-F238E27FC236}">
                <a16:creationId xmlns:a16="http://schemas.microsoft.com/office/drawing/2014/main" id="{E380FD36-E4E9-4928-8A51-5DA9BEEA75A9}"/>
              </a:ext>
            </a:extLst>
          </p:cNvPr>
          <p:cNvSpPr txBox="1">
            <a:spLocks noChangeArrowheads="1"/>
          </p:cNvSpPr>
          <p:nvPr/>
        </p:nvSpPr>
        <p:spPr bwMode="auto">
          <a:xfrm>
            <a:off x="7531100" y="5434013"/>
            <a:ext cx="2667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200" dirty="0">
                <a:solidFill>
                  <a:srgbClr val="343434"/>
                </a:solidFill>
              </a:rPr>
              <a:t>20 cycles</a:t>
            </a:r>
          </a:p>
        </p:txBody>
      </p:sp>
      <p:sp>
        <p:nvSpPr>
          <p:cNvPr id="6" name="Rounded Rectangle 5">
            <a:extLst>
              <a:ext uri="{FF2B5EF4-FFF2-40B4-BE49-F238E27FC236}">
                <a16:creationId xmlns:a16="http://schemas.microsoft.com/office/drawing/2014/main" id="{AA91C32E-1043-4E82-9F72-1DF0686F2FD0}"/>
              </a:ext>
            </a:extLst>
          </p:cNvPr>
          <p:cNvSpPr/>
          <p:nvPr/>
        </p:nvSpPr>
        <p:spPr>
          <a:xfrm>
            <a:off x="1970088" y="1295400"/>
            <a:ext cx="2667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F4F4F4"/>
                </a:solidFill>
                <a:latin typeface="Calibri"/>
              </a:rPr>
              <a:t>Performance Test</a:t>
            </a:r>
          </a:p>
        </p:txBody>
      </p:sp>
      <p:sp>
        <p:nvSpPr>
          <p:cNvPr id="36" name="Rounded Rectangle 35">
            <a:extLst>
              <a:ext uri="{FF2B5EF4-FFF2-40B4-BE49-F238E27FC236}">
                <a16:creationId xmlns:a16="http://schemas.microsoft.com/office/drawing/2014/main" id="{A24750C8-EE30-43AD-924A-3F94603CE1AE}"/>
              </a:ext>
            </a:extLst>
          </p:cNvPr>
          <p:cNvSpPr/>
          <p:nvPr/>
        </p:nvSpPr>
        <p:spPr>
          <a:xfrm>
            <a:off x="4751388" y="1295400"/>
            <a:ext cx="2667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F4F4F4"/>
                </a:solidFill>
                <a:latin typeface="Calibri"/>
              </a:rPr>
              <a:t>Steel Armor™</a:t>
            </a:r>
          </a:p>
        </p:txBody>
      </p:sp>
      <p:sp>
        <p:nvSpPr>
          <p:cNvPr id="37" name="Rounded Rectangle 36">
            <a:extLst>
              <a:ext uri="{FF2B5EF4-FFF2-40B4-BE49-F238E27FC236}">
                <a16:creationId xmlns:a16="http://schemas.microsoft.com/office/drawing/2014/main" id="{5A558A88-7471-4451-A298-31C9136A6B19}"/>
              </a:ext>
            </a:extLst>
          </p:cNvPr>
          <p:cNvSpPr/>
          <p:nvPr/>
        </p:nvSpPr>
        <p:spPr>
          <a:xfrm>
            <a:off x="7545388" y="1295400"/>
            <a:ext cx="2667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F4F4F4"/>
                </a:solidFill>
                <a:latin typeface="Calibri"/>
              </a:rPr>
              <a:t>Competitive Coating</a:t>
            </a:r>
          </a:p>
        </p:txBody>
      </p:sp>
      <p:sp>
        <p:nvSpPr>
          <p:cNvPr id="2" name="Oval 1">
            <a:extLst>
              <a:ext uri="{FF2B5EF4-FFF2-40B4-BE49-F238E27FC236}">
                <a16:creationId xmlns:a16="http://schemas.microsoft.com/office/drawing/2014/main" id="{26DBEFF6-8B2D-4170-B99E-47ADDB74F20F}"/>
              </a:ext>
            </a:extLst>
          </p:cNvPr>
          <p:cNvSpPr/>
          <p:nvPr/>
        </p:nvSpPr>
        <p:spPr>
          <a:xfrm>
            <a:off x="2087564" y="5059364"/>
            <a:ext cx="2617787" cy="38893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cxnSp>
        <p:nvCxnSpPr>
          <p:cNvPr id="8" name="Straight Arrow Connector 7">
            <a:extLst>
              <a:ext uri="{FF2B5EF4-FFF2-40B4-BE49-F238E27FC236}">
                <a16:creationId xmlns:a16="http://schemas.microsoft.com/office/drawing/2014/main" id="{E7C40C11-4674-4A5C-9EEB-05EE86A942ED}"/>
              </a:ext>
            </a:extLst>
          </p:cNvPr>
          <p:cNvCxnSpPr>
            <a:stCxn id="2" idx="6"/>
          </p:cNvCxnSpPr>
          <p:nvPr/>
        </p:nvCxnSpPr>
        <p:spPr>
          <a:xfrm>
            <a:off x="4705350" y="5254625"/>
            <a:ext cx="857250" cy="331788"/>
          </a:xfrm>
          <a:prstGeom prst="straightConnector1">
            <a:avLst/>
          </a:prstGeom>
          <a:ln w="127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12-Point Star 9">
            <a:extLst>
              <a:ext uri="{FF2B5EF4-FFF2-40B4-BE49-F238E27FC236}">
                <a16:creationId xmlns:a16="http://schemas.microsoft.com/office/drawing/2014/main" id="{B9F44291-828A-4180-9D1E-9A07EA0B02AF}"/>
              </a:ext>
            </a:extLst>
          </p:cNvPr>
          <p:cNvSpPr/>
          <p:nvPr/>
        </p:nvSpPr>
        <p:spPr>
          <a:xfrm rot="20697683">
            <a:off x="3544888" y="4211639"/>
            <a:ext cx="1447800" cy="765175"/>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050" b="1" dirty="0">
                <a:solidFill>
                  <a:srgbClr val="FFFF00"/>
                </a:solidFill>
                <a:latin typeface="Calibri"/>
              </a:rPr>
              <a:t>Years of Contained Corrosion</a:t>
            </a:r>
          </a:p>
        </p:txBody>
      </p:sp>
      <p:pic>
        <p:nvPicPr>
          <p:cNvPr id="15388" name="Picture 22">
            <a:extLst>
              <a:ext uri="{FF2B5EF4-FFF2-40B4-BE49-F238E27FC236}">
                <a16:creationId xmlns:a16="http://schemas.microsoft.com/office/drawing/2014/main" id="{8BB4AEBA-3303-4C5F-9E7F-6DB214D7D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1876" y="1219200"/>
            <a:ext cx="4921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1">
            <a:extLst>
              <a:ext uri="{FF2B5EF4-FFF2-40B4-BE49-F238E27FC236}">
                <a16:creationId xmlns:a16="http://schemas.microsoft.com/office/drawing/2014/main" id="{5B171742-B751-4EE6-B15A-3642AD602657}"/>
              </a:ext>
            </a:extLst>
          </p:cNvPr>
          <p:cNvSpPr txBox="1">
            <a:spLocks/>
          </p:cNvSpPr>
          <p:nvPr/>
        </p:nvSpPr>
        <p:spPr bwMode="auto">
          <a:xfrm>
            <a:off x="2324100" y="179771"/>
            <a:ext cx="7848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eaLnBrk="1" hangingPunct="1">
              <a:defRPr/>
            </a:pPr>
            <a:r>
              <a:rPr lang="en-US" sz="4800" kern="300" dirty="0">
                <a:solidFill>
                  <a:srgbClr val="F4F4F4"/>
                </a:solidFill>
                <a:latin typeface="Calibri"/>
              </a:rPr>
              <a:t>Industry–Leading Performance  </a:t>
            </a:r>
          </a:p>
        </p:txBody>
      </p:sp>
      <p:sp>
        <p:nvSpPr>
          <p:cNvPr id="5" name="Rounded Rectangle 4">
            <a:extLst>
              <a:ext uri="{FF2B5EF4-FFF2-40B4-BE49-F238E27FC236}">
                <a16:creationId xmlns:a16="http://schemas.microsoft.com/office/drawing/2014/main" id="{2880D3A3-8F28-443C-BB69-B4948520D778}"/>
              </a:ext>
            </a:extLst>
          </p:cNvPr>
          <p:cNvSpPr/>
          <p:nvPr/>
        </p:nvSpPr>
        <p:spPr>
          <a:xfrm>
            <a:off x="4751388" y="1752600"/>
            <a:ext cx="2667000" cy="4648200"/>
          </a:xfrm>
          <a:prstGeom prst="roundRect">
            <a:avLst/>
          </a:prstGeom>
          <a:solidFill>
            <a:schemeClr val="bg1">
              <a:lumMod val="90000"/>
              <a:alpha val="13000"/>
            </a:schemeClr>
          </a:solidFill>
          <a:ln w="28575" cmpd="sng"/>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4F4F4"/>
              </a:solidFill>
              <a:latin typeface="Calibri"/>
            </a:endParaRPr>
          </a:p>
        </p:txBody>
      </p:sp>
      <p:pic>
        <p:nvPicPr>
          <p:cNvPr id="32" name="Picture 31" descr="A picture containing object, text&#10;&#10;Description automatically generated">
            <a:extLst>
              <a:ext uri="{FF2B5EF4-FFF2-40B4-BE49-F238E27FC236}">
                <a16:creationId xmlns:a16="http://schemas.microsoft.com/office/drawing/2014/main" id="{D6032230-AFD2-4CC2-AD67-CBB91E6BA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33" name="Picture 22">
            <a:extLst>
              <a:ext uri="{FF2B5EF4-FFF2-40B4-BE49-F238E27FC236}">
                <a16:creationId xmlns:a16="http://schemas.microsoft.com/office/drawing/2014/main" id="{9663F067-F418-4225-9929-3CFE7A364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1751" y="116390"/>
            <a:ext cx="792162" cy="85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8FE4B54F-91ED-43DE-BCCC-1ECE7F62B1F9}"/>
              </a:ext>
            </a:extLst>
          </p:cNvPr>
          <p:cNvSpPr>
            <a:spLocks noGrp="1"/>
          </p:cNvSpPr>
          <p:nvPr>
            <p:ph type="title" idx="4294967295"/>
          </p:nvPr>
        </p:nvSpPr>
        <p:spPr>
          <a:xfrm>
            <a:off x="2628900" y="193676"/>
            <a:ext cx="7848600" cy="731838"/>
          </a:xfrm>
        </p:spPr>
        <p:txBody>
          <a:bodyPr/>
          <a:lstStyle/>
          <a:p>
            <a:pPr algn="ctr" eaLnBrk="1" hangingPunct="1">
              <a:defRPr/>
            </a:pPr>
            <a:r>
              <a:rPr lang="en-US" sz="4800" kern="300" dirty="0"/>
              <a:t>Reduced Refinishing Costs</a:t>
            </a:r>
          </a:p>
        </p:txBody>
      </p:sp>
      <p:sp>
        <p:nvSpPr>
          <p:cNvPr id="17412" name="TextBox 22">
            <a:extLst>
              <a:ext uri="{FF2B5EF4-FFF2-40B4-BE49-F238E27FC236}">
                <a16:creationId xmlns:a16="http://schemas.microsoft.com/office/drawing/2014/main" id="{A56DDA3A-6137-4933-A2A0-589EF7E8C6F0}"/>
              </a:ext>
            </a:extLst>
          </p:cNvPr>
          <p:cNvSpPr txBox="1">
            <a:spLocks noChangeArrowheads="1"/>
          </p:cNvSpPr>
          <p:nvPr/>
        </p:nvSpPr>
        <p:spPr bwMode="auto">
          <a:xfrm>
            <a:off x="559295" y="1143000"/>
            <a:ext cx="11061575" cy="189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lnSpc>
                <a:spcPts val="2500"/>
              </a:lnSpc>
              <a:spcBef>
                <a:spcPts val="600"/>
              </a:spcBef>
              <a:spcAft>
                <a:spcPct val="0"/>
              </a:spcAft>
              <a:buFont typeface="Arial" panose="020B0604020202020204" pitchFamily="34" charset="0"/>
              <a:buChar char="•"/>
            </a:pPr>
            <a:r>
              <a:rPr lang="en-US" altLang="en-US" sz="1700" dirty="0">
                <a:solidFill>
                  <a:srgbClr val="343434"/>
                </a:solidFill>
              </a:rPr>
              <a:t>Enables fleets to defer their first wheel refinishing cost by at least two years</a:t>
            </a:r>
          </a:p>
          <a:p>
            <a:pPr eaLnBrk="1" fontAlgn="base" hangingPunct="1">
              <a:lnSpc>
                <a:spcPts val="2500"/>
              </a:lnSpc>
              <a:spcBef>
                <a:spcPts val="600"/>
              </a:spcBef>
              <a:spcAft>
                <a:spcPct val="0"/>
              </a:spcAft>
              <a:buFont typeface="Arial" panose="020B0604020202020204" pitchFamily="34" charset="0"/>
              <a:buChar char="•"/>
            </a:pPr>
            <a:r>
              <a:rPr lang="en-US" altLang="en-US" sz="1700" dirty="0">
                <a:solidFill>
                  <a:srgbClr val="343434"/>
                </a:solidFill>
              </a:rPr>
              <a:t>Some fleets will be able to avoid refinishing entirely before trading their vehicle</a:t>
            </a:r>
          </a:p>
          <a:p>
            <a:pPr eaLnBrk="1" fontAlgn="base" hangingPunct="1">
              <a:lnSpc>
                <a:spcPts val="2500"/>
              </a:lnSpc>
              <a:spcBef>
                <a:spcPts val="600"/>
              </a:spcBef>
              <a:spcAft>
                <a:spcPct val="0"/>
              </a:spcAft>
              <a:buFont typeface="Arial" panose="020B0604020202020204" pitchFamily="34" charset="0"/>
              <a:buChar char="•"/>
            </a:pPr>
            <a:r>
              <a:rPr lang="en-US" altLang="en-US" sz="1700" dirty="0">
                <a:solidFill>
                  <a:srgbClr val="343434"/>
                </a:solidFill>
              </a:rPr>
              <a:t>Delaying the first refinishing </a:t>
            </a:r>
            <a:r>
              <a:rPr lang="en-US" altLang="en-US" sz="1700" b="1" u="sng" dirty="0">
                <a:solidFill>
                  <a:srgbClr val="343434"/>
                </a:solidFill>
              </a:rPr>
              <a:t>Reduces the risk of excess paint on the wheel mating surfaces,</a:t>
            </a:r>
            <a:r>
              <a:rPr lang="en-US" altLang="en-US" sz="1700" dirty="0">
                <a:solidFill>
                  <a:srgbClr val="343434"/>
                </a:solidFill>
              </a:rPr>
              <a:t> thereby limiting wheel-damaging torque retention issues (TMC RP 237A)</a:t>
            </a:r>
          </a:p>
          <a:p>
            <a:pPr eaLnBrk="1" fontAlgn="base" hangingPunct="1">
              <a:lnSpc>
                <a:spcPts val="2500"/>
              </a:lnSpc>
              <a:spcBef>
                <a:spcPts val="600"/>
              </a:spcBef>
              <a:spcAft>
                <a:spcPct val="0"/>
              </a:spcAft>
              <a:buFont typeface="Arial" panose="020B0604020202020204" pitchFamily="34" charset="0"/>
              <a:buChar char="•"/>
            </a:pPr>
            <a:r>
              <a:rPr lang="en-US" altLang="en-US" sz="1700" dirty="0">
                <a:solidFill>
                  <a:srgbClr val="343434"/>
                </a:solidFill>
              </a:rPr>
              <a:t>Improved corrosion protection should also translate into higher residual values for trucks being sold or traded</a:t>
            </a:r>
          </a:p>
        </p:txBody>
      </p:sp>
      <p:pic>
        <p:nvPicPr>
          <p:cNvPr id="17413" name="Picture 3">
            <a:extLst>
              <a:ext uri="{FF2B5EF4-FFF2-40B4-BE49-F238E27FC236}">
                <a16:creationId xmlns:a16="http://schemas.microsoft.com/office/drawing/2014/main" id="{41E18FAE-B4EC-4B11-8426-E14B7EACA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32" y="3714750"/>
            <a:ext cx="5908554" cy="238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D84B85F-3831-46A9-BD2F-E0FBC3BDC17A}"/>
              </a:ext>
            </a:extLst>
          </p:cNvPr>
          <p:cNvSpPr/>
          <p:nvPr/>
        </p:nvSpPr>
        <p:spPr>
          <a:xfrm>
            <a:off x="908957" y="4561115"/>
            <a:ext cx="4112137" cy="4680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600" b="1" dirty="0">
                <a:solidFill>
                  <a:srgbClr val="FFFFFF"/>
                </a:solidFill>
                <a:latin typeface="Calibri"/>
              </a:rPr>
              <a:t>Accuride Steel Armor</a:t>
            </a:r>
            <a:r>
              <a:rPr lang="en-US" sz="1600" b="1" dirty="0">
                <a:solidFill>
                  <a:srgbClr val="F4F4F4"/>
                </a:solidFill>
                <a:latin typeface="Calibri"/>
              </a:rPr>
              <a:t>™ </a:t>
            </a:r>
          </a:p>
        </p:txBody>
      </p:sp>
      <p:grpSp>
        <p:nvGrpSpPr>
          <p:cNvPr id="17417" name="Group 3">
            <a:extLst>
              <a:ext uri="{FF2B5EF4-FFF2-40B4-BE49-F238E27FC236}">
                <a16:creationId xmlns:a16="http://schemas.microsoft.com/office/drawing/2014/main" id="{B1ED0749-E1EB-435A-9DF4-3DA31ABBF880}"/>
              </a:ext>
            </a:extLst>
          </p:cNvPr>
          <p:cNvGrpSpPr>
            <a:grpSpLocks/>
          </p:cNvGrpSpPr>
          <p:nvPr/>
        </p:nvGrpSpPr>
        <p:grpSpPr bwMode="auto">
          <a:xfrm>
            <a:off x="7104110" y="3280313"/>
            <a:ext cx="4137641" cy="2776686"/>
            <a:chOff x="5676900" y="3709988"/>
            <a:chExt cx="2552700" cy="1787525"/>
          </a:xfrm>
        </p:grpSpPr>
        <p:pic>
          <p:nvPicPr>
            <p:cNvPr id="17420" name="Picture 4">
              <a:extLst>
                <a:ext uri="{FF2B5EF4-FFF2-40B4-BE49-F238E27FC236}">
                  <a16:creationId xmlns:a16="http://schemas.microsoft.com/office/drawing/2014/main" id="{5FED1EC3-FCF8-4B49-9E57-CE928F115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3709988"/>
              <a:ext cx="2552700"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1" name="TextBox 2">
              <a:extLst>
                <a:ext uri="{FF2B5EF4-FFF2-40B4-BE49-F238E27FC236}">
                  <a16:creationId xmlns:a16="http://schemas.microsoft.com/office/drawing/2014/main" id="{1BF8D52A-115A-47BF-B67F-6619D5FB238B}"/>
                </a:ext>
              </a:extLst>
            </p:cNvPr>
            <p:cNvSpPr txBox="1">
              <a:spLocks noChangeArrowheads="1"/>
            </p:cNvSpPr>
            <p:nvPr/>
          </p:nvSpPr>
          <p:spPr bwMode="auto">
            <a:xfrm>
              <a:off x="6919845" y="3919835"/>
              <a:ext cx="1004955"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200" b="1" dirty="0">
                  <a:solidFill>
                    <a:srgbClr val="AC1A2F"/>
                  </a:solidFill>
                </a:rPr>
                <a:t>18 Wheels</a:t>
              </a:r>
            </a:p>
            <a:p>
              <a:pPr eaLnBrk="1" fontAlgn="base" hangingPunct="1">
                <a:spcBef>
                  <a:spcPct val="0"/>
                </a:spcBef>
                <a:spcAft>
                  <a:spcPct val="0"/>
                </a:spcAft>
              </a:pPr>
              <a:r>
                <a:rPr lang="en-US" altLang="en-US" sz="1200" b="1" dirty="0">
                  <a:solidFill>
                    <a:srgbClr val="AC1A2F"/>
                  </a:solidFill>
                </a:rPr>
                <a:t>Per Vehicle</a:t>
              </a:r>
            </a:p>
          </p:txBody>
        </p:sp>
      </p:grpSp>
      <p:pic>
        <p:nvPicPr>
          <p:cNvPr id="17418" name="Picture 22">
            <a:extLst>
              <a:ext uri="{FF2B5EF4-FFF2-40B4-BE49-F238E27FC236}">
                <a16:creationId xmlns:a16="http://schemas.microsoft.com/office/drawing/2014/main" id="{0141207C-8D01-48FF-8822-D6E6DCC97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042" y="4607990"/>
            <a:ext cx="328960" cy="4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object, text&#10;&#10;Description automatically generated">
            <a:extLst>
              <a:ext uri="{FF2B5EF4-FFF2-40B4-BE49-F238E27FC236}">
                <a16:creationId xmlns:a16="http://schemas.microsoft.com/office/drawing/2014/main" id="{2878780B-51F0-4B7E-9A83-19F537FAF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15" name="Picture 22">
            <a:extLst>
              <a:ext uri="{FF2B5EF4-FFF2-40B4-BE49-F238E27FC236}">
                <a16:creationId xmlns:a16="http://schemas.microsoft.com/office/drawing/2014/main" id="{3AE1A8FD-EB5E-4E56-861B-AD6E4651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1751" y="116390"/>
            <a:ext cx="792162" cy="85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a:extLst>
              <a:ext uri="{FF2B5EF4-FFF2-40B4-BE49-F238E27FC236}">
                <a16:creationId xmlns:a16="http://schemas.microsoft.com/office/drawing/2014/main" id="{0421D9E9-EB93-481D-8F8F-31766536E5F6}"/>
              </a:ext>
            </a:extLst>
          </p:cNvPr>
          <p:cNvCxnSpPr>
            <a:cxnSpLocks/>
          </p:cNvCxnSpPr>
          <p:nvPr/>
        </p:nvCxnSpPr>
        <p:spPr>
          <a:xfrm>
            <a:off x="6419850" y="3358968"/>
            <a:ext cx="0" cy="2737485"/>
          </a:xfrm>
          <a:prstGeom prst="line">
            <a:avLst/>
          </a:prstGeom>
          <a:ln>
            <a:prstDash val="sysDot"/>
          </a:ln>
        </p:spPr>
        <p:style>
          <a:lnRef idx="2">
            <a:schemeClr val="accent4"/>
          </a:lnRef>
          <a:fillRef idx="0">
            <a:schemeClr val="accent4"/>
          </a:fillRef>
          <a:effectRef idx="1">
            <a:schemeClr val="accent4"/>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Text Box 7">
            <a:extLst>
              <a:ext uri="{FF2B5EF4-FFF2-40B4-BE49-F238E27FC236}">
                <a16:creationId xmlns:a16="http://schemas.microsoft.com/office/drawing/2014/main" id="{F05356C4-C0C4-4FF6-91F6-D685C818C37C}"/>
              </a:ext>
            </a:extLst>
          </p:cNvPr>
          <p:cNvSpPr txBox="1">
            <a:spLocks noChangeArrowheads="1"/>
          </p:cNvSpPr>
          <p:nvPr/>
        </p:nvSpPr>
        <p:spPr bwMode="auto">
          <a:xfrm>
            <a:off x="5421313" y="4640264"/>
            <a:ext cx="4800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1000" dirty="0">
              <a:solidFill>
                <a:srgbClr val="6600CC"/>
              </a:solidFill>
            </a:endParaRPr>
          </a:p>
        </p:txBody>
      </p:sp>
      <p:pic>
        <p:nvPicPr>
          <p:cNvPr id="72706" name="Picture 2" descr="DSC00301A">
            <a:extLst>
              <a:ext uri="{FF2B5EF4-FFF2-40B4-BE49-F238E27FC236}">
                <a16:creationId xmlns:a16="http://schemas.microsoft.com/office/drawing/2014/main" id="{CB421F6E-38ED-4C2E-9542-3815195F0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009" t="25601" r="31969" b="14311"/>
          <a:stretch>
            <a:fillRect/>
          </a:stretch>
        </p:blipFill>
        <p:spPr bwMode="auto">
          <a:xfrm>
            <a:off x="7944035" y="1198446"/>
            <a:ext cx="2373313" cy="28130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2707" name="Picture 3" descr="DCP_2101">
            <a:extLst>
              <a:ext uri="{FF2B5EF4-FFF2-40B4-BE49-F238E27FC236}">
                <a16:creationId xmlns:a16="http://schemas.microsoft.com/office/drawing/2014/main" id="{42A1DA60-8825-492E-A60D-A795B4B8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691" t="37889" r="13457" b="11324"/>
          <a:stretch>
            <a:fillRect/>
          </a:stretch>
        </p:blipFill>
        <p:spPr bwMode="auto">
          <a:xfrm>
            <a:off x="5202422" y="1209773"/>
            <a:ext cx="2595563" cy="28194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2708" name="Picture 4" descr="DSC00300A">
            <a:extLst>
              <a:ext uri="{FF2B5EF4-FFF2-40B4-BE49-F238E27FC236}">
                <a16:creationId xmlns:a16="http://schemas.microsoft.com/office/drawing/2014/main" id="{50B3580A-2986-4D7B-9CD2-1FD6A5982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882" t="13686" r="21300" b="28783"/>
          <a:stretch>
            <a:fillRect/>
          </a:stretch>
        </p:blipFill>
        <p:spPr bwMode="auto">
          <a:xfrm>
            <a:off x="1636898" y="3840047"/>
            <a:ext cx="3121025" cy="26495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72709" name="Line 5">
            <a:extLst>
              <a:ext uri="{FF2B5EF4-FFF2-40B4-BE49-F238E27FC236}">
                <a16:creationId xmlns:a16="http://schemas.microsoft.com/office/drawing/2014/main" id="{4FAEB3F8-5061-45B1-BD95-6F49D6446CD2}"/>
              </a:ext>
            </a:extLst>
          </p:cNvPr>
          <p:cNvSpPr>
            <a:spLocks noChangeShapeType="1"/>
          </p:cNvSpPr>
          <p:nvPr/>
        </p:nvSpPr>
        <p:spPr bwMode="auto">
          <a:xfrm flipH="1">
            <a:off x="3530784" y="5275147"/>
            <a:ext cx="1549400" cy="471487"/>
          </a:xfrm>
          <a:prstGeom prst="line">
            <a:avLst/>
          </a:prstGeom>
          <a:noFill/>
          <a:ln w="381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2710" name="Oval 6">
            <a:extLst>
              <a:ext uri="{FF2B5EF4-FFF2-40B4-BE49-F238E27FC236}">
                <a16:creationId xmlns:a16="http://schemas.microsoft.com/office/drawing/2014/main" id="{F9813778-5BC3-4354-A26B-3D1B64C27484}"/>
              </a:ext>
            </a:extLst>
          </p:cNvPr>
          <p:cNvSpPr>
            <a:spLocks noChangeArrowheads="1"/>
          </p:cNvSpPr>
          <p:nvPr/>
        </p:nvSpPr>
        <p:spPr bwMode="auto">
          <a:xfrm>
            <a:off x="2451284" y="5464058"/>
            <a:ext cx="1066800" cy="685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72712" name="Picture 8" descr="DSC00296A">
            <a:extLst>
              <a:ext uri="{FF2B5EF4-FFF2-40B4-BE49-F238E27FC236}">
                <a16:creationId xmlns:a16="http://schemas.microsoft.com/office/drawing/2014/main" id="{C055E2DD-B22E-4BCE-831C-4C3FBC081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209" b="12448"/>
          <a:stretch>
            <a:fillRect/>
          </a:stretch>
        </p:blipFill>
        <p:spPr bwMode="auto">
          <a:xfrm>
            <a:off x="1627372" y="1173046"/>
            <a:ext cx="3429000" cy="24003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72713" name="Text Box 9">
            <a:extLst>
              <a:ext uri="{FF2B5EF4-FFF2-40B4-BE49-F238E27FC236}">
                <a16:creationId xmlns:a16="http://schemas.microsoft.com/office/drawing/2014/main" id="{36BE7FFA-F49F-449E-ADFB-17BB4F793AD5}"/>
              </a:ext>
            </a:extLst>
          </p:cNvPr>
          <p:cNvSpPr txBox="1">
            <a:spLocks noChangeArrowheads="1"/>
          </p:cNvSpPr>
          <p:nvPr/>
        </p:nvSpPr>
        <p:spPr bwMode="auto">
          <a:xfrm>
            <a:off x="5056372" y="4221047"/>
            <a:ext cx="518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eaLnBrk="0" fontAlgn="base" hangingPunct="0">
              <a:spcBef>
                <a:spcPct val="0"/>
              </a:spcBef>
              <a:spcAft>
                <a:spcPct val="0"/>
              </a:spcAft>
              <a:defRPr sz="2400">
                <a:solidFill>
                  <a:schemeClr val="tx1"/>
                </a:solidFill>
                <a:latin typeface="Times New Roman" panose="02020603050405020304" pitchFamily="18" charset="0"/>
              </a:defRPr>
            </a:lvl6pPr>
            <a:lvl7pPr marL="3602038" indent="-457200" eaLnBrk="0" fontAlgn="base" hangingPunct="0">
              <a:spcBef>
                <a:spcPct val="0"/>
              </a:spcBef>
              <a:spcAft>
                <a:spcPct val="0"/>
              </a:spcAft>
              <a:defRPr sz="2400">
                <a:solidFill>
                  <a:schemeClr val="tx1"/>
                </a:solidFill>
                <a:latin typeface="Times New Roman" panose="02020603050405020304" pitchFamily="18" charset="0"/>
              </a:defRPr>
            </a:lvl7pPr>
            <a:lvl8pPr marL="4059238" indent="-457200" eaLnBrk="0" fontAlgn="base" hangingPunct="0">
              <a:spcBef>
                <a:spcPct val="0"/>
              </a:spcBef>
              <a:spcAft>
                <a:spcPct val="0"/>
              </a:spcAft>
              <a:defRPr sz="2400">
                <a:solidFill>
                  <a:schemeClr val="tx1"/>
                </a:solidFill>
                <a:latin typeface="Times New Roman" panose="02020603050405020304" pitchFamily="18" charset="0"/>
              </a:defRPr>
            </a:lvl8pPr>
            <a:lvl9pPr marL="4516438"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AutoNum type="arabicPeriod"/>
            </a:pPr>
            <a:r>
              <a:rPr lang="en-US" altLang="en-US" sz="1400" dirty="0">
                <a:latin typeface="Arial" panose="020B0604020202020204" pitchFamily="34" charset="0"/>
              </a:rPr>
              <a:t>Examples of too much paint.  </a:t>
            </a:r>
            <a:r>
              <a:rPr lang="en-US" altLang="en-US" sz="1400" u="sng" dirty="0">
                <a:solidFill>
                  <a:srgbClr val="FF0000"/>
                </a:solidFill>
                <a:latin typeface="Arial" panose="020B0604020202020204" pitchFamily="34" charset="0"/>
              </a:rPr>
              <a:t>The maximum allowable paint</a:t>
            </a:r>
            <a:r>
              <a:rPr lang="en-US" altLang="en-US" sz="1400" dirty="0">
                <a:solidFill>
                  <a:srgbClr val="FF0000"/>
                </a:solidFill>
                <a:latin typeface="Arial" panose="020B0604020202020204" pitchFamily="34" charset="0"/>
              </a:rPr>
              <a:t> </a:t>
            </a:r>
          </a:p>
          <a:p>
            <a:pPr eaLnBrk="1" hangingPunct="1"/>
            <a:r>
              <a:rPr lang="en-US" altLang="en-US" sz="1400" dirty="0">
                <a:solidFill>
                  <a:srgbClr val="FF0000"/>
                </a:solidFill>
                <a:latin typeface="Arial" panose="020B0604020202020204" pitchFamily="34" charset="0"/>
              </a:rPr>
              <a:t>     </a:t>
            </a:r>
            <a:r>
              <a:rPr lang="en-US" altLang="en-US" sz="1400" u="sng" dirty="0">
                <a:solidFill>
                  <a:srgbClr val="FF0000"/>
                </a:solidFill>
                <a:latin typeface="Arial" panose="020B0604020202020204" pitchFamily="34" charset="0"/>
              </a:rPr>
              <a:t>thickness is .0035</a:t>
            </a:r>
            <a:r>
              <a:rPr lang="en-US" altLang="en-US" sz="1400" dirty="0">
                <a:solidFill>
                  <a:srgbClr val="FF0000"/>
                </a:solidFill>
                <a:latin typeface="Arial" panose="020B0604020202020204" pitchFamily="34" charset="0"/>
              </a:rPr>
              <a:t>”</a:t>
            </a:r>
            <a:r>
              <a:rPr lang="en-US" altLang="en-US" sz="1400" dirty="0">
                <a:latin typeface="Arial" panose="020B0604020202020204" pitchFamily="34" charset="0"/>
              </a:rPr>
              <a:t> or about the thickness of an average magazine page. Paint on these wheels measured from .016” to .028”.</a:t>
            </a:r>
          </a:p>
          <a:p>
            <a:pPr eaLnBrk="1" hangingPunct="1"/>
            <a:r>
              <a:rPr lang="en-US" altLang="en-US" sz="1400" dirty="0">
                <a:latin typeface="Arial" panose="020B0604020202020204" pitchFamily="34" charset="0"/>
              </a:rPr>
              <a:t>2.  One rule of thumb is that if you cannot read the stamping on the wheel there is too much paint. </a:t>
            </a:r>
          </a:p>
        </p:txBody>
      </p:sp>
      <p:sp>
        <p:nvSpPr>
          <p:cNvPr id="72714" name="Text Box 10">
            <a:extLst>
              <a:ext uri="{FF2B5EF4-FFF2-40B4-BE49-F238E27FC236}">
                <a16:creationId xmlns:a16="http://schemas.microsoft.com/office/drawing/2014/main" id="{32587F59-62FB-459D-B4A3-FA7C8C5D5F27}"/>
              </a:ext>
            </a:extLst>
          </p:cNvPr>
          <p:cNvSpPr txBox="1">
            <a:spLocks noChangeArrowheads="1"/>
          </p:cNvSpPr>
          <p:nvPr/>
        </p:nvSpPr>
        <p:spPr bwMode="auto">
          <a:xfrm>
            <a:off x="5069073" y="5619633"/>
            <a:ext cx="5037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eaLnBrk="0" fontAlgn="base" hangingPunct="0">
              <a:spcBef>
                <a:spcPct val="0"/>
              </a:spcBef>
              <a:spcAft>
                <a:spcPct val="0"/>
              </a:spcAft>
              <a:defRPr sz="2400">
                <a:solidFill>
                  <a:schemeClr val="tx1"/>
                </a:solidFill>
                <a:latin typeface="Times New Roman" panose="02020603050405020304" pitchFamily="18" charset="0"/>
              </a:defRPr>
            </a:lvl6pPr>
            <a:lvl7pPr marL="3602038" indent="-457200" eaLnBrk="0" fontAlgn="base" hangingPunct="0">
              <a:spcBef>
                <a:spcPct val="0"/>
              </a:spcBef>
              <a:spcAft>
                <a:spcPct val="0"/>
              </a:spcAft>
              <a:defRPr sz="2400">
                <a:solidFill>
                  <a:schemeClr val="tx1"/>
                </a:solidFill>
                <a:latin typeface="Times New Roman" panose="02020603050405020304" pitchFamily="18" charset="0"/>
              </a:defRPr>
            </a:lvl7pPr>
            <a:lvl8pPr marL="4059238" indent="-457200" eaLnBrk="0" fontAlgn="base" hangingPunct="0">
              <a:spcBef>
                <a:spcPct val="0"/>
              </a:spcBef>
              <a:spcAft>
                <a:spcPct val="0"/>
              </a:spcAft>
              <a:defRPr sz="2400">
                <a:solidFill>
                  <a:schemeClr val="tx1"/>
                </a:solidFill>
                <a:latin typeface="Times New Roman" panose="02020603050405020304" pitchFamily="18" charset="0"/>
              </a:defRPr>
            </a:lvl8pPr>
            <a:lvl9pPr marL="4516438"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AutoNum type="arabicPeriod" startAt="3"/>
            </a:pPr>
            <a:r>
              <a:rPr lang="en-US" altLang="en-US" sz="1400" dirty="0">
                <a:solidFill>
                  <a:srgbClr val="FF0000"/>
                </a:solidFill>
                <a:latin typeface="Arial" panose="020B0604020202020204" pitchFamily="34" charset="0"/>
              </a:rPr>
              <a:t>These wheels should be repaired before being returned  to service and installed on a vehicle.</a:t>
            </a:r>
          </a:p>
        </p:txBody>
      </p:sp>
      <p:sp>
        <p:nvSpPr>
          <p:cNvPr id="72715" name="Text Box 11">
            <a:extLst>
              <a:ext uri="{FF2B5EF4-FFF2-40B4-BE49-F238E27FC236}">
                <a16:creationId xmlns:a16="http://schemas.microsoft.com/office/drawing/2014/main" id="{614DB70C-52AD-46F3-9F84-184579F91CBB}"/>
              </a:ext>
            </a:extLst>
          </p:cNvPr>
          <p:cNvSpPr txBox="1">
            <a:spLocks noChangeArrowheads="1"/>
          </p:cNvSpPr>
          <p:nvPr/>
        </p:nvSpPr>
        <p:spPr bwMode="auto">
          <a:xfrm>
            <a:off x="1627372" y="203270"/>
            <a:ext cx="96692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dirty="0">
                <a:solidFill>
                  <a:schemeClr val="bg2">
                    <a:lumMod val="20000"/>
                    <a:lumOff val="80000"/>
                  </a:schemeClr>
                </a:solidFill>
                <a:latin typeface="+mj-lt"/>
                <a:cs typeface="Arial" panose="020B0604020202020204" pitchFamily="34" charset="0"/>
              </a:rPr>
              <a:t>Negative Effect of Too Much Paint</a:t>
            </a:r>
          </a:p>
        </p:txBody>
      </p:sp>
      <p:sp>
        <p:nvSpPr>
          <p:cNvPr id="72716" name="Text Box 12">
            <a:extLst>
              <a:ext uri="{FF2B5EF4-FFF2-40B4-BE49-F238E27FC236}">
                <a16:creationId xmlns:a16="http://schemas.microsoft.com/office/drawing/2014/main" id="{F5A6350D-66A1-4BBA-9113-A33E592423CC}"/>
              </a:ext>
            </a:extLst>
          </p:cNvPr>
          <p:cNvSpPr txBox="1">
            <a:spLocks noChangeArrowheads="1"/>
          </p:cNvSpPr>
          <p:nvPr/>
        </p:nvSpPr>
        <p:spPr bwMode="auto">
          <a:xfrm>
            <a:off x="1793875" y="1325564"/>
            <a:ext cx="3340100" cy="64928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200" dirty="0">
                <a:solidFill>
                  <a:srgbClr val="FF0000"/>
                </a:solidFill>
              </a:rPr>
              <a:t>Paint thickness gauge shows 16.68 mils or .01668 inches, which exceeds the maximum allowable of 3.5 mils or .0035 inches.</a:t>
            </a:r>
          </a:p>
        </p:txBody>
      </p:sp>
      <p:sp>
        <p:nvSpPr>
          <p:cNvPr id="72717" name="Text Box 13">
            <a:extLst>
              <a:ext uri="{FF2B5EF4-FFF2-40B4-BE49-F238E27FC236}">
                <a16:creationId xmlns:a16="http://schemas.microsoft.com/office/drawing/2014/main" id="{822DCD16-9B73-4198-80C7-6C1A9FB8858F}"/>
              </a:ext>
            </a:extLst>
          </p:cNvPr>
          <p:cNvSpPr txBox="1">
            <a:spLocks noChangeArrowheads="1"/>
          </p:cNvSpPr>
          <p:nvPr/>
        </p:nvSpPr>
        <p:spPr bwMode="auto">
          <a:xfrm>
            <a:off x="1627372" y="3286919"/>
            <a:ext cx="304800" cy="2841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dirty="0">
                <a:latin typeface="Arial Narrow" panose="020B0606020202030204" pitchFamily="34" charset="0"/>
              </a:rPr>
              <a:t> 1</a:t>
            </a:r>
          </a:p>
        </p:txBody>
      </p:sp>
      <p:sp>
        <p:nvSpPr>
          <p:cNvPr id="72718" name="Text Box 14">
            <a:extLst>
              <a:ext uri="{FF2B5EF4-FFF2-40B4-BE49-F238E27FC236}">
                <a16:creationId xmlns:a16="http://schemas.microsoft.com/office/drawing/2014/main" id="{816FBC02-4683-437A-981E-9480DC5A28DA}"/>
              </a:ext>
            </a:extLst>
          </p:cNvPr>
          <p:cNvSpPr txBox="1">
            <a:spLocks noChangeArrowheads="1"/>
          </p:cNvSpPr>
          <p:nvPr/>
        </p:nvSpPr>
        <p:spPr bwMode="auto">
          <a:xfrm>
            <a:off x="5202422" y="3727333"/>
            <a:ext cx="304800" cy="2841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200" dirty="0">
                <a:latin typeface="Arial Narrow" panose="020B0606020202030204" pitchFamily="34" charset="0"/>
              </a:rPr>
              <a:t> 1</a:t>
            </a:r>
          </a:p>
        </p:txBody>
      </p:sp>
      <p:sp>
        <p:nvSpPr>
          <p:cNvPr id="72719" name="Text Box 15">
            <a:extLst>
              <a:ext uri="{FF2B5EF4-FFF2-40B4-BE49-F238E27FC236}">
                <a16:creationId xmlns:a16="http://schemas.microsoft.com/office/drawing/2014/main" id="{BE37C96A-B3B9-43BA-B70F-E136A04ECD1E}"/>
              </a:ext>
            </a:extLst>
          </p:cNvPr>
          <p:cNvSpPr txBox="1">
            <a:spLocks noChangeArrowheads="1"/>
          </p:cNvSpPr>
          <p:nvPr/>
        </p:nvSpPr>
        <p:spPr bwMode="auto">
          <a:xfrm>
            <a:off x="7937684" y="3735969"/>
            <a:ext cx="304800" cy="2841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200" dirty="0">
                <a:latin typeface="Arial Narrow" panose="020B0606020202030204" pitchFamily="34" charset="0"/>
              </a:rPr>
              <a:t> 1</a:t>
            </a:r>
          </a:p>
        </p:txBody>
      </p:sp>
      <p:sp>
        <p:nvSpPr>
          <p:cNvPr id="72720" name="Text Box 16">
            <a:extLst>
              <a:ext uri="{FF2B5EF4-FFF2-40B4-BE49-F238E27FC236}">
                <a16:creationId xmlns:a16="http://schemas.microsoft.com/office/drawing/2014/main" id="{DAFC3B3E-7D20-4AD1-A654-10A809942A44}"/>
              </a:ext>
            </a:extLst>
          </p:cNvPr>
          <p:cNvSpPr txBox="1">
            <a:spLocks noChangeArrowheads="1"/>
          </p:cNvSpPr>
          <p:nvPr/>
        </p:nvSpPr>
        <p:spPr bwMode="auto">
          <a:xfrm>
            <a:off x="1627372" y="3840047"/>
            <a:ext cx="304800" cy="2841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200" dirty="0">
                <a:latin typeface="Arial Narrow" panose="020B0606020202030204" pitchFamily="34" charset="0"/>
              </a:rPr>
              <a:t>2</a:t>
            </a:r>
          </a:p>
        </p:txBody>
      </p:sp>
      <p:pic>
        <p:nvPicPr>
          <p:cNvPr id="18" name="Picture 17" descr="A picture containing object, text&#10;&#10;Description automatically generated">
            <a:extLst>
              <a:ext uri="{FF2B5EF4-FFF2-40B4-BE49-F238E27FC236}">
                <a16:creationId xmlns:a16="http://schemas.microsoft.com/office/drawing/2014/main" id="{2BEA620F-8CE9-4E85-B18A-AF1250C17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Hub Pilot Duals ISO with Paint Gap">
            <a:extLst>
              <a:ext uri="{FF2B5EF4-FFF2-40B4-BE49-F238E27FC236}">
                <a16:creationId xmlns:a16="http://schemas.microsoft.com/office/drawing/2014/main" id="{57F7E92E-6209-497D-87B9-A89D7051A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44" t="13426" r="30556" b="41205"/>
          <a:stretch>
            <a:fillRect/>
          </a:stretch>
        </p:blipFill>
        <p:spPr bwMode="auto">
          <a:xfrm>
            <a:off x="3267075" y="981075"/>
            <a:ext cx="6172200" cy="3733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Line 4">
            <a:extLst>
              <a:ext uri="{FF2B5EF4-FFF2-40B4-BE49-F238E27FC236}">
                <a16:creationId xmlns:a16="http://schemas.microsoft.com/office/drawing/2014/main" id="{D512BE70-FFFE-4B8E-8FC4-5C884B2F852A}"/>
              </a:ext>
            </a:extLst>
          </p:cNvPr>
          <p:cNvSpPr>
            <a:spLocks noChangeShapeType="1"/>
          </p:cNvSpPr>
          <p:nvPr/>
        </p:nvSpPr>
        <p:spPr bwMode="auto">
          <a:xfrm>
            <a:off x="5248275" y="1971675"/>
            <a:ext cx="0" cy="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nvGrpSpPr>
          <p:cNvPr id="73735" name="Group 7">
            <a:extLst>
              <a:ext uri="{FF2B5EF4-FFF2-40B4-BE49-F238E27FC236}">
                <a16:creationId xmlns:a16="http://schemas.microsoft.com/office/drawing/2014/main" id="{127DBE36-42FF-42FB-99E8-D9B9C6197D1D}"/>
              </a:ext>
            </a:extLst>
          </p:cNvPr>
          <p:cNvGrpSpPr>
            <a:grpSpLocks/>
          </p:cNvGrpSpPr>
          <p:nvPr/>
        </p:nvGrpSpPr>
        <p:grpSpPr bwMode="auto">
          <a:xfrm>
            <a:off x="5772151" y="1971676"/>
            <a:ext cx="442913" cy="1978025"/>
            <a:chOff x="2058" y="1274"/>
            <a:chExt cx="279" cy="1246"/>
          </a:xfrm>
        </p:grpSpPr>
        <p:sp>
          <p:nvSpPr>
            <p:cNvPr id="73736" name="Line 8">
              <a:extLst>
                <a:ext uri="{FF2B5EF4-FFF2-40B4-BE49-F238E27FC236}">
                  <a16:creationId xmlns:a16="http://schemas.microsoft.com/office/drawing/2014/main" id="{8A702C6D-CEA7-4B3F-A6F1-6BBB9CE44441}"/>
                </a:ext>
              </a:extLst>
            </p:cNvPr>
            <p:cNvSpPr>
              <a:spLocks noChangeShapeType="1"/>
            </p:cNvSpPr>
            <p:nvPr/>
          </p:nvSpPr>
          <p:spPr bwMode="auto">
            <a:xfrm flipV="1">
              <a:off x="2334" y="1332"/>
              <a:ext cx="3" cy="372"/>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37" name="Line 9">
              <a:extLst>
                <a:ext uri="{FF2B5EF4-FFF2-40B4-BE49-F238E27FC236}">
                  <a16:creationId xmlns:a16="http://schemas.microsoft.com/office/drawing/2014/main" id="{B5A6BF6A-6F22-4ECE-A7C7-6A496B4868AD}"/>
                </a:ext>
              </a:extLst>
            </p:cNvPr>
            <p:cNvSpPr>
              <a:spLocks noChangeShapeType="1"/>
            </p:cNvSpPr>
            <p:nvPr/>
          </p:nvSpPr>
          <p:spPr bwMode="auto">
            <a:xfrm flipV="1">
              <a:off x="2335" y="2118"/>
              <a:ext cx="1" cy="402"/>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38" name="Line 10">
              <a:extLst>
                <a:ext uri="{FF2B5EF4-FFF2-40B4-BE49-F238E27FC236}">
                  <a16:creationId xmlns:a16="http://schemas.microsoft.com/office/drawing/2014/main" id="{20CC63F0-7167-4735-A439-9B4DA5DC04AB}"/>
                </a:ext>
              </a:extLst>
            </p:cNvPr>
            <p:cNvSpPr>
              <a:spLocks noChangeShapeType="1"/>
            </p:cNvSpPr>
            <p:nvPr/>
          </p:nvSpPr>
          <p:spPr bwMode="auto">
            <a:xfrm flipV="1">
              <a:off x="2059" y="2118"/>
              <a:ext cx="1" cy="402"/>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39" name="Line 11">
              <a:extLst>
                <a:ext uri="{FF2B5EF4-FFF2-40B4-BE49-F238E27FC236}">
                  <a16:creationId xmlns:a16="http://schemas.microsoft.com/office/drawing/2014/main" id="{78003377-717C-434C-83BB-24735A8EDD65}"/>
                </a:ext>
              </a:extLst>
            </p:cNvPr>
            <p:cNvSpPr>
              <a:spLocks noChangeShapeType="1"/>
            </p:cNvSpPr>
            <p:nvPr/>
          </p:nvSpPr>
          <p:spPr bwMode="auto">
            <a:xfrm flipV="1">
              <a:off x="2058" y="1274"/>
              <a:ext cx="1" cy="424"/>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grpSp>
        <p:nvGrpSpPr>
          <p:cNvPr id="73780" name="Group 52">
            <a:extLst>
              <a:ext uri="{FF2B5EF4-FFF2-40B4-BE49-F238E27FC236}">
                <a16:creationId xmlns:a16="http://schemas.microsoft.com/office/drawing/2014/main" id="{BE67410A-D400-4108-B950-A2C482699593}"/>
              </a:ext>
            </a:extLst>
          </p:cNvPr>
          <p:cNvGrpSpPr>
            <a:grpSpLocks/>
          </p:cNvGrpSpPr>
          <p:nvPr/>
        </p:nvGrpSpPr>
        <p:grpSpPr bwMode="auto">
          <a:xfrm>
            <a:off x="200025" y="1412876"/>
            <a:ext cx="11696700" cy="3827463"/>
            <a:chOff x="-834" y="890"/>
            <a:chExt cx="7368" cy="2411"/>
          </a:xfrm>
        </p:grpSpPr>
        <p:sp>
          <p:nvSpPr>
            <p:cNvPr id="73740" name="Text Box 12">
              <a:extLst>
                <a:ext uri="{FF2B5EF4-FFF2-40B4-BE49-F238E27FC236}">
                  <a16:creationId xmlns:a16="http://schemas.microsoft.com/office/drawing/2014/main" id="{B1F4977A-D543-4B2B-B54E-8828C71A044A}"/>
                </a:ext>
              </a:extLst>
            </p:cNvPr>
            <p:cNvSpPr txBox="1">
              <a:spLocks noChangeArrowheads="1"/>
            </p:cNvSpPr>
            <p:nvPr/>
          </p:nvSpPr>
          <p:spPr bwMode="auto">
            <a:xfrm>
              <a:off x="-834" y="3088"/>
              <a:ext cx="7368" cy="2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1600" b="1" dirty="0">
                  <a:solidFill>
                    <a:srgbClr val="343434"/>
                  </a:solidFill>
                  <a:latin typeface="Arial" panose="020B0604020202020204" pitchFamily="34" charset="0"/>
                </a:rPr>
                <a:t>  If wheels are installed with excessive paint thickness, debris, or excessive corrosion as shown above in dark orange </a:t>
              </a:r>
            </a:p>
          </p:txBody>
        </p:sp>
        <p:sp>
          <p:nvSpPr>
            <p:cNvPr id="73741" name="Rectangle 13">
              <a:extLst>
                <a:ext uri="{FF2B5EF4-FFF2-40B4-BE49-F238E27FC236}">
                  <a16:creationId xmlns:a16="http://schemas.microsoft.com/office/drawing/2014/main" id="{DB2935FE-25EB-4CCD-ABDD-E66151E76C53}"/>
                </a:ext>
              </a:extLst>
            </p:cNvPr>
            <p:cNvSpPr>
              <a:spLocks noChangeArrowheads="1"/>
            </p:cNvSpPr>
            <p:nvPr/>
          </p:nvSpPr>
          <p:spPr bwMode="auto">
            <a:xfrm>
              <a:off x="1488" y="890"/>
              <a:ext cx="570" cy="29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600" b="1" dirty="0">
                  <a:solidFill>
                    <a:srgbClr val="343434"/>
                  </a:solidFill>
                  <a:latin typeface="Arial Narrow" panose="020B0606020202030204" pitchFamily="34" charset="0"/>
                </a:rPr>
                <a:t>Thick Paint</a:t>
              </a:r>
            </a:p>
            <a:p>
              <a:pPr algn="ctr" fontAlgn="base">
                <a:spcBef>
                  <a:spcPct val="0"/>
                </a:spcBef>
                <a:spcAft>
                  <a:spcPct val="0"/>
                </a:spcAft>
              </a:pPr>
              <a:r>
                <a:rPr lang="en-US" altLang="en-US" sz="1600" b="1" dirty="0">
                  <a:solidFill>
                    <a:srgbClr val="343434"/>
                  </a:solidFill>
                  <a:latin typeface="Arial Narrow" panose="020B0606020202030204" pitchFamily="34" charset="0"/>
                </a:rPr>
                <a:t>or Debris</a:t>
              </a:r>
            </a:p>
          </p:txBody>
        </p:sp>
        <p:sp>
          <p:nvSpPr>
            <p:cNvPr id="73742" name="Line 14">
              <a:extLst>
                <a:ext uri="{FF2B5EF4-FFF2-40B4-BE49-F238E27FC236}">
                  <a16:creationId xmlns:a16="http://schemas.microsoft.com/office/drawing/2014/main" id="{1E096C2E-28FE-4513-8EDD-AB65633C3235}"/>
                </a:ext>
              </a:extLst>
            </p:cNvPr>
            <p:cNvSpPr>
              <a:spLocks noChangeShapeType="1"/>
            </p:cNvSpPr>
            <p:nvPr/>
          </p:nvSpPr>
          <p:spPr bwMode="auto">
            <a:xfrm>
              <a:off x="2061" y="1026"/>
              <a:ext cx="615" cy="2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43" name="Line 15">
              <a:extLst>
                <a:ext uri="{FF2B5EF4-FFF2-40B4-BE49-F238E27FC236}">
                  <a16:creationId xmlns:a16="http://schemas.microsoft.com/office/drawing/2014/main" id="{0A0D0F03-F760-4412-BDA8-58C261AA5B15}"/>
                </a:ext>
              </a:extLst>
            </p:cNvPr>
            <p:cNvSpPr>
              <a:spLocks noChangeShapeType="1"/>
            </p:cNvSpPr>
            <p:nvPr/>
          </p:nvSpPr>
          <p:spPr bwMode="auto">
            <a:xfrm>
              <a:off x="2058" y="1002"/>
              <a:ext cx="882" cy="3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44" name="Line 16">
              <a:extLst>
                <a:ext uri="{FF2B5EF4-FFF2-40B4-BE49-F238E27FC236}">
                  <a16:creationId xmlns:a16="http://schemas.microsoft.com/office/drawing/2014/main" id="{C3F122CF-5B0B-45D2-A47A-2216F800B533}"/>
                </a:ext>
              </a:extLst>
            </p:cNvPr>
            <p:cNvSpPr>
              <a:spLocks noChangeShapeType="1"/>
            </p:cNvSpPr>
            <p:nvPr/>
          </p:nvSpPr>
          <p:spPr bwMode="auto">
            <a:xfrm>
              <a:off x="2058" y="1050"/>
              <a:ext cx="888" cy="11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grpSp>
        <p:nvGrpSpPr>
          <p:cNvPr id="73779" name="Group 51">
            <a:extLst>
              <a:ext uri="{FF2B5EF4-FFF2-40B4-BE49-F238E27FC236}">
                <a16:creationId xmlns:a16="http://schemas.microsoft.com/office/drawing/2014/main" id="{AFC69868-59B0-4A37-8398-2481853FD459}"/>
              </a:ext>
            </a:extLst>
          </p:cNvPr>
          <p:cNvGrpSpPr>
            <a:grpSpLocks/>
          </p:cNvGrpSpPr>
          <p:nvPr/>
        </p:nvGrpSpPr>
        <p:grpSpPr bwMode="auto">
          <a:xfrm>
            <a:off x="1695451" y="1743076"/>
            <a:ext cx="8904288" cy="3924301"/>
            <a:chOff x="108" y="1098"/>
            <a:chExt cx="5609" cy="2472"/>
          </a:xfrm>
        </p:grpSpPr>
        <p:sp>
          <p:nvSpPr>
            <p:cNvPr id="73763" name="Text Box 35">
              <a:extLst>
                <a:ext uri="{FF2B5EF4-FFF2-40B4-BE49-F238E27FC236}">
                  <a16:creationId xmlns:a16="http://schemas.microsoft.com/office/drawing/2014/main" id="{D312E279-288B-4C8E-8D36-E6F4482AAAF3}"/>
                </a:ext>
              </a:extLst>
            </p:cNvPr>
            <p:cNvSpPr txBox="1">
              <a:spLocks noChangeArrowheads="1"/>
            </p:cNvSpPr>
            <p:nvPr/>
          </p:nvSpPr>
          <p:spPr bwMode="auto">
            <a:xfrm>
              <a:off x="4314" y="1725"/>
              <a:ext cx="1403" cy="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dirty="0">
                  <a:solidFill>
                    <a:srgbClr val="343434"/>
                  </a:solidFill>
                  <a:latin typeface="Arial Narrow" panose="020B0606020202030204" pitchFamily="34" charset="0"/>
                </a:rPr>
                <a:t>Thick paint/debris works out </a:t>
              </a:r>
            </a:p>
            <a:p>
              <a:pPr fontAlgn="base">
                <a:spcBef>
                  <a:spcPct val="0"/>
                </a:spcBef>
                <a:spcAft>
                  <a:spcPct val="0"/>
                </a:spcAft>
              </a:pPr>
              <a:r>
                <a:rPr lang="en-US" altLang="en-US" sz="1400" b="1" dirty="0">
                  <a:solidFill>
                    <a:srgbClr val="343434"/>
                  </a:solidFill>
                  <a:latin typeface="Arial Narrow" panose="020B0606020202030204" pitchFamily="34" charset="0"/>
                </a:rPr>
                <a:t>while vehicle is being driven</a:t>
              </a:r>
            </a:p>
          </p:txBody>
        </p:sp>
        <p:grpSp>
          <p:nvGrpSpPr>
            <p:cNvPr id="73778" name="Group 50">
              <a:extLst>
                <a:ext uri="{FF2B5EF4-FFF2-40B4-BE49-F238E27FC236}">
                  <a16:creationId xmlns:a16="http://schemas.microsoft.com/office/drawing/2014/main" id="{65CAD14E-82CC-4CE6-B526-D19ECF0BB8EA}"/>
                </a:ext>
              </a:extLst>
            </p:cNvPr>
            <p:cNvGrpSpPr>
              <a:grpSpLocks/>
            </p:cNvGrpSpPr>
            <p:nvPr/>
          </p:nvGrpSpPr>
          <p:grpSpPr bwMode="auto">
            <a:xfrm>
              <a:off x="108" y="1098"/>
              <a:ext cx="5412" cy="2472"/>
              <a:chOff x="108" y="1098"/>
              <a:chExt cx="5412" cy="2472"/>
            </a:xfrm>
          </p:grpSpPr>
          <p:grpSp>
            <p:nvGrpSpPr>
              <p:cNvPr id="73747" name="Group 19">
                <a:extLst>
                  <a:ext uri="{FF2B5EF4-FFF2-40B4-BE49-F238E27FC236}">
                    <a16:creationId xmlns:a16="http://schemas.microsoft.com/office/drawing/2014/main" id="{89AC6B83-B235-4F6B-A5D7-31A0FFA5DCC6}"/>
                  </a:ext>
                </a:extLst>
              </p:cNvPr>
              <p:cNvGrpSpPr>
                <a:grpSpLocks/>
              </p:cNvGrpSpPr>
              <p:nvPr/>
            </p:nvGrpSpPr>
            <p:grpSpPr bwMode="auto">
              <a:xfrm>
                <a:off x="108" y="1098"/>
                <a:ext cx="5412" cy="2472"/>
                <a:chOff x="-462" y="861"/>
                <a:chExt cx="5412" cy="2472"/>
              </a:xfrm>
            </p:grpSpPr>
            <p:sp>
              <p:nvSpPr>
                <p:cNvPr id="73748" name="Text Box 20">
                  <a:extLst>
                    <a:ext uri="{FF2B5EF4-FFF2-40B4-BE49-F238E27FC236}">
                      <a16:creationId xmlns:a16="http://schemas.microsoft.com/office/drawing/2014/main" id="{D0C357EF-502B-4140-8257-2CC8C19CA304}"/>
                    </a:ext>
                  </a:extLst>
                </p:cNvPr>
                <p:cNvSpPr txBox="1">
                  <a:spLocks noChangeArrowheads="1"/>
                </p:cNvSpPr>
                <p:nvPr/>
              </p:nvSpPr>
              <p:spPr bwMode="auto">
                <a:xfrm>
                  <a:off x="-462" y="3120"/>
                  <a:ext cx="5412" cy="2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4300" indent="-1143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fontAlgn="base">
                    <a:spcBef>
                      <a:spcPct val="0"/>
                    </a:spcBef>
                    <a:spcAft>
                      <a:spcPct val="0"/>
                    </a:spcAft>
                  </a:pPr>
                  <a:r>
                    <a:rPr lang="en-US" altLang="en-US" sz="1600" b="1" dirty="0">
                      <a:solidFill>
                        <a:srgbClr val="343434"/>
                      </a:solidFill>
                      <a:latin typeface="Arial" panose="020B0604020202020204" pitchFamily="34" charset="0"/>
                    </a:rPr>
                    <a:t>The paint, debris, and corrosion will gradually work its way out during operation and…</a:t>
                  </a:r>
                </a:p>
              </p:txBody>
            </p:sp>
            <p:grpSp>
              <p:nvGrpSpPr>
                <p:cNvPr id="73749" name="Group 21">
                  <a:extLst>
                    <a:ext uri="{FF2B5EF4-FFF2-40B4-BE49-F238E27FC236}">
                      <a16:creationId xmlns:a16="http://schemas.microsoft.com/office/drawing/2014/main" id="{1E402CA7-9ECD-44EC-904D-394301BED629}"/>
                    </a:ext>
                  </a:extLst>
                </p:cNvPr>
                <p:cNvGrpSpPr>
                  <a:grpSpLocks/>
                </p:cNvGrpSpPr>
                <p:nvPr/>
              </p:nvGrpSpPr>
              <p:grpSpPr bwMode="auto">
                <a:xfrm>
                  <a:off x="2056" y="861"/>
                  <a:ext cx="365" cy="1292"/>
                  <a:chOff x="2008" y="1149"/>
                  <a:chExt cx="365" cy="1292"/>
                </a:xfrm>
              </p:grpSpPr>
              <p:sp>
                <p:nvSpPr>
                  <p:cNvPr id="73750" name="Line 22">
                    <a:extLst>
                      <a:ext uri="{FF2B5EF4-FFF2-40B4-BE49-F238E27FC236}">
                        <a16:creationId xmlns:a16="http://schemas.microsoft.com/office/drawing/2014/main" id="{5698E670-B628-4C26-8864-47658A6B8FD7}"/>
                      </a:ext>
                    </a:extLst>
                  </p:cNvPr>
                  <p:cNvSpPr>
                    <a:spLocks noChangeShapeType="1"/>
                  </p:cNvSpPr>
                  <p:nvPr/>
                </p:nvSpPr>
                <p:spPr bwMode="auto">
                  <a:xfrm>
                    <a:off x="2286" y="1149"/>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1" name="Line 23">
                    <a:extLst>
                      <a:ext uri="{FF2B5EF4-FFF2-40B4-BE49-F238E27FC236}">
                        <a16:creationId xmlns:a16="http://schemas.microsoft.com/office/drawing/2014/main" id="{DD461639-2AC0-48EC-85EE-0A33A37E8737}"/>
                      </a:ext>
                    </a:extLst>
                  </p:cNvPr>
                  <p:cNvSpPr>
                    <a:spLocks noChangeShapeType="1"/>
                  </p:cNvSpPr>
                  <p:nvPr/>
                </p:nvSpPr>
                <p:spPr bwMode="auto">
                  <a:xfrm>
                    <a:off x="2304" y="1200"/>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2" name="Line 24">
                    <a:extLst>
                      <a:ext uri="{FF2B5EF4-FFF2-40B4-BE49-F238E27FC236}">
                        <a16:creationId xmlns:a16="http://schemas.microsoft.com/office/drawing/2014/main" id="{0E3EF7BA-9028-4BB6-9449-B339B83A4D8F}"/>
                      </a:ext>
                    </a:extLst>
                  </p:cNvPr>
                  <p:cNvSpPr>
                    <a:spLocks noChangeShapeType="1"/>
                  </p:cNvSpPr>
                  <p:nvPr/>
                </p:nvSpPr>
                <p:spPr bwMode="auto">
                  <a:xfrm>
                    <a:off x="2352" y="1200"/>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3" name="Line 25">
                    <a:extLst>
                      <a:ext uri="{FF2B5EF4-FFF2-40B4-BE49-F238E27FC236}">
                        <a16:creationId xmlns:a16="http://schemas.microsoft.com/office/drawing/2014/main" id="{8FD61F0A-12BD-4D35-B652-531D3F76E3C8}"/>
                      </a:ext>
                    </a:extLst>
                  </p:cNvPr>
                  <p:cNvSpPr>
                    <a:spLocks noChangeShapeType="1"/>
                  </p:cNvSpPr>
                  <p:nvPr/>
                </p:nvSpPr>
                <p:spPr bwMode="auto">
                  <a:xfrm>
                    <a:off x="2010" y="1386"/>
                    <a:ext cx="0" cy="54"/>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4" name="Line 26">
                    <a:extLst>
                      <a:ext uri="{FF2B5EF4-FFF2-40B4-BE49-F238E27FC236}">
                        <a16:creationId xmlns:a16="http://schemas.microsoft.com/office/drawing/2014/main" id="{A9F90855-06D1-4434-BDB6-6332F20E8EF0}"/>
                      </a:ext>
                    </a:extLst>
                  </p:cNvPr>
                  <p:cNvSpPr>
                    <a:spLocks noChangeShapeType="1"/>
                  </p:cNvSpPr>
                  <p:nvPr/>
                </p:nvSpPr>
                <p:spPr bwMode="auto">
                  <a:xfrm>
                    <a:off x="2046" y="1434"/>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5" name="Line 27">
                    <a:extLst>
                      <a:ext uri="{FF2B5EF4-FFF2-40B4-BE49-F238E27FC236}">
                        <a16:creationId xmlns:a16="http://schemas.microsoft.com/office/drawing/2014/main" id="{344F752B-5E1D-461C-BF7B-67D7F583A8F2}"/>
                      </a:ext>
                    </a:extLst>
                  </p:cNvPr>
                  <p:cNvSpPr>
                    <a:spLocks noChangeShapeType="1"/>
                  </p:cNvSpPr>
                  <p:nvPr/>
                </p:nvSpPr>
                <p:spPr bwMode="auto">
                  <a:xfrm>
                    <a:off x="2028" y="1407"/>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6" name="Line 28">
                    <a:extLst>
                      <a:ext uri="{FF2B5EF4-FFF2-40B4-BE49-F238E27FC236}">
                        <a16:creationId xmlns:a16="http://schemas.microsoft.com/office/drawing/2014/main" id="{140B1A4A-703A-4DBC-91F7-CAE9524E6EBE}"/>
                      </a:ext>
                    </a:extLst>
                  </p:cNvPr>
                  <p:cNvSpPr>
                    <a:spLocks noChangeShapeType="1"/>
                  </p:cNvSpPr>
                  <p:nvPr/>
                </p:nvSpPr>
                <p:spPr bwMode="auto">
                  <a:xfrm rot="-10800000" flipH="1" flipV="1">
                    <a:off x="2046" y="2331"/>
                    <a:ext cx="0" cy="54"/>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7" name="Line 29">
                    <a:extLst>
                      <a:ext uri="{FF2B5EF4-FFF2-40B4-BE49-F238E27FC236}">
                        <a16:creationId xmlns:a16="http://schemas.microsoft.com/office/drawing/2014/main" id="{EF7495A2-7BC5-4C7D-A45A-9F475A936576}"/>
                      </a:ext>
                    </a:extLst>
                  </p:cNvPr>
                  <p:cNvSpPr>
                    <a:spLocks noChangeShapeType="1"/>
                  </p:cNvSpPr>
                  <p:nvPr/>
                </p:nvSpPr>
                <p:spPr bwMode="auto">
                  <a:xfrm rot="-10800000" flipH="1" flipV="1">
                    <a:off x="2008" y="2393"/>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8" name="Line 30">
                    <a:extLst>
                      <a:ext uri="{FF2B5EF4-FFF2-40B4-BE49-F238E27FC236}">
                        <a16:creationId xmlns:a16="http://schemas.microsoft.com/office/drawing/2014/main" id="{201AAFF6-4DA4-487A-AD3B-3B8C3869E7A2}"/>
                      </a:ext>
                    </a:extLst>
                  </p:cNvPr>
                  <p:cNvSpPr>
                    <a:spLocks noChangeShapeType="1"/>
                  </p:cNvSpPr>
                  <p:nvPr/>
                </p:nvSpPr>
                <p:spPr bwMode="auto">
                  <a:xfrm rot="-10800000" flipH="1" flipV="1">
                    <a:off x="2026" y="2358"/>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59" name="Line 31">
                    <a:extLst>
                      <a:ext uri="{FF2B5EF4-FFF2-40B4-BE49-F238E27FC236}">
                        <a16:creationId xmlns:a16="http://schemas.microsoft.com/office/drawing/2014/main" id="{5C8ACF86-618D-4722-BEDA-63E5C76E6F80}"/>
                      </a:ext>
                    </a:extLst>
                  </p:cNvPr>
                  <p:cNvSpPr>
                    <a:spLocks noChangeShapeType="1"/>
                  </p:cNvSpPr>
                  <p:nvPr/>
                </p:nvSpPr>
                <p:spPr bwMode="auto">
                  <a:xfrm>
                    <a:off x="2331" y="1233"/>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60" name="Line 32">
                    <a:extLst>
                      <a:ext uri="{FF2B5EF4-FFF2-40B4-BE49-F238E27FC236}">
                        <a16:creationId xmlns:a16="http://schemas.microsoft.com/office/drawing/2014/main" id="{819373CC-1FFB-4529-BECE-3C1797FA70C3}"/>
                      </a:ext>
                    </a:extLst>
                  </p:cNvPr>
                  <p:cNvSpPr>
                    <a:spLocks noChangeShapeType="1"/>
                  </p:cNvSpPr>
                  <p:nvPr/>
                </p:nvSpPr>
                <p:spPr bwMode="auto">
                  <a:xfrm>
                    <a:off x="2373" y="1164"/>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61" name="Line 33">
                    <a:extLst>
                      <a:ext uri="{FF2B5EF4-FFF2-40B4-BE49-F238E27FC236}">
                        <a16:creationId xmlns:a16="http://schemas.microsoft.com/office/drawing/2014/main" id="{CD766020-A6B6-484D-A803-E8383D0E0D74}"/>
                      </a:ext>
                    </a:extLst>
                  </p:cNvPr>
                  <p:cNvSpPr>
                    <a:spLocks noChangeShapeType="1"/>
                  </p:cNvSpPr>
                  <p:nvPr/>
                </p:nvSpPr>
                <p:spPr bwMode="auto">
                  <a:xfrm>
                    <a:off x="2319" y="1275"/>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62" name="Line 34">
                    <a:extLst>
                      <a:ext uri="{FF2B5EF4-FFF2-40B4-BE49-F238E27FC236}">
                        <a16:creationId xmlns:a16="http://schemas.microsoft.com/office/drawing/2014/main" id="{7A18F9BE-60D7-4E70-8D5C-6A0897A9A3F4}"/>
                      </a:ext>
                    </a:extLst>
                  </p:cNvPr>
                  <p:cNvSpPr>
                    <a:spLocks noChangeShapeType="1"/>
                  </p:cNvSpPr>
                  <p:nvPr/>
                </p:nvSpPr>
                <p:spPr bwMode="auto">
                  <a:xfrm>
                    <a:off x="2346" y="1296"/>
                    <a:ext cx="0" cy="48"/>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grpSp>
          <p:sp>
            <p:nvSpPr>
              <p:cNvPr id="73764" name="Line 36">
                <a:extLst>
                  <a:ext uri="{FF2B5EF4-FFF2-40B4-BE49-F238E27FC236}">
                    <a16:creationId xmlns:a16="http://schemas.microsoft.com/office/drawing/2014/main" id="{E082B61C-504C-4E7E-A42B-4F1034984E29}"/>
                  </a:ext>
                </a:extLst>
              </p:cNvPr>
              <p:cNvSpPr>
                <a:spLocks noChangeShapeType="1"/>
              </p:cNvSpPr>
              <p:nvPr/>
            </p:nvSpPr>
            <p:spPr bwMode="auto">
              <a:xfrm flipH="1" flipV="1">
                <a:off x="2970" y="1149"/>
                <a:ext cx="1344"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65" name="Line 37">
                <a:extLst>
                  <a:ext uri="{FF2B5EF4-FFF2-40B4-BE49-F238E27FC236}">
                    <a16:creationId xmlns:a16="http://schemas.microsoft.com/office/drawing/2014/main" id="{A1662DEC-B641-497B-9A78-176DEA8CFE52}"/>
                  </a:ext>
                </a:extLst>
              </p:cNvPr>
              <p:cNvSpPr>
                <a:spLocks noChangeShapeType="1"/>
              </p:cNvSpPr>
              <p:nvPr/>
            </p:nvSpPr>
            <p:spPr bwMode="auto">
              <a:xfrm flipV="1">
                <a:off x="1782" y="1389"/>
                <a:ext cx="852"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66" name="Line 38">
                <a:extLst>
                  <a:ext uri="{FF2B5EF4-FFF2-40B4-BE49-F238E27FC236}">
                    <a16:creationId xmlns:a16="http://schemas.microsoft.com/office/drawing/2014/main" id="{72F165DD-30E2-43AE-9754-9AD9A47387DC}"/>
                  </a:ext>
                </a:extLst>
              </p:cNvPr>
              <p:cNvSpPr>
                <a:spLocks noChangeShapeType="1"/>
              </p:cNvSpPr>
              <p:nvPr/>
            </p:nvSpPr>
            <p:spPr bwMode="auto">
              <a:xfrm>
                <a:off x="1789" y="1933"/>
                <a:ext cx="809" cy="4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sp>
          <p:nvSpPr>
            <p:cNvPr id="73767" name="Text Box 39">
              <a:extLst>
                <a:ext uri="{FF2B5EF4-FFF2-40B4-BE49-F238E27FC236}">
                  <a16:creationId xmlns:a16="http://schemas.microsoft.com/office/drawing/2014/main" id="{195BE29E-7546-4684-A2FE-A005C322F278}"/>
                </a:ext>
              </a:extLst>
            </p:cNvPr>
            <p:cNvSpPr txBox="1">
              <a:spLocks noChangeArrowheads="1"/>
            </p:cNvSpPr>
            <p:nvPr/>
          </p:nvSpPr>
          <p:spPr bwMode="auto">
            <a:xfrm>
              <a:off x="484" y="1767"/>
              <a:ext cx="1403" cy="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dirty="0">
                  <a:solidFill>
                    <a:srgbClr val="343434"/>
                  </a:solidFill>
                  <a:latin typeface="Arial Narrow" panose="020B0606020202030204" pitchFamily="34" charset="0"/>
                </a:rPr>
                <a:t>Thick paint/debris works out </a:t>
              </a:r>
            </a:p>
            <a:p>
              <a:pPr fontAlgn="base">
                <a:spcBef>
                  <a:spcPct val="0"/>
                </a:spcBef>
                <a:spcAft>
                  <a:spcPct val="0"/>
                </a:spcAft>
              </a:pPr>
              <a:r>
                <a:rPr lang="en-US" altLang="en-US" sz="1400" b="1" dirty="0">
                  <a:solidFill>
                    <a:srgbClr val="343434"/>
                  </a:solidFill>
                  <a:latin typeface="Arial Narrow" panose="020B0606020202030204" pitchFamily="34" charset="0"/>
                </a:rPr>
                <a:t>while vehicle is being driven</a:t>
              </a:r>
            </a:p>
          </p:txBody>
        </p:sp>
      </p:grpSp>
      <p:grpSp>
        <p:nvGrpSpPr>
          <p:cNvPr id="73768" name="Group 40">
            <a:extLst>
              <a:ext uri="{FF2B5EF4-FFF2-40B4-BE49-F238E27FC236}">
                <a16:creationId xmlns:a16="http://schemas.microsoft.com/office/drawing/2014/main" id="{6A305227-DE26-4FCD-B8AB-E75DE5CD23C2}"/>
              </a:ext>
            </a:extLst>
          </p:cNvPr>
          <p:cNvGrpSpPr>
            <a:grpSpLocks/>
          </p:cNvGrpSpPr>
          <p:nvPr/>
        </p:nvGrpSpPr>
        <p:grpSpPr bwMode="auto">
          <a:xfrm>
            <a:off x="200025" y="1971676"/>
            <a:ext cx="11696700" cy="4391025"/>
            <a:chOff x="-1068" y="1010"/>
            <a:chExt cx="7368" cy="2766"/>
          </a:xfrm>
        </p:grpSpPr>
        <p:sp>
          <p:nvSpPr>
            <p:cNvPr id="73769" name="Text Box 41">
              <a:extLst>
                <a:ext uri="{FF2B5EF4-FFF2-40B4-BE49-F238E27FC236}">
                  <a16:creationId xmlns:a16="http://schemas.microsoft.com/office/drawing/2014/main" id="{FA49B0D7-1B3A-43E2-8B1C-ACA0CFA84D1D}"/>
                </a:ext>
              </a:extLst>
            </p:cNvPr>
            <p:cNvSpPr txBox="1">
              <a:spLocks noChangeArrowheads="1"/>
            </p:cNvSpPr>
            <p:nvPr/>
          </p:nvSpPr>
          <p:spPr bwMode="auto">
            <a:xfrm>
              <a:off x="-1068" y="3408"/>
              <a:ext cx="7368" cy="36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4300" indent="-1143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fontAlgn="base">
                <a:spcBef>
                  <a:spcPct val="0"/>
                </a:spcBef>
                <a:spcAft>
                  <a:spcPct val="0"/>
                </a:spcAft>
              </a:pPr>
              <a:r>
                <a:rPr lang="en-US" altLang="en-US" sz="1600" b="1" u="sng" dirty="0">
                  <a:solidFill>
                    <a:srgbClr val="FFFFFF"/>
                  </a:solidFill>
                  <a:latin typeface="Arial" panose="020B0604020202020204" pitchFamily="34" charset="0"/>
                </a:rPr>
                <a:t>The wheel(s) will become loose, which could result in cracked or broken wheels, damaged brake drums, broken studs, and wheel separation from the vehicle</a:t>
              </a:r>
              <a:r>
                <a:rPr lang="en-US" altLang="en-US" sz="1600" b="1" dirty="0">
                  <a:solidFill>
                    <a:srgbClr val="FFFFFF"/>
                  </a:solidFill>
                  <a:latin typeface="Arial" panose="020B0604020202020204" pitchFamily="34" charset="0"/>
                </a:rPr>
                <a:t>.</a:t>
              </a:r>
            </a:p>
          </p:txBody>
        </p:sp>
        <p:grpSp>
          <p:nvGrpSpPr>
            <p:cNvPr id="73770" name="Group 42">
              <a:extLst>
                <a:ext uri="{FF2B5EF4-FFF2-40B4-BE49-F238E27FC236}">
                  <a16:creationId xmlns:a16="http://schemas.microsoft.com/office/drawing/2014/main" id="{801D2C86-E994-45C4-A6ED-D5E32D2B0A53}"/>
                </a:ext>
              </a:extLst>
            </p:cNvPr>
            <p:cNvGrpSpPr>
              <a:grpSpLocks/>
            </p:cNvGrpSpPr>
            <p:nvPr/>
          </p:nvGrpSpPr>
          <p:grpSpPr bwMode="auto">
            <a:xfrm>
              <a:off x="2442" y="1010"/>
              <a:ext cx="279" cy="1246"/>
              <a:chOff x="2154" y="1370"/>
              <a:chExt cx="279" cy="1246"/>
            </a:xfrm>
          </p:grpSpPr>
          <p:sp>
            <p:nvSpPr>
              <p:cNvPr id="73771" name="Line 43">
                <a:extLst>
                  <a:ext uri="{FF2B5EF4-FFF2-40B4-BE49-F238E27FC236}">
                    <a16:creationId xmlns:a16="http://schemas.microsoft.com/office/drawing/2014/main" id="{42B4381E-5174-4DC5-9712-F1CDAA9CC130}"/>
                  </a:ext>
                </a:extLst>
              </p:cNvPr>
              <p:cNvSpPr>
                <a:spLocks noChangeShapeType="1"/>
              </p:cNvSpPr>
              <p:nvPr/>
            </p:nvSpPr>
            <p:spPr bwMode="auto">
              <a:xfrm flipV="1">
                <a:off x="2430" y="1428"/>
                <a:ext cx="3" cy="37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72" name="Line 44">
                <a:extLst>
                  <a:ext uri="{FF2B5EF4-FFF2-40B4-BE49-F238E27FC236}">
                    <a16:creationId xmlns:a16="http://schemas.microsoft.com/office/drawing/2014/main" id="{808CF917-4162-4192-966F-DAC167F79F3E}"/>
                  </a:ext>
                </a:extLst>
              </p:cNvPr>
              <p:cNvSpPr>
                <a:spLocks noChangeShapeType="1"/>
              </p:cNvSpPr>
              <p:nvPr/>
            </p:nvSpPr>
            <p:spPr bwMode="auto">
              <a:xfrm flipV="1">
                <a:off x="2431" y="2214"/>
                <a:ext cx="1" cy="40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73" name="Line 45">
                <a:extLst>
                  <a:ext uri="{FF2B5EF4-FFF2-40B4-BE49-F238E27FC236}">
                    <a16:creationId xmlns:a16="http://schemas.microsoft.com/office/drawing/2014/main" id="{F749D52F-A496-4167-9F02-3DF25B808CD1}"/>
                  </a:ext>
                </a:extLst>
              </p:cNvPr>
              <p:cNvSpPr>
                <a:spLocks noChangeShapeType="1"/>
              </p:cNvSpPr>
              <p:nvPr/>
            </p:nvSpPr>
            <p:spPr bwMode="auto">
              <a:xfrm flipV="1">
                <a:off x="2155" y="2214"/>
                <a:ext cx="1" cy="40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sp>
            <p:nvSpPr>
              <p:cNvPr id="73774" name="Line 46">
                <a:extLst>
                  <a:ext uri="{FF2B5EF4-FFF2-40B4-BE49-F238E27FC236}">
                    <a16:creationId xmlns:a16="http://schemas.microsoft.com/office/drawing/2014/main" id="{C311673B-BD82-4BA5-A112-D7A0E467CC35}"/>
                  </a:ext>
                </a:extLst>
              </p:cNvPr>
              <p:cNvSpPr>
                <a:spLocks noChangeShapeType="1"/>
              </p:cNvSpPr>
              <p:nvPr/>
            </p:nvSpPr>
            <p:spPr bwMode="auto">
              <a:xfrm flipV="1">
                <a:off x="2154" y="1370"/>
                <a:ext cx="1" cy="42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343434"/>
                  </a:solidFill>
                  <a:latin typeface="Arial" panose="020B0604020202020204" pitchFamily="34" charset="0"/>
                </a:endParaRPr>
              </a:p>
            </p:txBody>
          </p:sp>
        </p:grpSp>
      </p:grpSp>
      <p:sp>
        <p:nvSpPr>
          <p:cNvPr id="73775" name="Text Box 47">
            <a:extLst>
              <a:ext uri="{FF2B5EF4-FFF2-40B4-BE49-F238E27FC236}">
                <a16:creationId xmlns:a16="http://schemas.microsoft.com/office/drawing/2014/main" id="{03B2F991-7D15-4839-9A70-60EB8838F7AB}"/>
              </a:ext>
            </a:extLst>
          </p:cNvPr>
          <p:cNvSpPr txBox="1">
            <a:spLocks noChangeArrowheads="1"/>
          </p:cNvSpPr>
          <p:nvPr/>
        </p:nvSpPr>
        <p:spPr bwMode="auto">
          <a:xfrm>
            <a:off x="1599229" y="111695"/>
            <a:ext cx="98974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4800" dirty="0">
                <a:solidFill>
                  <a:srgbClr val="C8C8C8">
                    <a:lumMod val="20000"/>
                    <a:lumOff val="80000"/>
                  </a:srgbClr>
                </a:solidFill>
                <a:latin typeface="+mj-lt"/>
              </a:rPr>
              <a:t>Negative Effect of Too Much Paint</a:t>
            </a:r>
          </a:p>
        </p:txBody>
      </p:sp>
      <p:pic>
        <p:nvPicPr>
          <p:cNvPr id="46" name="Picture 45" descr="A picture containing object, text&#10;&#10;Description automatically generated">
            <a:extLst>
              <a:ext uri="{FF2B5EF4-FFF2-40B4-BE49-F238E27FC236}">
                <a16:creationId xmlns:a16="http://schemas.microsoft.com/office/drawing/2014/main" id="{F88378CA-B512-4FEC-B9B2-B39B7C733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3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7407E6-6880-4069-A94C-D6A88D151A93}"/>
              </a:ext>
            </a:extLst>
          </p:cNvPr>
          <p:cNvSpPr txBox="1">
            <a:spLocks/>
          </p:cNvSpPr>
          <p:nvPr/>
        </p:nvSpPr>
        <p:spPr bwMode="auto">
          <a:xfrm>
            <a:off x="2699058" y="200752"/>
            <a:ext cx="6793884"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eaLnBrk="1" hangingPunct="1"/>
            <a:r>
              <a:rPr lang="en-US" altLang="en-US" sz="4800" dirty="0"/>
              <a:t>Wheel-Guards®</a:t>
            </a:r>
          </a:p>
        </p:txBody>
      </p:sp>
      <p:pic>
        <p:nvPicPr>
          <p:cNvPr id="7" name="Picture 6" descr="A picture containing object, text&#10;&#10;Description automatically generated">
            <a:extLst>
              <a:ext uri="{FF2B5EF4-FFF2-40B4-BE49-F238E27FC236}">
                <a16:creationId xmlns:a16="http://schemas.microsoft.com/office/drawing/2014/main" id="{2F299AC0-9399-4BB0-858F-183C985DC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pic>
        <p:nvPicPr>
          <p:cNvPr id="2" name="Picture 1">
            <a:extLst>
              <a:ext uri="{FF2B5EF4-FFF2-40B4-BE49-F238E27FC236}">
                <a16:creationId xmlns:a16="http://schemas.microsoft.com/office/drawing/2014/main" id="{64AC4E2B-5490-4074-94F7-35707A595F20}"/>
              </a:ext>
            </a:extLst>
          </p:cNvPr>
          <p:cNvPicPr>
            <a:picLocks noChangeAspect="1"/>
          </p:cNvPicPr>
          <p:nvPr/>
        </p:nvPicPr>
        <p:blipFill rotWithShape="1">
          <a:blip r:embed="rId3"/>
          <a:srcRect l="670" t="21007" r="65789" b="3749"/>
          <a:stretch/>
        </p:blipFill>
        <p:spPr>
          <a:xfrm>
            <a:off x="8217996" y="1146687"/>
            <a:ext cx="2549891" cy="2857501"/>
          </a:xfrm>
          <a:prstGeom prst="rect">
            <a:avLst/>
          </a:prstGeom>
        </p:spPr>
      </p:pic>
      <p:pic>
        <p:nvPicPr>
          <p:cNvPr id="3" name="Picture 2">
            <a:extLst>
              <a:ext uri="{FF2B5EF4-FFF2-40B4-BE49-F238E27FC236}">
                <a16:creationId xmlns:a16="http://schemas.microsoft.com/office/drawing/2014/main" id="{D8C4567A-8361-4222-90F6-5618F1452A6C}"/>
              </a:ext>
            </a:extLst>
          </p:cNvPr>
          <p:cNvPicPr>
            <a:picLocks noChangeAspect="1"/>
          </p:cNvPicPr>
          <p:nvPr/>
        </p:nvPicPr>
        <p:blipFill rotWithShape="1">
          <a:blip r:embed="rId3"/>
          <a:srcRect l="63916" t="21308" r="2542" b="2857"/>
          <a:stretch/>
        </p:blipFill>
        <p:spPr>
          <a:xfrm>
            <a:off x="5580387" y="1153819"/>
            <a:ext cx="2549891" cy="2880019"/>
          </a:xfrm>
          <a:prstGeom prst="rect">
            <a:avLst/>
          </a:prstGeom>
        </p:spPr>
      </p:pic>
      <p:pic>
        <p:nvPicPr>
          <p:cNvPr id="6" name="Picture 5">
            <a:extLst>
              <a:ext uri="{FF2B5EF4-FFF2-40B4-BE49-F238E27FC236}">
                <a16:creationId xmlns:a16="http://schemas.microsoft.com/office/drawing/2014/main" id="{F270F4BC-BE72-4065-8F75-9ABCB2640B55}"/>
              </a:ext>
            </a:extLst>
          </p:cNvPr>
          <p:cNvPicPr>
            <a:picLocks noChangeAspect="1"/>
          </p:cNvPicPr>
          <p:nvPr/>
        </p:nvPicPr>
        <p:blipFill rotWithShape="1">
          <a:blip r:embed="rId4"/>
          <a:srcRect r="9041"/>
          <a:stretch/>
        </p:blipFill>
        <p:spPr>
          <a:xfrm>
            <a:off x="1316365" y="4033838"/>
            <a:ext cx="9697146" cy="2443161"/>
          </a:xfrm>
          <a:prstGeom prst="rect">
            <a:avLst/>
          </a:prstGeom>
        </p:spPr>
      </p:pic>
      <p:pic>
        <p:nvPicPr>
          <p:cNvPr id="10" name="Picture 2">
            <a:extLst>
              <a:ext uri="{FF2B5EF4-FFF2-40B4-BE49-F238E27FC236}">
                <a16:creationId xmlns:a16="http://schemas.microsoft.com/office/drawing/2014/main" id="{BB3491AA-A9B1-4084-B3E2-D654FBFF4999}"/>
              </a:ext>
            </a:extLst>
          </p:cNvPr>
          <p:cNvPicPr>
            <a:picLocks noChangeAspect="1" noChangeArrowheads="1"/>
          </p:cNvPicPr>
          <p:nvPr/>
        </p:nvPicPr>
        <p:blipFill rotWithShape="1">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r="14711"/>
          <a:stretch/>
        </p:blipFill>
        <p:spPr bwMode="gray">
          <a:xfrm>
            <a:off x="966054" y="1560232"/>
            <a:ext cx="4614333"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415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DSC00111">
            <a:extLst>
              <a:ext uri="{FF2B5EF4-FFF2-40B4-BE49-F238E27FC236}">
                <a16:creationId xmlns:a16="http://schemas.microsoft.com/office/drawing/2014/main" id="{2ADD103E-3977-4B1C-A55E-7113BEAB9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10" y="1628775"/>
            <a:ext cx="5390541" cy="4219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3" descr="DSC00112">
            <a:extLst>
              <a:ext uri="{FF2B5EF4-FFF2-40B4-BE49-F238E27FC236}">
                <a16:creationId xmlns:a16="http://schemas.microsoft.com/office/drawing/2014/main" id="{029C061F-C4DE-49EE-9DC8-9D5A7DEFF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150" r="236"/>
          <a:stretch/>
        </p:blipFill>
        <p:spPr bwMode="auto">
          <a:xfrm>
            <a:off x="6523038" y="1628775"/>
            <a:ext cx="5317142" cy="4219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C7407E6-6880-4069-A94C-D6A88D151A93}"/>
              </a:ext>
            </a:extLst>
          </p:cNvPr>
          <p:cNvSpPr txBox="1">
            <a:spLocks/>
          </p:cNvSpPr>
          <p:nvPr/>
        </p:nvSpPr>
        <p:spPr bwMode="auto">
          <a:xfrm>
            <a:off x="2699058" y="198199"/>
            <a:ext cx="6793884"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a:lstStyle>
          <a:p>
            <a:pPr algn="ctr" eaLnBrk="1" hangingPunct="1"/>
            <a:r>
              <a:rPr lang="en-US" altLang="en-US" sz="4800" dirty="0"/>
              <a:t>Wheel-Guards®</a:t>
            </a:r>
          </a:p>
        </p:txBody>
      </p:sp>
      <p:pic>
        <p:nvPicPr>
          <p:cNvPr id="7" name="Picture 6" descr="A picture containing object, text&#10;&#10;Description automatically generated">
            <a:extLst>
              <a:ext uri="{FF2B5EF4-FFF2-40B4-BE49-F238E27FC236}">
                <a16:creationId xmlns:a16="http://schemas.microsoft.com/office/drawing/2014/main" id="{2F299AC0-9399-4BB0-858F-183C985DC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62" y="108528"/>
            <a:ext cx="1226367" cy="916287"/>
          </a:xfrm>
          <a:prstGeom prst="rect">
            <a:avLst/>
          </a:prstGeom>
        </p:spPr>
      </p:pic>
      <p:sp>
        <p:nvSpPr>
          <p:cNvPr id="2" name="TextBox 1">
            <a:extLst>
              <a:ext uri="{FF2B5EF4-FFF2-40B4-BE49-F238E27FC236}">
                <a16:creationId xmlns:a16="http://schemas.microsoft.com/office/drawing/2014/main" id="{2FD5F8E3-6D76-4DEB-8A57-105F593BE66A}"/>
              </a:ext>
            </a:extLst>
          </p:cNvPr>
          <p:cNvSpPr txBox="1"/>
          <p:nvPr/>
        </p:nvSpPr>
        <p:spPr>
          <a:xfrm>
            <a:off x="2013515" y="5924550"/>
            <a:ext cx="2533129" cy="369332"/>
          </a:xfrm>
          <a:prstGeom prst="rect">
            <a:avLst/>
          </a:prstGeom>
          <a:noFill/>
        </p:spPr>
        <p:txBody>
          <a:bodyPr wrap="none" rtlCol="0">
            <a:spAutoFit/>
          </a:bodyPr>
          <a:lstStyle/>
          <a:p>
            <a:pPr algn="ctr"/>
            <a:r>
              <a:rPr lang="en-US" dirty="0"/>
              <a:t>Without Wheel-Guards</a:t>
            </a:r>
            <a:r>
              <a:rPr lang="en-US" altLang="en-US" dirty="0"/>
              <a:t>®</a:t>
            </a:r>
            <a:endParaRPr lang="en-US" dirty="0"/>
          </a:p>
        </p:txBody>
      </p:sp>
      <p:sp>
        <p:nvSpPr>
          <p:cNvPr id="9" name="TextBox 8">
            <a:extLst>
              <a:ext uri="{FF2B5EF4-FFF2-40B4-BE49-F238E27FC236}">
                <a16:creationId xmlns:a16="http://schemas.microsoft.com/office/drawing/2014/main" id="{2B590661-1380-4377-B756-ACD1252B5E55}"/>
              </a:ext>
            </a:extLst>
          </p:cNvPr>
          <p:cNvSpPr txBox="1"/>
          <p:nvPr/>
        </p:nvSpPr>
        <p:spPr>
          <a:xfrm>
            <a:off x="7196033" y="5924550"/>
            <a:ext cx="3971152" cy="369332"/>
          </a:xfrm>
          <a:prstGeom prst="rect">
            <a:avLst/>
          </a:prstGeom>
          <a:noFill/>
        </p:spPr>
        <p:txBody>
          <a:bodyPr wrap="none" rtlCol="0">
            <a:spAutoFit/>
          </a:bodyPr>
          <a:lstStyle/>
          <a:p>
            <a:pPr algn="ctr"/>
            <a:r>
              <a:rPr lang="en-US" dirty="0"/>
              <a:t>5 years in-service WITH Wheel-Guards</a:t>
            </a:r>
            <a:r>
              <a:rPr lang="en-US" altLang="en-US" dirty="0"/>
              <a:t>®</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KN - ACW">
      <a:dk1>
        <a:srgbClr val="343434"/>
      </a:dk1>
      <a:lt1>
        <a:srgbClr val="F4F4F4"/>
      </a:lt1>
      <a:dk2>
        <a:srgbClr val="71111F"/>
      </a:dk2>
      <a:lt2>
        <a:srgbClr val="C8C8C8"/>
      </a:lt2>
      <a:accent1>
        <a:srgbClr val="AC1A2F"/>
      </a:accent1>
      <a:accent2>
        <a:srgbClr val="343434"/>
      </a:accent2>
      <a:accent3>
        <a:srgbClr val="376092"/>
      </a:accent3>
      <a:accent4>
        <a:srgbClr val="71111F"/>
      </a:accent4>
      <a:accent5>
        <a:srgbClr val="FFC000"/>
      </a:accent5>
      <a:accent6>
        <a:srgbClr val="C8C8C8"/>
      </a:accent6>
      <a:hlink>
        <a:srgbClr val="6565FF"/>
      </a:hlink>
      <a:folHlink>
        <a:srgbClr val="6565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2062</Words>
  <Application>Microsoft Office PowerPoint</Application>
  <PresentationFormat>Widescreen</PresentationFormat>
  <Paragraphs>345</Paragraphs>
  <Slides>33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Arial Black</vt:lpstr>
      <vt:lpstr>Arial Narrow</vt:lpstr>
      <vt:lpstr>Calibri</vt:lpstr>
      <vt:lpstr>Calibri Light</vt:lpstr>
      <vt:lpstr>Microsoft Sans Serif</vt:lpstr>
      <vt:lpstr>Verdana</vt:lpstr>
      <vt:lpstr>Office Theme</vt:lpstr>
      <vt:lpstr>1_Office Theme</vt:lpstr>
      <vt:lpstr>Stoughton Parts Sales 2019 Customer Appreciation Event  </vt:lpstr>
      <vt:lpstr>Corrosion is a BIG Problem</vt:lpstr>
      <vt:lpstr>Stops Rust Where It Starts</vt:lpstr>
      <vt:lpstr>PowerPoint Presentation</vt:lpstr>
      <vt:lpstr>Reduced Refinishing Costs</vt:lpstr>
      <vt:lpstr>PowerPoint Presentation</vt:lpstr>
      <vt:lpstr>PowerPoint Presentation</vt:lpstr>
      <vt:lpstr>PowerPoint Presentation</vt:lpstr>
      <vt:lpstr>PowerPoint Presentation</vt:lpstr>
      <vt:lpstr>Wheel-Guards®</vt:lpstr>
      <vt:lpstr>Aluminum Wheels</vt:lpstr>
      <vt:lpstr>PowerPoint Presentation</vt:lpstr>
      <vt:lpstr>PowerPoint Presentation</vt:lpstr>
      <vt:lpstr>ProShield XGT® - Coming Soon!</vt:lpstr>
      <vt:lpstr>Accu-Armor™ Finish – ONLY from Accuride</vt:lpstr>
      <vt:lpstr>Abrasion Happens</vt:lpstr>
      <vt:lpstr>Tough, Durable Accu-Flange™</vt:lpstr>
      <vt:lpstr>Benefits a Range of Applications</vt:lpstr>
      <vt:lpstr>Impact of Rim Flange Wear</vt:lpstr>
      <vt:lpstr>PowerPoint Presentation</vt:lpstr>
      <vt:lpstr>PowerPoint Presentation</vt:lpstr>
      <vt:lpstr>Trident™ Brake Drum By KIC </vt:lpstr>
      <vt:lpstr>What sets the Trident™ apart?</vt:lpstr>
      <vt:lpstr>Better Fusion? </vt:lpstr>
      <vt:lpstr>Competitive Cast Drum Comparison</vt:lpstr>
      <vt:lpstr>ROLLiant™ Long Life Hub Technology</vt:lpstr>
      <vt:lpstr>ROLLiant™ Improves Traditional System</vt:lpstr>
      <vt:lpstr>SKF Seal and Hub Cap Advantages</vt:lpstr>
      <vt:lpstr>PowerPoint Presentation</vt:lpstr>
      <vt:lpstr>Standard vs. 2000</vt:lpstr>
      <vt:lpstr>PowerPoint Presentation</vt:lpstr>
      <vt:lpstr>Tools &amp; Resources</vt:lpstr>
      <vt:lpstr>How do you approach your customers?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Stoughton Parts Sales 2017 Customer Appreciation Event</dc:title>
  <dc:creator>Michelle Haworth</dc:creator>
  <cp:lastModifiedBy>Michelle Haworth</cp:lastModifiedBy>
  <cp:revision>56</cp:revision>
  <dcterms:created xsi:type="dcterms:W3CDTF">2017-06-13T15:39:35Z</dcterms:created>
  <dcterms:modified xsi:type="dcterms:W3CDTF">2019-09-04T12:58:15Z</dcterms:modified>
</cp:coreProperties>
</file>