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61" r:id="rId3"/>
    <p:sldId id="259" r:id="rId4"/>
    <p:sldId id="269" r:id="rId5"/>
    <p:sldId id="270" r:id="rId6"/>
    <p:sldId id="298" r:id="rId7"/>
    <p:sldId id="300" r:id="rId8"/>
    <p:sldId id="302" r:id="rId9"/>
    <p:sldId id="304" r:id="rId10"/>
    <p:sldId id="296" r:id="rId11"/>
    <p:sldId id="271" r:id="rId12"/>
    <p:sldId id="274" r:id="rId13"/>
    <p:sldId id="276" r:id="rId14"/>
    <p:sldId id="278" r:id="rId15"/>
    <p:sldId id="280" r:id="rId16"/>
    <p:sldId id="282" r:id="rId17"/>
    <p:sldId id="284" r:id="rId18"/>
    <p:sldId id="293" r:id="rId19"/>
    <p:sldId id="287" r:id="rId20"/>
    <p:sldId id="29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0" autoAdjust="0"/>
    <p:restoredTop sz="94660"/>
  </p:normalViewPr>
  <p:slideViewPr>
    <p:cSldViewPr snapToGrid="0">
      <p:cViewPr varScale="1">
        <p:scale>
          <a:sx n="72" d="100"/>
          <a:sy n="72" d="100"/>
        </p:scale>
        <p:origin x="45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34A39C-1AEA-4CCE-8045-973112972E9D}" type="datetimeFigureOut">
              <a:rPr lang="en-US" smtClean="0"/>
              <a:t>8/20/2019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538769-0488-47A1-A28D-EF715682C8B6}" type="slidenum">
              <a:rPr lang="en-US" smtClean="0"/>
              <a:t>‹#›</a:t>
            </a:fld>
            <a:endParaRPr lang="en-US" dirty="0"/>
          </a:p>
        </p:txBody>
      </p:sp>
    </p:spTree>
    <p:extLst>
      <p:ext uri="{BB962C8B-B14F-4D97-AF65-F5344CB8AC3E}">
        <p14:creationId xmlns:p14="http://schemas.microsoft.com/office/powerpoint/2010/main" val="4216255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D05B1E-E969-FF4F-A002-DB1029AC34B1}" type="slidenum">
              <a:rPr lang="de-DE" smtClean="0"/>
              <a:pPr/>
              <a:t>4</a:t>
            </a:fld>
            <a:endParaRPr lang="de-DE" dirty="0"/>
          </a:p>
        </p:txBody>
      </p:sp>
    </p:spTree>
    <p:extLst>
      <p:ext uri="{BB962C8B-B14F-4D97-AF65-F5344CB8AC3E}">
        <p14:creationId xmlns:p14="http://schemas.microsoft.com/office/powerpoint/2010/main" val="1200582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 external gear box to become damaged and affect performance. </a:t>
            </a:r>
          </a:p>
          <a:p>
            <a:endParaRPr lang="en-US" dirty="0"/>
          </a:p>
          <a:p>
            <a:r>
              <a:rPr lang="en-US" dirty="0"/>
              <a:t>Eliminates shaft </a:t>
            </a:r>
            <a:r>
              <a:rPr lang="en-US" dirty="0" err="1"/>
              <a:t>mis</a:t>
            </a:r>
            <a:r>
              <a:rPr lang="en-US" dirty="0"/>
              <a:t>-alignment </a:t>
            </a:r>
          </a:p>
          <a:p>
            <a:endParaRPr lang="en-US" dirty="0"/>
          </a:p>
        </p:txBody>
      </p:sp>
      <p:sp>
        <p:nvSpPr>
          <p:cNvPr id="4" name="Slide Number Placeholder 3"/>
          <p:cNvSpPr>
            <a:spLocks noGrp="1"/>
          </p:cNvSpPr>
          <p:nvPr>
            <p:ph type="sldNum" sz="quarter" idx="10"/>
          </p:nvPr>
        </p:nvSpPr>
        <p:spPr/>
        <p:txBody>
          <a:bodyPr/>
          <a:lstStyle/>
          <a:p>
            <a:fld id="{18D05B1E-E969-FF4F-A002-DB1029AC34B1}" type="slidenum">
              <a:rPr lang="de-DE" smtClean="0"/>
              <a:pPr/>
              <a:t>6</a:t>
            </a:fld>
            <a:endParaRPr lang="de-DE" dirty="0"/>
          </a:p>
        </p:txBody>
      </p:sp>
    </p:spTree>
    <p:extLst>
      <p:ext uri="{BB962C8B-B14F-4D97-AF65-F5344CB8AC3E}">
        <p14:creationId xmlns:p14="http://schemas.microsoft.com/office/powerpoint/2010/main" val="2993025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Patented</a:t>
            </a:r>
            <a:r>
              <a:rPr lang="en-US" baseline="0" dirty="0"/>
              <a:t> Gear-in-Gear technology</a:t>
            </a:r>
          </a:p>
          <a:p>
            <a:r>
              <a:rPr lang="en-US" baseline="0" dirty="0"/>
              <a:t>	-Allows easy shifting between high and low gear.</a:t>
            </a:r>
          </a:p>
          <a:p>
            <a:r>
              <a:rPr lang="en-US" baseline="0" dirty="0"/>
              <a:t>	-Minimum grease to move when shifting.</a:t>
            </a:r>
          </a:p>
          <a:p>
            <a:r>
              <a:rPr lang="en-US" baseline="0" dirty="0"/>
              <a:t>Gear Ratio 3.5/32</a:t>
            </a:r>
          </a:p>
          <a:p>
            <a:r>
              <a:rPr lang="en-US" baseline="0" dirty="0"/>
              <a:t>	- A good balance between lift capacity and speed to ground while maintaining easy cranking.</a:t>
            </a:r>
            <a:endParaRPr lang="en-US" dirty="0"/>
          </a:p>
          <a:p>
            <a:endParaRPr lang="en-US" dirty="0"/>
          </a:p>
        </p:txBody>
      </p:sp>
      <p:sp>
        <p:nvSpPr>
          <p:cNvPr id="4" name="Slide Number Placeholder 3"/>
          <p:cNvSpPr>
            <a:spLocks noGrp="1"/>
          </p:cNvSpPr>
          <p:nvPr>
            <p:ph type="sldNum" sz="quarter" idx="10"/>
          </p:nvPr>
        </p:nvSpPr>
        <p:spPr/>
        <p:txBody>
          <a:bodyPr/>
          <a:lstStyle/>
          <a:p>
            <a:fld id="{18D05B1E-E969-FF4F-A002-DB1029AC34B1}" type="slidenum">
              <a:rPr lang="de-DE" smtClean="0"/>
              <a:pPr/>
              <a:t>7</a:t>
            </a:fld>
            <a:endParaRPr lang="de-DE" dirty="0"/>
          </a:p>
        </p:txBody>
      </p:sp>
    </p:spTree>
    <p:extLst>
      <p:ext uri="{BB962C8B-B14F-4D97-AF65-F5344CB8AC3E}">
        <p14:creationId xmlns:p14="http://schemas.microsoft.com/office/powerpoint/2010/main" val="1200582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Premium</a:t>
            </a:r>
            <a:r>
              <a:rPr lang="en-US" baseline="0" dirty="0"/>
              <a:t> Feature – Standard Double “D” crank handle and shaft.</a:t>
            </a:r>
          </a:p>
          <a:p>
            <a:r>
              <a:rPr lang="en-US" baseline="0" dirty="0"/>
              <a:t>	- Assures positive drive</a:t>
            </a:r>
          </a:p>
          <a:p>
            <a:r>
              <a:rPr lang="en-US" baseline="0" dirty="0"/>
              <a:t>	- Does not load crank bolt</a:t>
            </a:r>
            <a:endParaRPr lang="en-US" dirty="0"/>
          </a:p>
          <a:p>
            <a:endParaRPr lang="en-US" dirty="0"/>
          </a:p>
        </p:txBody>
      </p:sp>
      <p:sp>
        <p:nvSpPr>
          <p:cNvPr id="4" name="Slide Number Placeholder 3"/>
          <p:cNvSpPr>
            <a:spLocks noGrp="1"/>
          </p:cNvSpPr>
          <p:nvPr>
            <p:ph type="sldNum" sz="quarter" idx="10"/>
          </p:nvPr>
        </p:nvSpPr>
        <p:spPr/>
        <p:txBody>
          <a:bodyPr/>
          <a:lstStyle/>
          <a:p>
            <a:fld id="{18D05B1E-E969-FF4F-A002-DB1029AC34B1}" type="slidenum">
              <a:rPr lang="de-DE" smtClean="0"/>
              <a:pPr/>
              <a:t>8</a:t>
            </a:fld>
            <a:endParaRPr lang="de-DE" dirty="0"/>
          </a:p>
        </p:txBody>
      </p:sp>
    </p:spTree>
    <p:extLst>
      <p:ext uri="{BB962C8B-B14F-4D97-AF65-F5344CB8AC3E}">
        <p14:creationId xmlns:p14="http://schemas.microsoft.com/office/powerpoint/2010/main" val="1200582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C62100-25C9-4D7A-B37B-99A57573B02F}" type="slidenum">
              <a:rPr lang="en-US" smtClean="0"/>
              <a:t>15</a:t>
            </a:fld>
            <a:endParaRPr lang="en-US" dirty="0"/>
          </a:p>
        </p:txBody>
      </p:sp>
    </p:spTree>
    <p:extLst>
      <p:ext uri="{BB962C8B-B14F-4D97-AF65-F5344CB8AC3E}">
        <p14:creationId xmlns:p14="http://schemas.microsoft.com/office/powerpoint/2010/main" val="1472743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D05B1E-E969-FF4F-A002-DB1029AC34B1}" type="slidenum">
              <a:rPr lang="de-DE" smtClean="0"/>
              <a:pPr/>
              <a:t>18</a:t>
            </a:fld>
            <a:endParaRPr lang="de-DE" dirty="0"/>
          </a:p>
        </p:txBody>
      </p:sp>
    </p:spTree>
    <p:extLst>
      <p:ext uri="{BB962C8B-B14F-4D97-AF65-F5344CB8AC3E}">
        <p14:creationId xmlns:p14="http://schemas.microsoft.com/office/powerpoint/2010/main" val="1200582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F07B4-9AA0-43FD-A429-C50A6B85DA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24A14A-2FC1-4478-B866-EBB7D4D0CC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B43B70-0808-49C0-ADF3-0EED9ACB52FB}"/>
              </a:ext>
            </a:extLst>
          </p:cNvPr>
          <p:cNvSpPr>
            <a:spLocks noGrp="1"/>
          </p:cNvSpPr>
          <p:nvPr>
            <p:ph type="dt" sz="half" idx="10"/>
          </p:nvPr>
        </p:nvSpPr>
        <p:spPr/>
        <p:txBody>
          <a:bodyPr/>
          <a:lstStyle/>
          <a:p>
            <a:fld id="{A66F8F76-7764-4AA3-9C58-B988CFBF46EB}" type="datetimeFigureOut">
              <a:rPr lang="en-US" smtClean="0"/>
              <a:t>8/20/2019</a:t>
            </a:fld>
            <a:endParaRPr lang="en-US" dirty="0"/>
          </a:p>
        </p:txBody>
      </p:sp>
      <p:sp>
        <p:nvSpPr>
          <p:cNvPr id="5" name="Footer Placeholder 4">
            <a:extLst>
              <a:ext uri="{FF2B5EF4-FFF2-40B4-BE49-F238E27FC236}">
                <a16:creationId xmlns:a16="http://schemas.microsoft.com/office/drawing/2014/main" id="{57590CEA-016A-4B83-AD36-2540C8EDAE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589208-BA6C-4B57-AF94-58EFD67ADDC2}"/>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534002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9C9E8-FBFD-404A-9723-4CCB3971C9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C3551-EE00-4C5C-8609-FB1E35CA235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5434B-A82B-4C49-830A-A31825052FA9}"/>
              </a:ext>
            </a:extLst>
          </p:cNvPr>
          <p:cNvSpPr>
            <a:spLocks noGrp="1"/>
          </p:cNvSpPr>
          <p:nvPr>
            <p:ph type="dt" sz="half" idx="10"/>
          </p:nvPr>
        </p:nvSpPr>
        <p:spPr/>
        <p:txBody>
          <a:bodyPr/>
          <a:lstStyle/>
          <a:p>
            <a:fld id="{A66F8F76-7764-4AA3-9C58-B988CFBF46EB}" type="datetimeFigureOut">
              <a:rPr lang="en-US" smtClean="0"/>
              <a:t>8/20/2019</a:t>
            </a:fld>
            <a:endParaRPr lang="en-US" dirty="0"/>
          </a:p>
        </p:txBody>
      </p:sp>
      <p:sp>
        <p:nvSpPr>
          <p:cNvPr id="5" name="Footer Placeholder 4">
            <a:extLst>
              <a:ext uri="{FF2B5EF4-FFF2-40B4-BE49-F238E27FC236}">
                <a16:creationId xmlns:a16="http://schemas.microsoft.com/office/drawing/2014/main" id="{72EFCF4E-EED2-4318-82BA-E2BB33EBE1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B88A22-6729-4708-B24D-4F881604D28A}"/>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2435525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EFBB43-3F67-4BCE-A6B3-22505D3609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408111-83E5-454D-B3B5-4F8801BD731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39A46-EC7B-4D08-8089-E6272B6282C1}"/>
              </a:ext>
            </a:extLst>
          </p:cNvPr>
          <p:cNvSpPr>
            <a:spLocks noGrp="1"/>
          </p:cNvSpPr>
          <p:nvPr>
            <p:ph type="dt" sz="half" idx="10"/>
          </p:nvPr>
        </p:nvSpPr>
        <p:spPr/>
        <p:txBody>
          <a:bodyPr/>
          <a:lstStyle/>
          <a:p>
            <a:fld id="{A66F8F76-7764-4AA3-9C58-B988CFBF46EB}" type="datetimeFigureOut">
              <a:rPr lang="en-US" smtClean="0"/>
              <a:t>8/20/2019</a:t>
            </a:fld>
            <a:endParaRPr lang="en-US" dirty="0"/>
          </a:p>
        </p:txBody>
      </p:sp>
      <p:sp>
        <p:nvSpPr>
          <p:cNvPr id="5" name="Footer Placeholder 4">
            <a:extLst>
              <a:ext uri="{FF2B5EF4-FFF2-40B4-BE49-F238E27FC236}">
                <a16:creationId xmlns:a16="http://schemas.microsoft.com/office/drawing/2014/main" id="{5C9E32A3-4632-4863-9EFA-35697E1D1F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E1306F-A795-4A1E-BB66-49F0C5235243}"/>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4065408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JOST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3" name="Fußzeilenplatzhalter 2"/>
          <p:cNvSpPr>
            <a:spLocks noGrp="1"/>
          </p:cNvSpPr>
          <p:nvPr>
            <p:ph type="ftr" sz="quarter" idx="10"/>
          </p:nvPr>
        </p:nvSpPr>
        <p:spPr/>
        <p:txBody>
          <a:bodyPr/>
          <a:lstStyle/>
          <a:p>
            <a:r>
              <a:rPr lang="de-DE" dirty="0"/>
              <a:t>05-01</a:t>
            </a:r>
          </a:p>
        </p:txBody>
      </p:sp>
      <p:sp>
        <p:nvSpPr>
          <p:cNvPr id="4" name="Foliennummernplatzhalter 3"/>
          <p:cNvSpPr>
            <a:spLocks noGrp="1"/>
          </p:cNvSpPr>
          <p:nvPr>
            <p:ph type="sldNum" sz="quarter" idx="11"/>
          </p:nvPr>
        </p:nvSpPr>
        <p:spPr/>
        <p:txBody>
          <a:bodyPr/>
          <a:lstStyle/>
          <a:p>
            <a:fld id="{20339872-4AA5-D54C-93C1-1B13AA688319}" type="slidenum">
              <a:rPr lang="de-DE"/>
              <a:pPr/>
              <a:t>‹#›</a:t>
            </a:fld>
            <a:endParaRPr lang="de-DE" dirty="0"/>
          </a:p>
        </p:txBody>
      </p:sp>
      <p:sp>
        <p:nvSpPr>
          <p:cNvPr id="7" name="Inhaltsplatzhalter 6"/>
          <p:cNvSpPr>
            <a:spLocks noGrp="1"/>
          </p:cNvSpPr>
          <p:nvPr>
            <p:ph sz="quarter" idx="12"/>
          </p:nvPr>
        </p:nvSpPr>
        <p:spPr>
          <a:xfrm>
            <a:off x="624417" y="1125539"/>
            <a:ext cx="11136212" cy="4967287"/>
          </a:xfrm>
          <a:prstGeom prst="rect">
            <a:avLst/>
          </a:prstGeom>
        </p:spPr>
        <p:txBody>
          <a:bodyPr vert="horz" lIns="0" tIns="0" rIns="0" bIns="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657024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A58CC-7946-408E-9359-E49358ED62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CD5EE9-771F-48BF-A0AC-42FB8E90E4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8A7D4-D5CF-4144-8A6B-291422872675}"/>
              </a:ext>
            </a:extLst>
          </p:cNvPr>
          <p:cNvSpPr>
            <a:spLocks noGrp="1"/>
          </p:cNvSpPr>
          <p:nvPr>
            <p:ph type="dt" sz="half" idx="10"/>
          </p:nvPr>
        </p:nvSpPr>
        <p:spPr/>
        <p:txBody>
          <a:bodyPr/>
          <a:lstStyle/>
          <a:p>
            <a:fld id="{A66F8F76-7764-4AA3-9C58-B988CFBF46EB}" type="datetimeFigureOut">
              <a:rPr lang="en-US" smtClean="0"/>
              <a:t>8/20/2019</a:t>
            </a:fld>
            <a:endParaRPr lang="en-US" dirty="0"/>
          </a:p>
        </p:txBody>
      </p:sp>
      <p:sp>
        <p:nvSpPr>
          <p:cNvPr id="5" name="Footer Placeholder 4">
            <a:extLst>
              <a:ext uri="{FF2B5EF4-FFF2-40B4-BE49-F238E27FC236}">
                <a16:creationId xmlns:a16="http://schemas.microsoft.com/office/drawing/2014/main" id="{B2605919-24C4-4611-8B19-1B172A06CC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96721F-6F46-4A8C-BAF1-CDF84C0407F2}"/>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4140507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BAA29-C598-4733-8CAB-32F1DD0EA3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6CBAC3-C381-45CF-B59F-D938CC5985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1A2E2B-66A8-4F8C-B497-C10189A30897}"/>
              </a:ext>
            </a:extLst>
          </p:cNvPr>
          <p:cNvSpPr>
            <a:spLocks noGrp="1"/>
          </p:cNvSpPr>
          <p:nvPr>
            <p:ph type="dt" sz="half" idx="10"/>
          </p:nvPr>
        </p:nvSpPr>
        <p:spPr/>
        <p:txBody>
          <a:bodyPr/>
          <a:lstStyle/>
          <a:p>
            <a:fld id="{A66F8F76-7764-4AA3-9C58-B988CFBF46EB}" type="datetimeFigureOut">
              <a:rPr lang="en-US" smtClean="0"/>
              <a:t>8/20/2019</a:t>
            </a:fld>
            <a:endParaRPr lang="en-US" dirty="0"/>
          </a:p>
        </p:txBody>
      </p:sp>
      <p:sp>
        <p:nvSpPr>
          <p:cNvPr id="5" name="Footer Placeholder 4">
            <a:extLst>
              <a:ext uri="{FF2B5EF4-FFF2-40B4-BE49-F238E27FC236}">
                <a16:creationId xmlns:a16="http://schemas.microsoft.com/office/drawing/2014/main" id="{0D71EF47-DE50-49C0-B6F8-F4C6B1A10C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D24325-63CD-40C0-AFC4-C26E9BEF51A9}"/>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498307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F4F14-FE0A-4D7C-8D73-FD6D3C091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743EA2-414C-4525-8459-4D63D1BC0E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E63AB2-53CF-4D9A-926F-98CCD15552B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E95B88-E387-45C3-BDD4-2DAB2CF5CC2B}"/>
              </a:ext>
            </a:extLst>
          </p:cNvPr>
          <p:cNvSpPr>
            <a:spLocks noGrp="1"/>
          </p:cNvSpPr>
          <p:nvPr>
            <p:ph type="dt" sz="half" idx="10"/>
          </p:nvPr>
        </p:nvSpPr>
        <p:spPr/>
        <p:txBody>
          <a:bodyPr/>
          <a:lstStyle/>
          <a:p>
            <a:fld id="{A66F8F76-7764-4AA3-9C58-B988CFBF46EB}" type="datetimeFigureOut">
              <a:rPr lang="en-US" smtClean="0"/>
              <a:t>8/20/2019</a:t>
            </a:fld>
            <a:endParaRPr lang="en-US" dirty="0"/>
          </a:p>
        </p:txBody>
      </p:sp>
      <p:sp>
        <p:nvSpPr>
          <p:cNvPr id="6" name="Footer Placeholder 5">
            <a:extLst>
              <a:ext uri="{FF2B5EF4-FFF2-40B4-BE49-F238E27FC236}">
                <a16:creationId xmlns:a16="http://schemas.microsoft.com/office/drawing/2014/main" id="{3C1461F3-3172-4FB0-A701-5BA9A07C85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7F0BC6F-8DA2-4B24-9EE1-722B7D3787E5}"/>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3358208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5FBE2-0F75-4886-8DF4-C2B874D1A4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514359-F6F1-4A76-8BBF-2F02452982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386A64D-F6AE-40E3-8304-C5B6DAEF9AC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477753-CD3D-41EE-8FDD-5CE2F96041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44BA88-0DA1-4ED4-93F7-4C23CFD7AC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C01DBD-1FA3-4D7C-89D0-B25BA1BA3129}"/>
              </a:ext>
            </a:extLst>
          </p:cNvPr>
          <p:cNvSpPr>
            <a:spLocks noGrp="1"/>
          </p:cNvSpPr>
          <p:nvPr>
            <p:ph type="dt" sz="half" idx="10"/>
          </p:nvPr>
        </p:nvSpPr>
        <p:spPr/>
        <p:txBody>
          <a:bodyPr/>
          <a:lstStyle/>
          <a:p>
            <a:fld id="{A66F8F76-7764-4AA3-9C58-B988CFBF46EB}" type="datetimeFigureOut">
              <a:rPr lang="en-US" smtClean="0"/>
              <a:t>8/20/2019</a:t>
            </a:fld>
            <a:endParaRPr lang="en-US" dirty="0"/>
          </a:p>
        </p:txBody>
      </p:sp>
      <p:sp>
        <p:nvSpPr>
          <p:cNvPr id="8" name="Footer Placeholder 7">
            <a:extLst>
              <a:ext uri="{FF2B5EF4-FFF2-40B4-BE49-F238E27FC236}">
                <a16:creationId xmlns:a16="http://schemas.microsoft.com/office/drawing/2014/main" id="{1B67753A-35CA-47E4-B803-7C6B9D56C0A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450D4BB-17A7-4672-87D1-8A6F56EAE3EF}"/>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2340417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C370A-DA9E-410F-B63E-DEF048FF34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E70E7D-2674-465C-BEB1-56D7D27FB555}"/>
              </a:ext>
            </a:extLst>
          </p:cNvPr>
          <p:cNvSpPr>
            <a:spLocks noGrp="1"/>
          </p:cNvSpPr>
          <p:nvPr>
            <p:ph type="dt" sz="half" idx="10"/>
          </p:nvPr>
        </p:nvSpPr>
        <p:spPr/>
        <p:txBody>
          <a:bodyPr/>
          <a:lstStyle/>
          <a:p>
            <a:fld id="{A66F8F76-7764-4AA3-9C58-B988CFBF46EB}" type="datetimeFigureOut">
              <a:rPr lang="en-US" smtClean="0"/>
              <a:t>8/20/2019</a:t>
            </a:fld>
            <a:endParaRPr lang="en-US" dirty="0"/>
          </a:p>
        </p:txBody>
      </p:sp>
      <p:sp>
        <p:nvSpPr>
          <p:cNvPr id="4" name="Footer Placeholder 3">
            <a:extLst>
              <a:ext uri="{FF2B5EF4-FFF2-40B4-BE49-F238E27FC236}">
                <a16:creationId xmlns:a16="http://schemas.microsoft.com/office/drawing/2014/main" id="{BBF35B71-184B-4243-9BB4-96F2B8A2F2D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FC9292D-F0B7-4854-849B-CE6E29BE3A98}"/>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499802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858952-CB07-4499-A493-4E4E5E1C7708}"/>
              </a:ext>
            </a:extLst>
          </p:cNvPr>
          <p:cNvSpPr>
            <a:spLocks noGrp="1"/>
          </p:cNvSpPr>
          <p:nvPr>
            <p:ph type="dt" sz="half" idx="10"/>
          </p:nvPr>
        </p:nvSpPr>
        <p:spPr/>
        <p:txBody>
          <a:bodyPr/>
          <a:lstStyle/>
          <a:p>
            <a:fld id="{A66F8F76-7764-4AA3-9C58-B988CFBF46EB}" type="datetimeFigureOut">
              <a:rPr lang="en-US" smtClean="0"/>
              <a:t>8/20/2019</a:t>
            </a:fld>
            <a:endParaRPr lang="en-US" dirty="0"/>
          </a:p>
        </p:txBody>
      </p:sp>
      <p:sp>
        <p:nvSpPr>
          <p:cNvPr id="3" name="Footer Placeholder 2">
            <a:extLst>
              <a:ext uri="{FF2B5EF4-FFF2-40B4-BE49-F238E27FC236}">
                <a16:creationId xmlns:a16="http://schemas.microsoft.com/office/drawing/2014/main" id="{38C6987F-F01D-4A03-B63B-2E8C6825623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19AAAE8-E167-4165-B8C8-9A00944B3F68}"/>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2295887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3249A-A51D-4F62-AD4F-E0A79550E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3D5924-12CA-424E-9961-BB972B8702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E3B63A-C97D-44C9-B9A6-005320590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3B0920-6EC1-4193-8114-B828CA2E109E}"/>
              </a:ext>
            </a:extLst>
          </p:cNvPr>
          <p:cNvSpPr>
            <a:spLocks noGrp="1"/>
          </p:cNvSpPr>
          <p:nvPr>
            <p:ph type="dt" sz="half" idx="10"/>
          </p:nvPr>
        </p:nvSpPr>
        <p:spPr/>
        <p:txBody>
          <a:bodyPr/>
          <a:lstStyle/>
          <a:p>
            <a:fld id="{A66F8F76-7764-4AA3-9C58-B988CFBF46EB}" type="datetimeFigureOut">
              <a:rPr lang="en-US" smtClean="0"/>
              <a:t>8/20/2019</a:t>
            </a:fld>
            <a:endParaRPr lang="en-US" dirty="0"/>
          </a:p>
        </p:txBody>
      </p:sp>
      <p:sp>
        <p:nvSpPr>
          <p:cNvPr id="6" name="Footer Placeholder 5">
            <a:extLst>
              <a:ext uri="{FF2B5EF4-FFF2-40B4-BE49-F238E27FC236}">
                <a16:creationId xmlns:a16="http://schemas.microsoft.com/office/drawing/2014/main" id="{EFA4610B-4D9F-45B0-8AB6-9DF34C0794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28A037-4B38-46ED-9AF0-33E350545D2D}"/>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1688083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C7322-BA9F-4D76-AF2A-929DD3DA0B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F0C265-667F-41CD-A591-3FC8824674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17C3225-C7BC-4960-B595-B0184D8A6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D69DD86-2FCB-43A1-87DC-A46D1AAC25CB}"/>
              </a:ext>
            </a:extLst>
          </p:cNvPr>
          <p:cNvSpPr>
            <a:spLocks noGrp="1"/>
          </p:cNvSpPr>
          <p:nvPr>
            <p:ph type="dt" sz="half" idx="10"/>
          </p:nvPr>
        </p:nvSpPr>
        <p:spPr/>
        <p:txBody>
          <a:bodyPr/>
          <a:lstStyle/>
          <a:p>
            <a:fld id="{A66F8F76-7764-4AA3-9C58-B988CFBF46EB}" type="datetimeFigureOut">
              <a:rPr lang="en-US" smtClean="0"/>
              <a:t>8/20/2019</a:t>
            </a:fld>
            <a:endParaRPr lang="en-US" dirty="0"/>
          </a:p>
        </p:txBody>
      </p:sp>
      <p:sp>
        <p:nvSpPr>
          <p:cNvPr id="6" name="Footer Placeholder 5">
            <a:extLst>
              <a:ext uri="{FF2B5EF4-FFF2-40B4-BE49-F238E27FC236}">
                <a16:creationId xmlns:a16="http://schemas.microsoft.com/office/drawing/2014/main" id="{B2E66DEC-DE00-4D77-A0F1-C5FD38D4590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B5F8493-4045-4C70-9946-4061C7892833}"/>
              </a:ext>
            </a:extLst>
          </p:cNvPr>
          <p:cNvSpPr>
            <a:spLocks noGrp="1"/>
          </p:cNvSpPr>
          <p:nvPr>
            <p:ph type="sldNum" sz="quarter" idx="12"/>
          </p:nvPr>
        </p:nvSpPr>
        <p:spPr/>
        <p:txBody>
          <a:bodyPr/>
          <a:lstStyle/>
          <a:p>
            <a:fld id="{06EDD06D-03AC-478A-BB79-F3E9BE78D13D}" type="slidenum">
              <a:rPr lang="en-US" smtClean="0"/>
              <a:t>‹#›</a:t>
            </a:fld>
            <a:endParaRPr lang="en-US" dirty="0"/>
          </a:p>
        </p:txBody>
      </p:sp>
    </p:spTree>
    <p:extLst>
      <p:ext uri="{BB962C8B-B14F-4D97-AF65-F5344CB8AC3E}">
        <p14:creationId xmlns:p14="http://schemas.microsoft.com/office/powerpoint/2010/main" val="2969260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10000"/>
            <a:lum/>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AE829B-353E-406C-84D1-93C7F59E9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BDEB42-8A43-4FFB-9C53-2E7132A6CB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E4015-9AF1-4DCB-A749-97311839C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6F8F76-7764-4AA3-9C58-B988CFBF46EB}" type="datetimeFigureOut">
              <a:rPr lang="en-US" smtClean="0"/>
              <a:t>8/20/2019</a:t>
            </a:fld>
            <a:endParaRPr lang="en-US" dirty="0"/>
          </a:p>
        </p:txBody>
      </p:sp>
      <p:sp>
        <p:nvSpPr>
          <p:cNvPr id="5" name="Footer Placeholder 4">
            <a:extLst>
              <a:ext uri="{FF2B5EF4-FFF2-40B4-BE49-F238E27FC236}">
                <a16:creationId xmlns:a16="http://schemas.microsoft.com/office/drawing/2014/main" id="{29F3EA80-2DDA-4569-9554-3D703A356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A79BE51-1CAF-4B3E-A7E4-92E694DD6B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EDD06D-03AC-478A-BB79-F3E9BE78D13D}" type="slidenum">
              <a:rPr lang="en-US" smtClean="0"/>
              <a:t>‹#›</a:t>
            </a:fld>
            <a:endParaRPr lang="en-US" dirty="0"/>
          </a:p>
        </p:txBody>
      </p:sp>
    </p:spTree>
    <p:extLst>
      <p:ext uri="{BB962C8B-B14F-4D97-AF65-F5344CB8AC3E}">
        <p14:creationId xmlns:p14="http://schemas.microsoft.com/office/powerpoint/2010/main" val="2309980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tiff"/></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5.wmf"/><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B4A2A-7850-4D85-8727-DF91C417FD9B}"/>
              </a:ext>
            </a:extLst>
          </p:cNvPr>
          <p:cNvSpPr>
            <a:spLocks noGrp="1"/>
          </p:cNvSpPr>
          <p:nvPr>
            <p:ph type="ctrTitle"/>
          </p:nvPr>
        </p:nvSpPr>
        <p:spPr>
          <a:xfrm>
            <a:off x="1524000" y="278301"/>
            <a:ext cx="9846365" cy="2387600"/>
          </a:xfrm>
        </p:spPr>
        <p:txBody>
          <a:bodyPr>
            <a:normAutofit fontScale="90000"/>
          </a:bodyPr>
          <a:lstStyle/>
          <a:p>
            <a:r>
              <a:rPr lang="en-US" b="1" dirty="0"/>
              <a:t>Stoughton Parts Sales</a:t>
            </a:r>
            <a:br>
              <a:rPr lang="en-US" b="1" dirty="0"/>
            </a:br>
            <a:r>
              <a:rPr lang="en-US" b="1" dirty="0"/>
              <a:t>2019 Customer Appreciation Event </a:t>
            </a:r>
            <a:br>
              <a:rPr lang="en-US" b="1" dirty="0"/>
            </a:br>
            <a:endParaRPr lang="en-US" b="1" dirty="0"/>
          </a:p>
        </p:txBody>
      </p:sp>
      <p:sp>
        <p:nvSpPr>
          <p:cNvPr id="3" name="Subtitle 2">
            <a:extLst>
              <a:ext uri="{FF2B5EF4-FFF2-40B4-BE49-F238E27FC236}">
                <a16:creationId xmlns:a16="http://schemas.microsoft.com/office/drawing/2014/main" id="{6A63E825-D1BC-4A8B-A8DE-CAC0CD39AD48}"/>
              </a:ext>
            </a:extLst>
          </p:cNvPr>
          <p:cNvSpPr>
            <a:spLocks noGrp="1"/>
          </p:cNvSpPr>
          <p:nvPr>
            <p:ph type="subTitle" idx="1"/>
          </p:nvPr>
        </p:nvSpPr>
        <p:spPr>
          <a:xfrm>
            <a:off x="1524000" y="3602038"/>
            <a:ext cx="9144000" cy="1026233"/>
          </a:xfrm>
        </p:spPr>
        <p:txBody>
          <a:bodyPr>
            <a:normAutofit/>
          </a:bodyPr>
          <a:lstStyle/>
          <a:p>
            <a:r>
              <a:rPr lang="en-US" sz="4400" b="1" dirty="0"/>
              <a:t>JOST International -  Brian Moynihan</a:t>
            </a:r>
          </a:p>
        </p:txBody>
      </p:sp>
      <p:sp>
        <p:nvSpPr>
          <p:cNvPr id="4" name="TextBox 3">
            <a:extLst>
              <a:ext uri="{FF2B5EF4-FFF2-40B4-BE49-F238E27FC236}">
                <a16:creationId xmlns:a16="http://schemas.microsoft.com/office/drawing/2014/main" id="{DBE77026-2E1E-43F9-8ABA-2E2F5F0309F7}"/>
              </a:ext>
            </a:extLst>
          </p:cNvPr>
          <p:cNvSpPr txBox="1"/>
          <p:nvPr/>
        </p:nvSpPr>
        <p:spPr>
          <a:xfrm>
            <a:off x="323557" y="6330462"/>
            <a:ext cx="1542987" cy="369332"/>
          </a:xfrm>
          <a:prstGeom prst="rect">
            <a:avLst/>
          </a:prstGeom>
          <a:noFill/>
        </p:spPr>
        <p:txBody>
          <a:bodyPr wrap="none" rtlCol="0">
            <a:spAutoFit/>
          </a:bodyPr>
          <a:lstStyle/>
          <a:p>
            <a:r>
              <a:rPr lang="en-US" dirty="0">
                <a:solidFill>
                  <a:srgbClr val="FF0000"/>
                </a:solidFill>
              </a:rPr>
              <a:t>Your logo here</a:t>
            </a:r>
          </a:p>
        </p:txBody>
      </p:sp>
      <p:pic>
        <p:nvPicPr>
          <p:cNvPr id="1026" name="Picture 2" descr="C:\Users\bmoynihan.JOST10\Documents\JOST LOGO\Umbrella_brand_2C+K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975" y="5897060"/>
            <a:ext cx="4838700" cy="866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877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176"/>
            <a:ext cx="10515600" cy="781050"/>
          </a:xfrm>
        </p:spPr>
        <p:txBody>
          <a:bodyPr/>
          <a:lstStyle/>
          <a:p>
            <a:pPr algn="ctr"/>
            <a:r>
              <a:rPr lang="en-US" b="1" dirty="0"/>
              <a:t>JOST “will fit” aftermarket landing gear </a:t>
            </a:r>
            <a:endParaRPr lang="en-US" dirty="0"/>
          </a:p>
        </p:txBody>
      </p:sp>
      <p:sp>
        <p:nvSpPr>
          <p:cNvPr id="3" name="Content Placeholder 2"/>
          <p:cNvSpPr>
            <a:spLocks noGrp="1"/>
          </p:cNvSpPr>
          <p:nvPr>
            <p:ph sz="quarter" idx="12"/>
          </p:nvPr>
        </p:nvSpPr>
        <p:spPr>
          <a:xfrm>
            <a:off x="624417" y="1466850"/>
            <a:ext cx="11136212" cy="4276725"/>
          </a:xfrm>
        </p:spPr>
        <p:txBody>
          <a:bodyPr/>
          <a:lstStyle/>
          <a:p>
            <a:r>
              <a:rPr lang="en-US" dirty="0"/>
              <a:t>The L300 series is made in the USA using the same gear train and tube material as the other JOST landing gear. </a:t>
            </a:r>
          </a:p>
          <a:p>
            <a:r>
              <a:rPr lang="en-US" dirty="0"/>
              <a:t>The L300 has been developed to provide a competitive alternative to the offshore produced landing gear. </a:t>
            </a:r>
          </a:p>
          <a:p>
            <a:r>
              <a:rPr lang="en-US" dirty="0"/>
              <a:t>The L300 is available in an outside mount – L300, inside mount – L301 and a universal mount L300U. </a:t>
            </a:r>
          </a:p>
          <a:p>
            <a:r>
              <a:rPr lang="en-US" dirty="0"/>
              <a:t>The L300 is available in 14”, 17” and 19” travel options. </a:t>
            </a:r>
          </a:p>
          <a:p>
            <a:r>
              <a:rPr lang="en-US" dirty="0"/>
              <a:t>The L300  is available in multiple ground member options including standing “T” shoe, low profile “T1” shoe and cushion foot “G” Shoe</a:t>
            </a:r>
          </a:p>
          <a:p>
            <a:endParaRPr lang="en-US" dirty="0"/>
          </a:p>
        </p:txBody>
      </p:sp>
      <p:pic>
        <p:nvPicPr>
          <p:cNvPr id="9218" name="Picture 2" descr="C:\Users\bmoynihan.JOST10\Documents\JOST LOGO\Umbrella_brand_2C+K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876925"/>
            <a:ext cx="2695576" cy="65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653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8126"/>
            <a:ext cx="10515600" cy="666750"/>
          </a:xfrm>
        </p:spPr>
        <p:txBody>
          <a:bodyPr>
            <a:normAutofit fontScale="90000"/>
          </a:bodyPr>
          <a:lstStyle/>
          <a:p>
            <a:pPr algn="ctr"/>
            <a:r>
              <a:rPr lang="en-US" b="1" dirty="0"/>
              <a:t>What is new with JOST landing gear?</a:t>
            </a:r>
          </a:p>
        </p:txBody>
      </p:sp>
      <p:sp>
        <p:nvSpPr>
          <p:cNvPr id="3" name="Content Placeholder 2"/>
          <p:cNvSpPr>
            <a:spLocks noGrp="1"/>
          </p:cNvSpPr>
          <p:nvPr>
            <p:ph sz="quarter" idx="12"/>
          </p:nvPr>
        </p:nvSpPr>
        <p:spPr/>
        <p:txBody>
          <a:bodyPr/>
          <a:lstStyle/>
          <a:p>
            <a:r>
              <a:rPr lang="en-US" dirty="0"/>
              <a:t>JOST is producing more pre-finished sets of landing gear with brace lugs welded in place and a finished coating such as galvanizing or powder coated. </a:t>
            </a:r>
          </a:p>
          <a:p>
            <a:r>
              <a:rPr lang="en-US" dirty="0"/>
              <a:t>These pre-finished landing gear provides the aftermarket supplier with the opportunity to sell replacement legs ready to be installed at a higher value. </a:t>
            </a:r>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 y="3448049"/>
            <a:ext cx="3333750" cy="2524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4052" y="3348037"/>
            <a:ext cx="123825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39176" y="3348037"/>
            <a:ext cx="1171574" cy="2624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bmoynihan.JOST10\Documents\JOST LOGO\Umbrella_brand_2C+K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 y="6153149"/>
            <a:ext cx="2981323" cy="590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51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9575"/>
            <a:ext cx="10515600" cy="1238249"/>
          </a:xfrm>
        </p:spPr>
        <p:txBody>
          <a:bodyPr/>
          <a:lstStyle/>
          <a:p>
            <a:pPr algn="ctr"/>
            <a:r>
              <a:rPr lang="en-US" b="1" dirty="0"/>
              <a:t>Top selling JOST replacement parts</a:t>
            </a:r>
          </a:p>
        </p:txBody>
      </p:sp>
      <p:sp>
        <p:nvSpPr>
          <p:cNvPr id="3" name="Content Placeholder 2"/>
          <p:cNvSpPr>
            <a:spLocks noGrp="1"/>
          </p:cNvSpPr>
          <p:nvPr>
            <p:ph sz="quarter" idx="12"/>
          </p:nvPr>
        </p:nvSpPr>
        <p:spPr>
          <a:xfrm>
            <a:off x="624417" y="2133600"/>
            <a:ext cx="11136212" cy="3959226"/>
          </a:xfrm>
        </p:spPr>
        <p:txBody>
          <a:bodyPr/>
          <a:lstStyle/>
          <a:p>
            <a:r>
              <a:rPr lang="en-US" dirty="0"/>
              <a:t>JOST </a:t>
            </a:r>
            <a:r>
              <a:rPr lang="en-US" b="1" i="1" dirty="0">
                <a:solidFill>
                  <a:schemeClr val="accent1">
                    <a:lumMod val="50000"/>
                  </a:schemeClr>
                </a:solidFill>
              </a:rPr>
              <a:t>B10285</a:t>
            </a:r>
            <a:r>
              <a:rPr lang="en-US" dirty="0"/>
              <a:t> replacement input shaft and the </a:t>
            </a:r>
            <a:r>
              <a:rPr lang="en-US" b="1" i="1" dirty="0">
                <a:solidFill>
                  <a:schemeClr val="accent1">
                    <a:lumMod val="50000"/>
                  </a:schemeClr>
                </a:solidFill>
              </a:rPr>
              <a:t>C10717</a:t>
            </a:r>
            <a:r>
              <a:rPr lang="en-US" dirty="0"/>
              <a:t> cushion foot repair kit are the top selling replacement parts. </a:t>
            </a:r>
          </a:p>
          <a:p>
            <a:r>
              <a:rPr lang="en-US" dirty="0"/>
              <a:t>Both of these items are available in pre assembled kits.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7" y="4043362"/>
            <a:ext cx="3629025"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3857624"/>
            <a:ext cx="3733800"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descr="C:\Users\bmoynihan.JOST10\Documents\JOST LOGO\Umbrella_brand_2C+K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019800"/>
            <a:ext cx="2514600" cy="67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339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7648"/>
            <a:ext cx="10972800" cy="1143000"/>
          </a:xfrm>
        </p:spPr>
        <p:txBody>
          <a:bodyPr>
            <a:normAutofit/>
          </a:bodyPr>
          <a:lstStyle/>
          <a:p>
            <a:r>
              <a:rPr lang="en-US" sz="4000" dirty="0"/>
              <a:t>Why is it a  good time to sell                  5</a:t>
            </a:r>
            <a:r>
              <a:rPr lang="en-US" sz="4000" baseline="30000" dirty="0"/>
              <a:t>th</a:t>
            </a:r>
            <a:r>
              <a:rPr lang="en-US" sz="4000" dirty="0"/>
              <a:t> Wheels?</a:t>
            </a:r>
          </a:p>
        </p:txBody>
      </p:sp>
      <p:sp>
        <p:nvSpPr>
          <p:cNvPr id="3" name="Content Placeholder 2"/>
          <p:cNvSpPr>
            <a:spLocks noGrp="1"/>
          </p:cNvSpPr>
          <p:nvPr>
            <p:ph idx="1"/>
          </p:nvPr>
        </p:nvSpPr>
        <p:spPr>
          <a:xfrm>
            <a:off x="609600" y="1905000"/>
            <a:ext cx="11379200" cy="4627563"/>
          </a:xfrm>
        </p:spPr>
        <p:txBody>
          <a:bodyPr>
            <a:normAutofit/>
          </a:bodyPr>
          <a:lstStyle/>
          <a:p>
            <a:r>
              <a:rPr lang="en-US" dirty="0"/>
              <a:t>Over 700,000 JOST 5</a:t>
            </a:r>
            <a:r>
              <a:rPr lang="en-US" baseline="30000" dirty="0"/>
              <a:t>th</a:t>
            </a:r>
            <a:r>
              <a:rPr lang="en-US" dirty="0"/>
              <a:t> wheels in service</a:t>
            </a:r>
          </a:p>
          <a:p>
            <a:r>
              <a:rPr lang="en-US" dirty="0"/>
              <a:t>JOST is now standard at most major OEM’s so population will grow even faster</a:t>
            </a:r>
          </a:p>
          <a:p>
            <a:r>
              <a:rPr lang="en-US" dirty="0"/>
              <a:t>Large percentage of population has reached maturity and will need rebuilt or replaced.</a:t>
            </a:r>
          </a:p>
          <a:p>
            <a:r>
              <a:rPr lang="en-US" dirty="0"/>
              <a:t>Offers topplate replacements for competitive brands</a:t>
            </a:r>
          </a:p>
        </p:txBody>
      </p:sp>
      <p:pic>
        <p:nvPicPr>
          <p:cNvPr id="4" name="Bild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08676" y="782398"/>
            <a:ext cx="1925940" cy="589501"/>
          </a:xfrm>
          <a:prstGeom prst="rect">
            <a:avLst/>
          </a:prstGeom>
        </p:spPr>
      </p:pic>
    </p:spTree>
    <p:extLst>
      <p:ext uri="{BB962C8B-B14F-4D97-AF65-F5344CB8AC3E}">
        <p14:creationId xmlns:p14="http://schemas.microsoft.com/office/powerpoint/2010/main" val="1650084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7"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124" y="1057274"/>
            <a:ext cx="10337176" cy="5314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8954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0A90DFF-6B35-475D-9E0C-5131D3EAA5C3}" type="slidenum">
              <a:rPr lang="en-US" smtClean="0"/>
              <a:t>15</a:t>
            </a:fld>
            <a:endParaRPr lang="en-US" dirty="0"/>
          </a:p>
        </p:txBody>
      </p:sp>
      <p:pic>
        <p:nvPicPr>
          <p:cNvPr id="4098" name="Picture 2" descr="C:\Users\rcarroll\AppData\Local\Microsoft\Windows\Temporary Internet Files\Content.Outlook\YHQJ01UE\36NS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854" y="639561"/>
            <a:ext cx="5806039" cy="24578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rcarroll\AppData\Local\Microsoft\Windows\Temporary Internet Files\Content.Outlook\YHQJ01UE\37USL.137.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2055" y="177801"/>
            <a:ext cx="5694219" cy="22312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rcarroll\AppData\Local\Microsoft\Windows\Temporary Internet Files\Content.Outlook\YHQJ01UE\37UWL.51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425" y="3919461"/>
            <a:ext cx="4816472" cy="18016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rcarroll\AppData\Local\Microsoft\Windows\Temporary Internet Files\Content.Outlook\YHQJ01UE\37USA Coupled .66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3308" y="4116020"/>
            <a:ext cx="5831713" cy="21641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30360" y="2884915"/>
            <a:ext cx="4377960" cy="677104"/>
          </a:xfrm>
          <a:prstGeom prst="rect">
            <a:avLst/>
          </a:prstGeom>
          <a:noFill/>
        </p:spPr>
        <p:txBody>
          <a:bodyPr wrap="square" lIns="121917" tIns="60958" rIns="121917" bIns="60958" rtlCol="0">
            <a:spAutoFit/>
          </a:bodyPr>
          <a:lstStyle/>
          <a:p>
            <a:r>
              <a:rPr lang="en-US" dirty="0"/>
              <a:t>JSK36NSL Lightweight</a:t>
            </a:r>
          </a:p>
          <a:p>
            <a:r>
              <a:rPr lang="en-US" dirty="0"/>
              <a:t>Standard at Daimler since 2014</a:t>
            </a:r>
          </a:p>
        </p:txBody>
      </p:sp>
      <p:sp>
        <p:nvSpPr>
          <p:cNvPr id="7" name="TextBox 6"/>
          <p:cNvSpPr txBox="1"/>
          <p:nvPr/>
        </p:nvSpPr>
        <p:spPr>
          <a:xfrm>
            <a:off x="7112000" y="2515582"/>
            <a:ext cx="5657317" cy="1231102"/>
          </a:xfrm>
          <a:prstGeom prst="rect">
            <a:avLst/>
          </a:prstGeom>
          <a:noFill/>
        </p:spPr>
        <p:txBody>
          <a:bodyPr wrap="square" lIns="121917" tIns="60958" rIns="121917" bIns="60958" rtlCol="0">
            <a:spAutoFit/>
          </a:bodyPr>
          <a:lstStyle/>
          <a:p>
            <a:r>
              <a:rPr lang="en-US" dirty="0"/>
              <a:t>JSK37USL/B Cast</a:t>
            </a:r>
          </a:p>
          <a:p>
            <a:r>
              <a:rPr lang="en-US" dirty="0"/>
              <a:t>JSK37USB standard Kenworth</a:t>
            </a:r>
          </a:p>
          <a:p>
            <a:r>
              <a:rPr lang="en-US" dirty="0"/>
              <a:t>JSK37USL standard  Peterbilt </a:t>
            </a:r>
          </a:p>
          <a:p>
            <a:r>
              <a:rPr lang="en-US" dirty="0"/>
              <a:t>Volvo &amp; Mack</a:t>
            </a:r>
          </a:p>
        </p:txBody>
      </p:sp>
      <p:sp>
        <p:nvSpPr>
          <p:cNvPr id="8" name="TextBox 7"/>
          <p:cNvSpPr txBox="1"/>
          <p:nvPr/>
        </p:nvSpPr>
        <p:spPr>
          <a:xfrm>
            <a:off x="1422402" y="5890033"/>
            <a:ext cx="3314519" cy="400105"/>
          </a:xfrm>
          <a:prstGeom prst="rect">
            <a:avLst/>
          </a:prstGeom>
          <a:noFill/>
        </p:spPr>
        <p:txBody>
          <a:bodyPr wrap="square" lIns="121917" tIns="60958" rIns="121917" bIns="60958" rtlCol="0">
            <a:spAutoFit/>
          </a:bodyPr>
          <a:lstStyle/>
          <a:p>
            <a:r>
              <a:rPr lang="en-US" dirty="0"/>
              <a:t>JSK37UWL Low Lube</a:t>
            </a:r>
          </a:p>
        </p:txBody>
      </p:sp>
      <p:sp>
        <p:nvSpPr>
          <p:cNvPr id="9" name="TextBox 8"/>
          <p:cNvSpPr txBox="1"/>
          <p:nvPr/>
        </p:nvSpPr>
        <p:spPr>
          <a:xfrm>
            <a:off x="6908800" y="6172200"/>
            <a:ext cx="3454400" cy="400105"/>
          </a:xfrm>
          <a:prstGeom prst="rect">
            <a:avLst/>
          </a:prstGeom>
          <a:noFill/>
        </p:spPr>
        <p:txBody>
          <a:bodyPr wrap="square" lIns="121917" tIns="60958" rIns="121917" bIns="60958" rtlCol="0">
            <a:spAutoFit/>
          </a:bodyPr>
          <a:lstStyle/>
          <a:p>
            <a:r>
              <a:rPr lang="en-US" dirty="0"/>
              <a:t>JSK37USA- Air Release</a:t>
            </a:r>
          </a:p>
        </p:txBody>
      </p:sp>
      <p:sp>
        <p:nvSpPr>
          <p:cNvPr id="10" name="TextBox 9"/>
          <p:cNvSpPr txBox="1"/>
          <p:nvPr/>
        </p:nvSpPr>
        <p:spPr>
          <a:xfrm>
            <a:off x="3315520" y="260866"/>
            <a:ext cx="5213069" cy="615553"/>
          </a:xfrm>
          <a:prstGeom prst="rect">
            <a:avLst/>
          </a:prstGeom>
          <a:noFill/>
        </p:spPr>
        <p:txBody>
          <a:bodyPr wrap="square" lIns="121917" tIns="60958" rIns="121917" bIns="60958" rtlCol="0">
            <a:spAutoFit/>
          </a:bodyPr>
          <a:lstStyle/>
          <a:p>
            <a:r>
              <a:rPr lang="en-US" sz="3200" dirty="0"/>
              <a:t>OEM Installed Top Plates</a:t>
            </a:r>
          </a:p>
        </p:txBody>
      </p:sp>
    </p:spTree>
    <p:extLst>
      <p:ext uri="{BB962C8B-B14F-4D97-AF65-F5344CB8AC3E}">
        <p14:creationId xmlns:p14="http://schemas.microsoft.com/office/powerpoint/2010/main" val="3996678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4800" y="6397189"/>
            <a:ext cx="1477275" cy="296111"/>
          </a:xfrm>
          <a:prstGeom prst="rect">
            <a:avLst/>
          </a:prstGeom>
        </p:spPr>
      </p:pic>
      <p:cxnSp>
        <p:nvCxnSpPr>
          <p:cNvPr id="7" name="Straight Connector 6"/>
          <p:cNvCxnSpPr/>
          <p:nvPr/>
        </p:nvCxnSpPr>
        <p:spPr>
          <a:xfrm>
            <a:off x="0" y="914400"/>
            <a:ext cx="12192000"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0" y="233855"/>
            <a:ext cx="2059437" cy="412803"/>
          </a:xfrm>
          <a:prstGeom prst="rect">
            <a:avLst/>
          </a:prstGeom>
        </p:spPr>
      </p:pic>
      <p:sp>
        <p:nvSpPr>
          <p:cNvPr id="12" name="TextBox 11"/>
          <p:cNvSpPr txBox="1"/>
          <p:nvPr/>
        </p:nvSpPr>
        <p:spPr>
          <a:xfrm>
            <a:off x="3454400" y="228600"/>
            <a:ext cx="7749037" cy="533480"/>
          </a:xfrm>
          <a:prstGeom prst="rect">
            <a:avLst/>
          </a:prstGeom>
          <a:noFill/>
        </p:spPr>
        <p:txBody>
          <a:bodyPr wrap="square" lIns="121917" tIns="60958" rIns="121917" bIns="60958" rtlCol="0">
            <a:spAutoFit/>
          </a:bodyPr>
          <a:lstStyle/>
          <a:p>
            <a:r>
              <a:rPr lang="en-US" sz="2700" b="1" dirty="0"/>
              <a:t>Features and Benefits</a:t>
            </a:r>
          </a:p>
        </p:txBody>
      </p:sp>
      <p:pic>
        <p:nvPicPr>
          <p:cNvPr id="2050" name="Picture 2" descr="C:\Users\rcarroll\Dropbox\Photos\Locked.fh9.jpg"/>
          <p:cNvPicPr>
            <a:picLocks noChangeAspect="1" noChangeArrowheads="1"/>
          </p:cNvPicPr>
          <p:nvPr/>
        </p:nvPicPr>
        <p:blipFill>
          <a:blip r:embed="rId4" cstate="print"/>
          <a:srcRect/>
          <a:stretch>
            <a:fillRect/>
          </a:stretch>
        </p:blipFill>
        <p:spPr bwMode="auto">
          <a:xfrm>
            <a:off x="6132844" y="2796403"/>
            <a:ext cx="4665720" cy="2969397"/>
          </a:xfrm>
          <a:prstGeom prst="rect">
            <a:avLst/>
          </a:prstGeom>
          <a:noFill/>
        </p:spPr>
      </p:pic>
      <p:pic>
        <p:nvPicPr>
          <p:cNvPr id="2051" name="Picture 3" descr="C:\Users\rcarroll\Dropbox\Photos\Unlocked.fh9.jpg"/>
          <p:cNvPicPr>
            <a:picLocks noChangeAspect="1" noChangeArrowheads="1"/>
          </p:cNvPicPr>
          <p:nvPr/>
        </p:nvPicPr>
        <p:blipFill>
          <a:blip r:embed="rId5" cstate="print"/>
          <a:srcRect/>
          <a:stretch>
            <a:fillRect/>
          </a:stretch>
        </p:blipFill>
        <p:spPr bwMode="auto">
          <a:xfrm>
            <a:off x="609601" y="2745603"/>
            <a:ext cx="4881169" cy="3020197"/>
          </a:xfrm>
          <a:prstGeom prst="rect">
            <a:avLst/>
          </a:prstGeom>
          <a:noFill/>
        </p:spPr>
      </p:pic>
      <p:sp>
        <p:nvSpPr>
          <p:cNvPr id="13" name="TextBox 12"/>
          <p:cNvSpPr txBox="1"/>
          <p:nvPr/>
        </p:nvSpPr>
        <p:spPr>
          <a:xfrm>
            <a:off x="2438400" y="1193800"/>
            <a:ext cx="7315200" cy="954103"/>
          </a:xfrm>
          <a:prstGeom prst="rect">
            <a:avLst/>
          </a:prstGeom>
          <a:noFill/>
        </p:spPr>
        <p:txBody>
          <a:bodyPr wrap="square" lIns="121917" tIns="60958" rIns="121917" bIns="60958" rtlCol="0">
            <a:spAutoFit/>
          </a:bodyPr>
          <a:lstStyle/>
          <a:p>
            <a:r>
              <a:rPr lang="en-US" dirty="0"/>
              <a:t>All advertised JOST codes feature the same safe and simple locking mechanism shown below. Only 4 moving parts involved in the principle of operation</a:t>
            </a:r>
          </a:p>
        </p:txBody>
      </p:sp>
    </p:spTree>
    <p:extLst>
      <p:ext uri="{BB962C8B-B14F-4D97-AF65-F5344CB8AC3E}">
        <p14:creationId xmlns:p14="http://schemas.microsoft.com/office/powerpoint/2010/main" val="2206386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111460040"/>
              </p:ext>
            </p:extLst>
          </p:nvPr>
        </p:nvGraphicFramePr>
        <p:xfrm>
          <a:off x="264583" y="376237"/>
          <a:ext cx="11459633" cy="6257925"/>
        </p:xfrm>
        <a:graphic>
          <a:graphicData uri="http://schemas.openxmlformats.org/presentationml/2006/ole">
            <mc:AlternateContent xmlns:mc="http://schemas.openxmlformats.org/markup-compatibility/2006">
              <mc:Choice xmlns:v="urn:schemas-microsoft-com:vml" Requires="v">
                <p:oleObj spid="_x0000_s4108" name="Photo Editor Photo" r:id="rId3" imgW="10000000" imgH="7144747" progId="">
                  <p:embed/>
                </p:oleObj>
              </mc:Choice>
              <mc:Fallback>
                <p:oleObj name="Photo Editor Photo" r:id="rId3" imgW="10000000" imgH="714474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583" y="376237"/>
                        <a:ext cx="11459633" cy="6257925"/>
                      </a:xfrm>
                      <a:prstGeom prst="rect">
                        <a:avLst/>
                      </a:prstGeom>
                      <a:noFill/>
                      <a:ln>
                        <a:noFill/>
                      </a:ln>
                      <a:effectLst/>
                    </p:spPr>
                  </p:pic>
                </p:oleObj>
              </mc:Fallback>
            </mc:AlternateContent>
          </a:graphicData>
        </a:graphic>
      </p:graphicFrame>
      <p:pic>
        <p:nvPicPr>
          <p:cNvPr id="4" name="Picture 10" descr="Umbrella_brand"/>
          <p:cNvPicPr>
            <a:picLocks noChangeAspect="1" noChangeArrowheads="1"/>
          </p:cNvPicPr>
          <p:nvPr/>
        </p:nvPicPr>
        <p:blipFill>
          <a:blip r:embed="rId5" cstate="print"/>
          <a:srcRect/>
          <a:stretch>
            <a:fillRect/>
          </a:stretch>
        </p:blipFill>
        <p:spPr bwMode="auto">
          <a:xfrm>
            <a:off x="508000" y="5791200"/>
            <a:ext cx="3376243" cy="685800"/>
          </a:xfrm>
          <a:prstGeom prst="rect">
            <a:avLst/>
          </a:prstGeom>
          <a:noFill/>
          <a:ln w="9525">
            <a:noFill/>
            <a:miter lim="800000"/>
            <a:headEnd/>
            <a:tailEnd/>
          </a:ln>
        </p:spPr>
      </p:pic>
      <p:sp>
        <p:nvSpPr>
          <p:cNvPr id="5" name="TextBox 18"/>
          <p:cNvSpPr txBox="1">
            <a:spLocks noChangeArrowheads="1"/>
          </p:cNvSpPr>
          <p:nvPr/>
        </p:nvSpPr>
        <p:spPr bwMode="auto">
          <a:xfrm>
            <a:off x="406400" y="1371600"/>
            <a:ext cx="2641600" cy="954103"/>
          </a:xfrm>
          <a:prstGeom prst="rect">
            <a:avLst/>
          </a:prstGeom>
          <a:noFill/>
          <a:ln w="9525">
            <a:noFill/>
            <a:miter lim="800000"/>
            <a:headEnd/>
            <a:tailEnd/>
          </a:ln>
        </p:spPr>
        <p:txBody>
          <a:bodyPr lIns="121917" tIns="60958" rIns="121917" bIns="60958">
            <a:spAutoFit/>
          </a:bodyPr>
          <a:lstStyle/>
          <a:p>
            <a:r>
              <a:rPr lang="en-US" sz="2700" dirty="0"/>
              <a:t>Cushion ring protects throat</a:t>
            </a:r>
          </a:p>
        </p:txBody>
      </p:sp>
      <p:cxnSp>
        <p:nvCxnSpPr>
          <p:cNvPr id="6" name="Straight Arrow Connector 5"/>
          <p:cNvCxnSpPr/>
          <p:nvPr/>
        </p:nvCxnSpPr>
        <p:spPr>
          <a:xfrm flipV="1">
            <a:off x="3556000" y="1371600"/>
            <a:ext cx="9144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336800" y="1648589"/>
            <a:ext cx="1930400"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27"/>
          <p:cNvSpPr txBox="1">
            <a:spLocks noChangeArrowheads="1"/>
          </p:cNvSpPr>
          <p:nvPr/>
        </p:nvSpPr>
        <p:spPr bwMode="auto">
          <a:xfrm>
            <a:off x="4210050" y="4124325"/>
            <a:ext cx="5384800" cy="954103"/>
          </a:xfrm>
          <a:prstGeom prst="rect">
            <a:avLst/>
          </a:prstGeom>
          <a:noFill/>
          <a:ln w="9525">
            <a:noFill/>
            <a:miter lim="800000"/>
            <a:headEnd/>
            <a:tailEnd/>
          </a:ln>
        </p:spPr>
        <p:txBody>
          <a:bodyPr lIns="121917" tIns="60958" rIns="121917" bIns="60958">
            <a:spAutoFit/>
          </a:bodyPr>
          <a:lstStyle/>
          <a:p>
            <a:r>
              <a:rPr lang="en-US" sz="2700" dirty="0">
                <a:solidFill>
                  <a:srgbClr val="FFFF00"/>
                </a:solidFill>
              </a:rPr>
              <a:t>King Pin Guides prevent false coupling</a:t>
            </a:r>
          </a:p>
        </p:txBody>
      </p:sp>
      <p:cxnSp>
        <p:nvCxnSpPr>
          <p:cNvPr id="9" name="Straight Arrow Connector 8"/>
          <p:cNvCxnSpPr/>
          <p:nvPr/>
        </p:nvCxnSpPr>
        <p:spPr>
          <a:xfrm>
            <a:off x="4470400" y="3429000"/>
            <a:ext cx="711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775200" y="3505200"/>
            <a:ext cx="12192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620000" y="3124200"/>
            <a:ext cx="406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34"/>
          <p:cNvSpPr txBox="1">
            <a:spLocks noChangeArrowheads="1"/>
          </p:cNvSpPr>
          <p:nvPr/>
        </p:nvSpPr>
        <p:spPr bwMode="auto">
          <a:xfrm>
            <a:off x="8331200" y="1371599"/>
            <a:ext cx="3556000" cy="954103"/>
          </a:xfrm>
          <a:prstGeom prst="rect">
            <a:avLst/>
          </a:prstGeom>
          <a:noFill/>
          <a:ln w="9525">
            <a:noFill/>
            <a:miter lim="800000"/>
            <a:headEnd/>
            <a:tailEnd/>
          </a:ln>
        </p:spPr>
        <p:txBody>
          <a:bodyPr lIns="121917" tIns="60958" rIns="121917" bIns="60958">
            <a:spAutoFit/>
          </a:bodyPr>
          <a:lstStyle/>
          <a:p>
            <a:r>
              <a:rPr lang="en-US" sz="2700" dirty="0">
                <a:solidFill>
                  <a:srgbClr val="FFFF00"/>
                </a:solidFill>
              </a:rPr>
              <a:t>Rugged cast ductile </a:t>
            </a:r>
          </a:p>
          <a:p>
            <a:r>
              <a:rPr lang="en-US" sz="2700" dirty="0">
                <a:solidFill>
                  <a:srgbClr val="FFFF00"/>
                </a:solidFill>
              </a:rPr>
              <a:t>Iron top plate</a:t>
            </a:r>
          </a:p>
        </p:txBody>
      </p:sp>
      <p:sp>
        <p:nvSpPr>
          <p:cNvPr id="14" name="TextBox 40"/>
          <p:cNvSpPr txBox="1">
            <a:spLocks noChangeArrowheads="1"/>
          </p:cNvSpPr>
          <p:nvPr/>
        </p:nvSpPr>
        <p:spPr bwMode="auto">
          <a:xfrm>
            <a:off x="508000" y="2667002"/>
            <a:ext cx="3657600" cy="1369602"/>
          </a:xfrm>
          <a:prstGeom prst="rect">
            <a:avLst/>
          </a:prstGeom>
          <a:noFill/>
          <a:ln w="9525">
            <a:noFill/>
            <a:miter lim="800000"/>
            <a:headEnd/>
            <a:tailEnd/>
          </a:ln>
        </p:spPr>
        <p:txBody>
          <a:bodyPr lIns="121917" tIns="60958" rIns="121917" bIns="60958">
            <a:spAutoFit/>
          </a:bodyPr>
          <a:lstStyle/>
          <a:p>
            <a:r>
              <a:rPr lang="en-US" sz="2700" dirty="0">
                <a:solidFill>
                  <a:srgbClr val="FFFF00"/>
                </a:solidFill>
              </a:rPr>
              <a:t>Can be rebuilt right on the truck, lowest total cost of ownership</a:t>
            </a:r>
          </a:p>
        </p:txBody>
      </p:sp>
      <p:cxnSp>
        <p:nvCxnSpPr>
          <p:cNvPr id="15" name="Straight Arrow Connector 14"/>
          <p:cNvCxnSpPr/>
          <p:nvPr/>
        </p:nvCxnSpPr>
        <p:spPr>
          <a:xfrm flipV="1">
            <a:off x="7135319" y="3810000"/>
            <a:ext cx="3048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5283200" y="3886200"/>
            <a:ext cx="4064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137525" y="1890694"/>
            <a:ext cx="3048000" cy="677104"/>
          </a:xfrm>
          <a:prstGeom prst="rect">
            <a:avLst/>
          </a:prstGeom>
          <a:noFill/>
        </p:spPr>
        <p:txBody>
          <a:bodyPr wrap="square" lIns="121917" tIns="60958" rIns="121917" bIns="60958" rtlCol="0">
            <a:spAutoFit/>
          </a:bodyPr>
          <a:lstStyle/>
          <a:p>
            <a:r>
              <a:rPr lang="en-US" dirty="0"/>
              <a:t>Locking bar comes completely across</a:t>
            </a:r>
          </a:p>
        </p:txBody>
      </p:sp>
      <p:cxnSp>
        <p:nvCxnSpPr>
          <p:cNvPr id="18" name="Straight Arrow Connector 17"/>
          <p:cNvCxnSpPr>
            <a:stCxn id="2" idx="1"/>
          </p:cNvCxnSpPr>
          <p:nvPr/>
        </p:nvCxnSpPr>
        <p:spPr>
          <a:xfrm flipH="1">
            <a:off x="5902325" y="2229246"/>
            <a:ext cx="2235200" cy="110727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7186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067" y="3038474"/>
            <a:ext cx="6626258" cy="3505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38200" y="365125"/>
            <a:ext cx="10515600" cy="854075"/>
          </a:xfrm>
        </p:spPr>
        <p:txBody>
          <a:bodyPr/>
          <a:lstStyle/>
          <a:p>
            <a:pPr algn="ctr"/>
            <a:r>
              <a:rPr lang="en-US" b="1" dirty="0">
                <a:latin typeface="HelveticaNeueLT Std Thin" pitchFamily="34" charset="0"/>
              </a:rPr>
              <a:t>JOST 5</a:t>
            </a:r>
            <a:r>
              <a:rPr lang="en-US" b="1" baseline="30000" dirty="0">
                <a:latin typeface="HelveticaNeueLT Std Thin" pitchFamily="34" charset="0"/>
              </a:rPr>
              <a:t>th</a:t>
            </a:r>
            <a:r>
              <a:rPr lang="en-US" b="1" dirty="0">
                <a:latin typeface="HelveticaNeueLT Std Thin" pitchFamily="34" charset="0"/>
              </a:rPr>
              <a:t> Wheel Maintenance</a:t>
            </a:r>
          </a:p>
        </p:txBody>
      </p:sp>
      <p:sp>
        <p:nvSpPr>
          <p:cNvPr id="3" name="Slide Number Placeholder 2"/>
          <p:cNvSpPr>
            <a:spLocks noGrp="1"/>
          </p:cNvSpPr>
          <p:nvPr>
            <p:ph type="sldNum" sz="quarter" idx="11"/>
          </p:nvPr>
        </p:nvSpPr>
        <p:spPr/>
        <p:txBody>
          <a:bodyPr/>
          <a:lstStyle/>
          <a:p>
            <a:fld id="{20339872-4AA5-D54C-93C1-1B13AA688319}" type="slidenum">
              <a:rPr lang="de-DE" smtClean="0"/>
              <a:pPr/>
              <a:t>18</a:t>
            </a:fld>
            <a:endParaRPr lang="de-DE" dirty="0"/>
          </a:p>
        </p:txBody>
      </p:sp>
      <p:sp>
        <p:nvSpPr>
          <p:cNvPr id="8" name="Inhaltsplatzhalter 5"/>
          <p:cNvSpPr txBox="1">
            <a:spLocks/>
          </p:cNvSpPr>
          <p:nvPr/>
        </p:nvSpPr>
        <p:spPr>
          <a:xfrm>
            <a:off x="815413" y="1323974"/>
            <a:ext cx="5184576" cy="1456953"/>
          </a:xfrm>
          <a:prstGeom prst="rect">
            <a:avLst/>
          </a:prstGeom>
        </p:spPr>
        <p:txBody>
          <a:bodyPr vert="horz" lIns="0" tIns="0" rIns="0" bIns="0"/>
          <a:lstStyle>
            <a:lvl1pPr marL="0" indent="0" algn="l" rtl="0" fontAlgn="base">
              <a:spcBef>
                <a:spcPct val="20000"/>
              </a:spcBef>
              <a:spcAft>
                <a:spcPct val="0"/>
              </a:spcAft>
              <a:buNone/>
              <a:defRPr sz="3200">
                <a:solidFill>
                  <a:schemeClr val="tx1"/>
                </a:solidFill>
                <a:latin typeface="+mn-lt"/>
                <a:ea typeface="+mn-ea"/>
                <a:cs typeface="+mn-cs"/>
              </a:defRPr>
            </a:lvl1pPr>
            <a:lvl2pPr marL="360000" indent="-360000" algn="l" rtl="0" fontAlgn="base">
              <a:spcBef>
                <a:spcPts val="600"/>
              </a:spcBef>
              <a:spcAft>
                <a:spcPct val="0"/>
              </a:spcAft>
              <a:buFont typeface="Arial"/>
              <a:buChar char="•"/>
              <a:defRPr sz="2800">
                <a:solidFill>
                  <a:schemeClr val="tx1"/>
                </a:solidFill>
                <a:latin typeface="+mn-lt"/>
                <a:ea typeface="+mn-ea"/>
                <a:cs typeface="+mn-cs"/>
              </a:defRPr>
            </a:lvl2pPr>
            <a:lvl3pPr marL="612000" indent="-252000" algn="l" rtl="0" fontAlgn="base">
              <a:spcBef>
                <a:spcPts val="5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r>
              <a:rPr lang="de-DE" b="0" kern="0" dirty="0">
                <a:latin typeface="HelveticaNeueLT Std Thin" pitchFamily="34" charset="0"/>
              </a:rPr>
              <a:t>Features:</a:t>
            </a:r>
          </a:p>
          <a:p>
            <a:pPr marL="514350" indent="-514350">
              <a:buFont typeface="Courier New" panose="02070309020205020404" pitchFamily="49" charset="0"/>
              <a:buChar char="o"/>
            </a:pPr>
            <a:r>
              <a:rPr lang="de-DE" sz="1800" b="0" kern="0" dirty="0">
                <a:latin typeface="HelveticaNeueLT Std Thin" pitchFamily="34" charset="0"/>
              </a:rPr>
              <a:t>Minor rebuild can be compleated without removing fifth wheel from tracktor</a:t>
            </a:r>
          </a:p>
          <a:p>
            <a:pPr marL="514350" indent="-514350">
              <a:buFont typeface="Courier New" panose="02070309020205020404" pitchFamily="49" charset="0"/>
              <a:buChar char="o"/>
            </a:pPr>
            <a:r>
              <a:rPr lang="de-DE" sz="1800" b="0" kern="0" dirty="0">
                <a:latin typeface="HelveticaNeueLT Std Thin" pitchFamily="34" charset="0"/>
              </a:rPr>
              <a:t>Short rebuild time</a:t>
            </a:r>
            <a:br>
              <a:rPr lang="de-DE" sz="1800" b="0" kern="0" dirty="0">
                <a:latin typeface="HelveticaNeueLT Std Thin" pitchFamily="34" charset="0"/>
              </a:rPr>
            </a:br>
            <a:endParaRPr lang="de-DE" sz="1400" b="0" kern="0" dirty="0">
              <a:latin typeface="HelveticaNeueLT Std Thin" pitchFamily="34" charset="0"/>
            </a:endParaRPr>
          </a:p>
        </p:txBody>
      </p:sp>
      <p:sp>
        <p:nvSpPr>
          <p:cNvPr id="9" name="Inhaltsplatzhalter 5"/>
          <p:cNvSpPr txBox="1">
            <a:spLocks/>
          </p:cNvSpPr>
          <p:nvPr/>
        </p:nvSpPr>
        <p:spPr>
          <a:xfrm>
            <a:off x="6503955" y="1219200"/>
            <a:ext cx="5184576" cy="1561728"/>
          </a:xfrm>
          <a:prstGeom prst="rect">
            <a:avLst/>
          </a:prstGeom>
        </p:spPr>
        <p:txBody>
          <a:bodyPr vert="horz" lIns="0" tIns="0" rIns="0" bIns="0"/>
          <a:lstStyle>
            <a:lvl1pPr marL="0" indent="0" algn="l" rtl="0" fontAlgn="base">
              <a:spcBef>
                <a:spcPct val="20000"/>
              </a:spcBef>
              <a:spcAft>
                <a:spcPct val="0"/>
              </a:spcAft>
              <a:buNone/>
              <a:defRPr sz="3200">
                <a:solidFill>
                  <a:schemeClr val="tx1"/>
                </a:solidFill>
                <a:latin typeface="+mn-lt"/>
                <a:ea typeface="+mn-ea"/>
                <a:cs typeface="+mn-cs"/>
              </a:defRPr>
            </a:lvl1pPr>
            <a:lvl2pPr marL="360000" indent="-360000" algn="l" rtl="0" fontAlgn="base">
              <a:spcBef>
                <a:spcPts val="600"/>
              </a:spcBef>
              <a:spcAft>
                <a:spcPct val="0"/>
              </a:spcAft>
              <a:buFont typeface="Arial"/>
              <a:buChar char="•"/>
              <a:defRPr sz="2800">
                <a:solidFill>
                  <a:schemeClr val="tx1"/>
                </a:solidFill>
                <a:latin typeface="+mn-lt"/>
                <a:ea typeface="+mn-ea"/>
                <a:cs typeface="+mn-cs"/>
              </a:defRPr>
            </a:lvl2pPr>
            <a:lvl3pPr marL="612000" indent="-252000" algn="l" rtl="0" fontAlgn="base">
              <a:spcBef>
                <a:spcPts val="5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r>
              <a:rPr lang="de-DE" b="0" kern="0" dirty="0">
                <a:latin typeface="HelveticaNeueLT Std Thin" pitchFamily="34" charset="0"/>
              </a:rPr>
              <a:t>Benefits:</a:t>
            </a:r>
          </a:p>
          <a:p>
            <a:pPr marL="514350" indent="-514350">
              <a:buFont typeface="Courier New" panose="02070309020205020404" pitchFamily="49" charset="0"/>
              <a:buChar char="o"/>
            </a:pPr>
            <a:r>
              <a:rPr lang="de-DE" sz="1800" b="0" kern="0" dirty="0">
                <a:latin typeface="HelveticaNeueLT Std Thin" pitchFamily="34" charset="0"/>
              </a:rPr>
              <a:t>Decrease in vehicle down time</a:t>
            </a:r>
          </a:p>
          <a:p>
            <a:pPr marL="514350" indent="-514350">
              <a:buFont typeface="Courier New" panose="02070309020205020404" pitchFamily="49" charset="0"/>
              <a:buChar char="o"/>
            </a:pPr>
            <a:r>
              <a:rPr lang="de-DE" sz="1800" b="0" kern="0" dirty="0">
                <a:latin typeface="HelveticaNeueLT Std Thin" pitchFamily="34" charset="0"/>
              </a:rPr>
              <a:t>Reduced labor costs</a:t>
            </a:r>
          </a:p>
          <a:p>
            <a:pPr marL="514350" indent="-514350">
              <a:buFont typeface="Courier New" panose="02070309020205020404" pitchFamily="49" charset="0"/>
              <a:buChar char="o"/>
            </a:pPr>
            <a:r>
              <a:rPr lang="de-DE" sz="1800" b="0" kern="0" dirty="0">
                <a:latin typeface="HelveticaNeueLT Std Thin" pitchFamily="34" charset="0"/>
              </a:rPr>
              <a:t>Lowest possible total cost of ownership</a:t>
            </a:r>
            <a:br>
              <a:rPr lang="de-DE" sz="1800" b="0" kern="0" dirty="0">
                <a:latin typeface="HelveticaNeueLT Std Thin" pitchFamily="34" charset="0"/>
              </a:rPr>
            </a:br>
            <a:endParaRPr lang="de-DE" sz="1800" b="0" kern="0" dirty="0">
              <a:latin typeface="HelveticaNeueLT Std Thin" pitchFamily="34" charset="0"/>
            </a:endParaRPr>
          </a:p>
        </p:txBody>
      </p:sp>
      <p:sp>
        <p:nvSpPr>
          <p:cNvPr id="4" name="TextBox 3"/>
          <p:cNvSpPr txBox="1"/>
          <p:nvPr/>
        </p:nvSpPr>
        <p:spPr>
          <a:xfrm>
            <a:off x="8459972" y="2924945"/>
            <a:ext cx="3192264" cy="461665"/>
          </a:xfrm>
          <a:prstGeom prst="rect">
            <a:avLst/>
          </a:prstGeom>
          <a:noFill/>
        </p:spPr>
        <p:txBody>
          <a:bodyPr wrap="square" rtlCol="0">
            <a:spAutoFit/>
          </a:bodyPr>
          <a:lstStyle/>
          <a:p>
            <a:r>
              <a:rPr lang="en-US" sz="1200" b="0" dirty="0">
                <a:solidFill>
                  <a:schemeClr val="tx1"/>
                </a:solidFill>
                <a:latin typeface="+mj-lt"/>
              </a:rPr>
              <a:t>Minor rebuild kit highlighted, replaces all wear parts</a:t>
            </a:r>
          </a:p>
        </p:txBody>
      </p:sp>
      <p:sp>
        <p:nvSpPr>
          <p:cNvPr id="10" name="TextBox 9"/>
          <p:cNvSpPr txBox="1"/>
          <p:nvPr/>
        </p:nvSpPr>
        <p:spPr>
          <a:xfrm>
            <a:off x="8496267" y="4077073"/>
            <a:ext cx="3360373" cy="461665"/>
          </a:xfrm>
          <a:prstGeom prst="rect">
            <a:avLst/>
          </a:prstGeom>
          <a:noFill/>
        </p:spPr>
        <p:txBody>
          <a:bodyPr wrap="square" rtlCol="0">
            <a:spAutoFit/>
          </a:bodyPr>
          <a:lstStyle/>
          <a:p>
            <a:r>
              <a:rPr lang="en-US" sz="1200" b="0" dirty="0">
                <a:solidFill>
                  <a:schemeClr val="tx1"/>
                </a:solidFill>
                <a:latin typeface="+mj-lt"/>
              </a:rPr>
              <a:t>For all JSK37 series wheels, this kit is a part number </a:t>
            </a:r>
            <a:r>
              <a:rPr lang="en-US" sz="1200" dirty="0">
                <a:solidFill>
                  <a:schemeClr val="tx1"/>
                </a:solidFill>
                <a:latin typeface="+mj-lt"/>
              </a:rPr>
              <a:t>SK73221-50Z</a:t>
            </a:r>
            <a:endParaRPr lang="en-US" sz="1200" b="0" dirty="0">
              <a:solidFill>
                <a:schemeClr val="tx1"/>
              </a:solidFill>
              <a:latin typeface="+mj-l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4682" y="4802894"/>
            <a:ext cx="2322845" cy="16504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56167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839679191"/>
              </p:ext>
            </p:extLst>
          </p:nvPr>
        </p:nvGraphicFramePr>
        <p:xfrm>
          <a:off x="1095375" y="171449"/>
          <a:ext cx="9048750" cy="6600825"/>
        </p:xfrm>
        <a:graphic>
          <a:graphicData uri="http://schemas.openxmlformats.org/presentationml/2006/ole">
            <mc:AlternateContent xmlns:mc="http://schemas.openxmlformats.org/markup-compatibility/2006">
              <mc:Choice xmlns:v="urn:schemas-microsoft-com:vml" Requires="v">
                <p:oleObj spid="_x0000_s6155" name="Acrobat Document" r:id="rId3" imgW="4937598" imgH="6309360" progId="AcroExch.Document.DC">
                  <p:embed/>
                </p:oleObj>
              </mc:Choice>
              <mc:Fallback>
                <p:oleObj name="Acrobat Document" r:id="rId3" imgW="4937598" imgH="6309360" progId="AcroExch.Document.DC">
                  <p:embed/>
                  <p:pic>
                    <p:nvPicPr>
                      <p:cNvPr id="0" name=""/>
                      <p:cNvPicPr/>
                      <p:nvPr/>
                    </p:nvPicPr>
                    <p:blipFill>
                      <a:blip r:embed="rId4"/>
                      <a:stretch>
                        <a:fillRect/>
                      </a:stretch>
                    </p:blipFill>
                    <p:spPr>
                      <a:xfrm>
                        <a:off x="1095375" y="171449"/>
                        <a:ext cx="9048750" cy="6600825"/>
                      </a:xfrm>
                      <a:prstGeom prst="rect">
                        <a:avLst/>
                      </a:prstGeom>
                    </p:spPr>
                  </p:pic>
                </p:oleObj>
              </mc:Fallback>
            </mc:AlternateContent>
          </a:graphicData>
        </a:graphic>
      </p:graphicFrame>
    </p:spTree>
    <p:extLst>
      <p:ext uri="{BB962C8B-B14F-4D97-AF65-F5344CB8AC3E}">
        <p14:creationId xmlns:p14="http://schemas.microsoft.com/office/powerpoint/2010/main" val="3011205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1812" y="398686"/>
            <a:ext cx="9869805" cy="2339101"/>
          </a:xfrm>
          <a:prstGeom prst="rect">
            <a:avLst/>
          </a:prstGeom>
          <a:noFill/>
        </p:spPr>
        <p:txBody>
          <a:bodyPr wrap="squar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We all know that Availability is the Key</a:t>
            </a:r>
          </a:p>
        </p:txBody>
      </p:sp>
      <p:pic>
        <p:nvPicPr>
          <p:cNvPr id="3076" name="Picture 4" descr="An Insider’s View: The Keys to Suc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121" y="2743201"/>
            <a:ext cx="7489191" cy="3510559"/>
          </a:xfrm>
          <a:prstGeom prst="rect">
            <a:avLst/>
          </a:prstGeom>
          <a:noFill/>
          <a:extLst>
            <a:ext uri="{909E8E84-426E-40DD-AFC4-6F175D3DCCD1}">
              <a14:hiddenFill xmlns:a14="http://schemas.microsoft.com/office/drawing/2010/main">
                <a:solidFill>
                  <a:srgbClr val="FFFFFF"/>
                </a:solidFill>
              </a14:hiddenFill>
            </a:ext>
          </a:extLst>
        </p:spPr>
      </p:pic>
      <p:pic>
        <p:nvPicPr>
          <p:cNvPr id="5" name="Bild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7601" y="3124200"/>
            <a:ext cx="1925940" cy="589501"/>
          </a:xfrm>
          <a:prstGeom prst="rect">
            <a:avLst/>
          </a:prstGeom>
        </p:spPr>
      </p:pic>
    </p:spTree>
    <p:extLst>
      <p:ext uri="{BB962C8B-B14F-4D97-AF65-F5344CB8AC3E}">
        <p14:creationId xmlns:p14="http://schemas.microsoft.com/office/powerpoint/2010/main" val="678292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JOST Point of Purchase Displays</a:t>
            </a:r>
          </a:p>
        </p:txBody>
      </p:sp>
      <p:sp>
        <p:nvSpPr>
          <p:cNvPr id="3" name="Content Placeholder 2"/>
          <p:cNvSpPr>
            <a:spLocks noGrp="1"/>
          </p:cNvSpPr>
          <p:nvPr>
            <p:ph idx="1"/>
          </p:nvPr>
        </p:nvSpPr>
        <p:spPr>
          <a:xfrm>
            <a:off x="952500" y="1768475"/>
            <a:ext cx="10515600" cy="4351338"/>
          </a:xfrm>
        </p:spPr>
        <p:txBody>
          <a:bodyPr/>
          <a:lstStyle/>
          <a:p>
            <a:r>
              <a:rPr lang="en-US" dirty="0"/>
              <a:t>JOST landing gear and 5</a:t>
            </a:r>
            <a:r>
              <a:rPr lang="en-US" baseline="30000" dirty="0"/>
              <a:t>th</a:t>
            </a:r>
            <a:r>
              <a:rPr lang="en-US" dirty="0"/>
              <a:t> wheel point of purchase displays are available for your showrooms. </a:t>
            </a:r>
          </a:p>
          <a:p>
            <a:r>
              <a:rPr lang="en-US" dirty="0"/>
              <a:t>Great tools for driving sales and training aids.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5" y="3238500"/>
            <a:ext cx="1933575" cy="3228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3249" y="3238500"/>
            <a:ext cx="2019301" cy="3228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descr="C:\Users\bmoynihan.JOST10\Documents\JOST LOGO\Umbrella_brand_2C+K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686425"/>
            <a:ext cx="2686050" cy="781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160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2425-235F-4337-B259-5DE6E6519FFC}"/>
              </a:ext>
            </a:extLst>
          </p:cNvPr>
          <p:cNvSpPr>
            <a:spLocks noGrp="1"/>
          </p:cNvSpPr>
          <p:nvPr>
            <p:ph type="title"/>
          </p:nvPr>
        </p:nvSpPr>
        <p:spPr/>
        <p:txBody>
          <a:bodyPr/>
          <a:lstStyle/>
          <a:p>
            <a:pPr algn="ctr"/>
            <a:r>
              <a:rPr lang="en-US" b="1" dirty="0">
                <a:solidFill>
                  <a:schemeClr val="accent2"/>
                </a:solidFill>
              </a:rPr>
              <a:t>Availability is the key to success</a:t>
            </a:r>
          </a:p>
        </p:txBody>
      </p:sp>
      <p:sp>
        <p:nvSpPr>
          <p:cNvPr id="3" name="Content Placeholder 2">
            <a:extLst>
              <a:ext uri="{FF2B5EF4-FFF2-40B4-BE49-F238E27FC236}">
                <a16:creationId xmlns:a16="http://schemas.microsoft.com/office/drawing/2014/main" id="{0E549EE0-F54C-4A17-B1E7-E85E0C94125B}"/>
              </a:ext>
            </a:extLst>
          </p:cNvPr>
          <p:cNvSpPr>
            <a:spLocks noGrp="1"/>
          </p:cNvSpPr>
          <p:nvPr>
            <p:ph idx="1"/>
          </p:nvPr>
        </p:nvSpPr>
        <p:spPr>
          <a:xfrm>
            <a:off x="809625" y="1806575"/>
            <a:ext cx="10515600" cy="4351338"/>
          </a:xfrm>
        </p:spPr>
        <p:txBody>
          <a:bodyPr/>
          <a:lstStyle/>
          <a:p>
            <a:r>
              <a:rPr lang="en-US" dirty="0"/>
              <a:t>JOST International works with companies like Stoughton Parts to distribute our landing gear, fifth wheels and components because we need a partner like Stoughton that will buy large volumes.</a:t>
            </a:r>
          </a:p>
          <a:p>
            <a:r>
              <a:rPr lang="en-US" dirty="0"/>
              <a:t>Stoughton parts will order and maintain inventory of multiple part numbers of JOST landing gear and 5</a:t>
            </a:r>
            <a:r>
              <a:rPr lang="en-US" baseline="30000" dirty="0"/>
              <a:t>th</a:t>
            </a:r>
            <a:r>
              <a:rPr lang="en-US" dirty="0"/>
              <a:t> wheels to allow for shipments with short lead times. </a:t>
            </a:r>
          </a:p>
          <a:p>
            <a:r>
              <a:rPr lang="en-US" dirty="0"/>
              <a:t>JOST factories are set up on a make to order basis therefore this relationship is critical to properly support the aftermarket and the fleet customers using our product. </a:t>
            </a:r>
          </a:p>
          <a:p>
            <a:endParaRPr lang="en-US" dirty="0"/>
          </a:p>
          <a:p>
            <a:pPr marL="0" indent="0">
              <a:buNone/>
            </a:pPr>
            <a:endParaRPr lang="en-US" dirty="0"/>
          </a:p>
        </p:txBody>
      </p:sp>
      <p:sp>
        <p:nvSpPr>
          <p:cNvPr id="4" name="TextBox 3">
            <a:extLst>
              <a:ext uri="{FF2B5EF4-FFF2-40B4-BE49-F238E27FC236}">
                <a16:creationId xmlns:a16="http://schemas.microsoft.com/office/drawing/2014/main" id="{A84F277D-ABE7-4D9D-B6AB-0EAF6F1AD3FA}"/>
              </a:ext>
            </a:extLst>
          </p:cNvPr>
          <p:cNvSpPr txBox="1"/>
          <p:nvPr/>
        </p:nvSpPr>
        <p:spPr>
          <a:xfrm>
            <a:off x="323557" y="6330462"/>
            <a:ext cx="1542987" cy="369332"/>
          </a:xfrm>
          <a:prstGeom prst="rect">
            <a:avLst/>
          </a:prstGeom>
          <a:noFill/>
        </p:spPr>
        <p:txBody>
          <a:bodyPr wrap="none" rtlCol="0">
            <a:spAutoFit/>
          </a:bodyPr>
          <a:lstStyle/>
          <a:p>
            <a:r>
              <a:rPr lang="en-US" dirty="0">
                <a:solidFill>
                  <a:srgbClr val="FF0000"/>
                </a:solidFill>
              </a:rPr>
              <a:t>Your logo here</a:t>
            </a:r>
          </a:p>
        </p:txBody>
      </p:sp>
      <p:pic>
        <p:nvPicPr>
          <p:cNvPr id="2050" name="Picture 2" descr="C:\Users\bmoynihan.JOST10\Documents\JOST LOGO\Umbrella_brand_2C+K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57" y="6057900"/>
            <a:ext cx="2829218" cy="64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802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9425"/>
            <a:ext cx="10515600" cy="1325563"/>
          </a:xfrm>
        </p:spPr>
        <p:txBody>
          <a:bodyPr/>
          <a:lstStyle/>
          <a:p>
            <a:pPr algn="ctr"/>
            <a:r>
              <a:rPr lang="en-US" dirty="0">
                <a:latin typeface="HelveticaNeueLT Std Thin" pitchFamily="34" charset="0"/>
              </a:rPr>
              <a:t>JOST Landing Gear Product Line</a:t>
            </a:r>
          </a:p>
        </p:txBody>
      </p:sp>
      <p:sp>
        <p:nvSpPr>
          <p:cNvPr id="3" name="Slide Number Placeholder 2"/>
          <p:cNvSpPr>
            <a:spLocks noGrp="1"/>
          </p:cNvSpPr>
          <p:nvPr>
            <p:ph type="sldNum" sz="quarter" idx="11"/>
          </p:nvPr>
        </p:nvSpPr>
        <p:spPr/>
        <p:txBody>
          <a:bodyPr/>
          <a:lstStyle/>
          <a:p>
            <a:fld id="{20339872-4AA5-D54C-93C1-1B13AA688319}" type="slidenum">
              <a:rPr lang="de-DE" smtClean="0"/>
              <a:pPr/>
              <a:t>4</a:t>
            </a:fld>
            <a:endParaRPr lang="de-DE"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5636" b="35266"/>
          <a:stretch/>
        </p:blipFill>
        <p:spPr>
          <a:xfrm>
            <a:off x="0" y="1693022"/>
            <a:ext cx="12192000" cy="5164978"/>
          </a:xfrm>
          <a:prstGeom prst="rect">
            <a:avLst/>
          </a:prstGeom>
        </p:spPr>
      </p:pic>
    </p:spTree>
    <p:extLst>
      <p:ext uri="{BB962C8B-B14F-4D97-AF65-F5344CB8AC3E}">
        <p14:creationId xmlns:p14="http://schemas.microsoft.com/office/powerpoint/2010/main" val="2995535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3351"/>
            <a:ext cx="10515600" cy="847724"/>
          </a:xfrm>
        </p:spPr>
        <p:txBody>
          <a:bodyPr>
            <a:normAutofit fontScale="90000"/>
          </a:bodyPr>
          <a:lstStyle/>
          <a:p>
            <a:pPr algn="ctr"/>
            <a:br>
              <a:rPr lang="en-US" b="1" dirty="0"/>
            </a:br>
            <a:r>
              <a:rPr lang="en-US" b="1" dirty="0"/>
              <a:t>JOST Landing Gear Product Line</a:t>
            </a:r>
            <a:br>
              <a:rPr lang="en-US" b="1" dirty="0"/>
            </a:br>
            <a:endParaRPr lang="en-US" b="1" dirty="0"/>
          </a:p>
        </p:txBody>
      </p:sp>
      <p:sp>
        <p:nvSpPr>
          <p:cNvPr id="3" name="Content Placeholder 2"/>
          <p:cNvSpPr>
            <a:spLocks noGrp="1"/>
          </p:cNvSpPr>
          <p:nvPr>
            <p:ph sz="quarter" idx="12"/>
          </p:nvPr>
        </p:nvSpPr>
        <p:spPr>
          <a:xfrm>
            <a:off x="624417" y="885825"/>
            <a:ext cx="11136212" cy="5207001"/>
          </a:xfrm>
        </p:spPr>
        <p:txBody>
          <a:bodyPr/>
          <a:lstStyle/>
          <a:p>
            <a:r>
              <a:rPr lang="en-US" dirty="0"/>
              <a:t>The full JOST product line is available through Stoughton Parts. </a:t>
            </a:r>
          </a:p>
          <a:p>
            <a:r>
              <a:rPr lang="en-US" dirty="0"/>
              <a:t>JOST offers a wide range of landing gear models to meet the needs of many different trailer applications, van and reefer trailers, flat beds, tank trailers and container chassis. </a:t>
            </a:r>
          </a:p>
          <a:p>
            <a:r>
              <a:rPr lang="en-US" dirty="0"/>
              <a:t>JOST landing gear models are available in standard applications, heavy duty, and several light weight options. </a:t>
            </a:r>
          </a:p>
          <a:p>
            <a:r>
              <a:rPr lang="en-US" dirty="0"/>
              <a:t>All JOST landing gear are produced on the same platform utilizing the same gear sets, hole patterns and shaft elevations.  Therefore the entire line up of JOST landing gear models are interchangeable.</a:t>
            </a:r>
          </a:p>
          <a:p>
            <a:r>
              <a:rPr lang="en-US" dirty="0"/>
              <a:t>The added benefit is that they also use common service parts which will cut down on inventory requirements. </a:t>
            </a:r>
          </a:p>
          <a:p>
            <a:pPr marL="0" indent="0">
              <a:buNone/>
            </a:pPr>
            <a:endParaRPr lang="en-US" dirty="0"/>
          </a:p>
        </p:txBody>
      </p:sp>
      <p:pic>
        <p:nvPicPr>
          <p:cNvPr id="4098" name="Picture 2" descr="C:\Users\bmoynihan.JOST10\Documents\JOST LOGO\Umbrella_brand_2C+K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 y="5838824"/>
            <a:ext cx="3314700" cy="647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345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022870" y="523874"/>
            <a:ext cx="10335076" cy="733425"/>
          </a:xfrm>
        </p:spPr>
        <p:txBody>
          <a:bodyPr>
            <a:noAutofit/>
          </a:bodyPr>
          <a:lstStyle/>
          <a:p>
            <a:pPr algn="ctr"/>
            <a:r>
              <a:rPr lang="de-DE" sz="3600" dirty="0">
                <a:latin typeface="HelveticaNeueLT Std Thin" pitchFamily="34" charset="0"/>
              </a:rPr>
              <a:t>All JOST landing gear models utilize the same internal gear train design</a:t>
            </a:r>
            <a:br>
              <a:rPr lang="de-DE" sz="3600" dirty="0">
                <a:latin typeface="HelveticaNeueLT Std Thin" pitchFamily="34" charset="0"/>
              </a:rPr>
            </a:br>
            <a:endParaRPr lang="de-DE" sz="3600" dirty="0">
              <a:latin typeface="HelveticaNeueLT Std Thin" pitchFamily="34" charset="0"/>
            </a:endParaRPr>
          </a:p>
        </p:txBody>
      </p:sp>
      <p:sp>
        <p:nvSpPr>
          <p:cNvPr id="3" name="Foliennummernplatzhalter 2"/>
          <p:cNvSpPr>
            <a:spLocks noGrp="1"/>
          </p:cNvSpPr>
          <p:nvPr>
            <p:ph type="sldNum" sz="quarter" idx="11"/>
          </p:nvPr>
        </p:nvSpPr>
        <p:spPr/>
        <p:txBody>
          <a:bodyPr/>
          <a:lstStyle/>
          <a:p>
            <a:fld id="{20339872-4AA5-D54C-93C1-1B13AA688319}" type="slidenum">
              <a:rPr lang="de-DE" smtClean="0"/>
              <a:pPr/>
              <a:t>6</a:t>
            </a:fld>
            <a:endParaRPr lang="de-DE" dirty="0"/>
          </a:p>
        </p:txBody>
      </p:sp>
      <p:sp>
        <p:nvSpPr>
          <p:cNvPr id="6" name="Inhaltsplatzhalter 5"/>
          <p:cNvSpPr>
            <a:spLocks noGrp="1"/>
          </p:cNvSpPr>
          <p:nvPr>
            <p:ph sz="quarter" idx="12"/>
          </p:nvPr>
        </p:nvSpPr>
        <p:spPr>
          <a:xfrm>
            <a:off x="624417" y="1590675"/>
            <a:ext cx="11136212" cy="4502151"/>
          </a:xfrm>
        </p:spPr>
        <p:txBody>
          <a:bodyPr/>
          <a:lstStyle/>
          <a:p>
            <a:r>
              <a:rPr lang="de-DE" dirty="0">
                <a:latin typeface="HelveticaNeueLT Std Thin" pitchFamily="34" charset="0"/>
              </a:rPr>
              <a:t>Patented internal gear train</a:t>
            </a:r>
          </a:p>
        </p:txBody>
      </p:sp>
      <p:pic>
        <p:nvPicPr>
          <p:cNvPr id="2050" name="Picture 2" descr="J:\David Brace\Projects\JOST Images\Keyshot\Renderings\Gearbox cutaway.4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1990725"/>
            <a:ext cx="9972676" cy="380772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bmoynihan.JOST10\Documents\JOST LOGO\Umbrella_brand_2C+K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1" y="6172200"/>
            <a:ext cx="2571750" cy="533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603809"/>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NeueLT Std Thin" pitchFamily="34" charset="0"/>
              </a:rPr>
              <a:t>All Jost landing gear models utilize the simple gear box design = 4 moving parts</a:t>
            </a:r>
          </a:p>
        </p:txBody>
      </p:sp>
      <p:sp>
        <p:nvSpPr>
          <p:cNvPr id="3" name="Slide Number Placeholder 2"/>
          <p:cNvSpPr>
            <a:spLocks noGrp="1"/>
          </p:cNvSpPr>
          <p:nvPr>
            <p:ph type="sldNum" sz="quarter" idx="11"/>
          </p:nvPr>
        </p:nvSpPr>
        <p:spPr/>
        <p:txBody>
          <a:bodyPr/>
          <a:lstStyle/>
          <a:p>
            <a:fld id="{20339872-4AA5-D54C-93C1-1B13AA688319}" type="slidenum">
              <a:rPr lang="de-DE" smtClean="0"/>
              <a:pPr/>
              <a:t>7</a:t>
            </a:fld>
            <a:endParaRPr lang="de-DE"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00" y="1914722"/>
            <a:ext cx="5539683" cy="38085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1509" y="1924726"/>
            <a:ext cx="5525131" cy="3798526"/>
          </a:xfrm>
          <a:prstGeom prst="rect">
            <a:avLst/>
          </a:prstGeom>
        </p:spPr>
      </p:pic>
      <p:pic>
        <p:nvPicPr>
          <p:cNvPr id="11266" name="Picture 2" descr="C:\Users\bmoynihan.JOST10\Documents\JOST LOGO\Umbrella_brand_2C+K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1" y="5915025"/>
            <a:ext cx="2971800" cy="733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072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NeueLT Std Thin" pitchFamily="34" charset="0"/>
              </a:rPr>
              <a:t>All JOST landing gear models utilize the unique double “D” shaft design for safety</a:t>
            </a:r>
          </a:p>
        </p:txBody>
      </p:sp>
      <p:sp>
        <p:nvSpPr>
          <p:cNvPr id="3" name="Slide Number Placeholder 2"/>
          <p:cNvSpPr>
            <a:spLocks noGrp="1"/>
          </p:cNvSpPr>
          <p:nvPr>
            <p:ph type="sldNum" sz="quarter" idx="11"/>
          </p:nvPr>
        </p:nvSpPr>
        <p:spPr/>
        <p:txBody>
          <a:bodyPr/>
          <a:lstStyle/>
          <a:p>
            <a:fld id="{20339872-4AA5-D54C-93C1-1B13AA688319}" type="slidenum">
              <a:rPr lang="de-DE" smtClean="0"/>
              <a:pPr/>
              <a:t>8</a:t>
            </a:fld>
            <a:endParaRPr lang="de-DE"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7676" r="30683"/>
          <a:stretch/>
        </p:blipFill>
        <p:spPr>
          <a:xfrm>
            <a:off x="1600200" y="2366882"/>
            <a:ext cx="4248150" cy="3243343"/>
          </a:xfrm>
          <a:prstGeom prst="rect">
            <a:avLst/>
          </a:prstGeom>
        </p:spPr>
      </p:pic>
      <p:pic>
        <p:nvPicPr>
          <p:cNvPr id="9" name="Content Placeholder 8"/>
          <p:cNvPicPr>
            <a:picLocks noGrp="1" noChangeAspect="1"/>
          </p:cNvPicPr>
          <p:nvPr>
            <p:ph sz="quarter" idx="12"/>
          </p:nvPr>
        </p:nvPicPr>
        <p:blipFill rotWithShape="1">
          <a:blip r:embed="rId4">
            <a:extLst>
              <a:ext uri="{28A0092B-C50C-407E-A947-70E740481C1C}">
                <a14:useLocalDpi xmlns:a14="http://schemas.microsoft.com/office/drawing/2010/main" val="0"/>
              </a:ext>
            </a:extLst>
          </a:blip>
          <a:srcRect l="36930" t="20323" r="40350" b="29677"/>
          <a:stretch/>
        </p:blipFill>
        <p:spPr>
          <a:xfrm>
            <a:off x="7536161" y="2996952"/>
            <a:ext cx="2530076" cy="218257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0" name="Inhaltsplatzhalter 5"/>
          <p:cNvSpPr txBox="1">
            <a:spLocks/>
          </p:cNvSpPr>
          <p:nvPr/>
        </p:nvSpPr>
        <p:spPr>
          <a:xfrm>
            <a:off x="7056107" y="2366882"/>
            <a:ext cx="3648405" cy="450050"/>
          </a:xfrm>
          <a:prstGeom prst="rect">
            <a:avLst/>
          </a:prstGeom>
        </p:spPr>
        <p:txBody>
          <a:bodyPr vert="horz" lIns="0" tIns="0" rIns="0" bIns="0"/>
          <a:lstStyle>
            <a:lvl1pPr marL="0" indent="0" algn="l" rtl="0" fontAlgn="base">
              <a:spcBef>
                <a:spcPct val="20000"/>
              </a:spcBef>
              <a:spcAft>
                <a:spcPct val="0"/>
              </a:spcAft>
              <a:buNone/>
              <a:defRPr sz="3200">
                <a:solidFill>
                  <a:schemeClr val="tx1"/>
                </a:solidFill>
                <a:latin typeface="+mn-lt"/>
                <a:ea typeface="+mn-ea"/>
                <a:cs typeface="+mn-cs"/>
              </a:defRPr>
            </a:lvl1pPr>
            <a:lvl2pPr marL="360000" indent="-360000" algn="l" rtl="0" fontAlgn="base">
              <a:spcBef>
                <a:spcPts val="600"/>
              </a:spcBef>
              <a:spcAft>
                <a:spcPct val="0"/>
              </a:spcAft>
              <a:buFont typeface="Arial"/>
              <a:buChar char="•"/>
              <a:defRPr sz="2800">
                <a:solidFill>
                  <a:schemeClr val="tx1"/>
                </a:solidFill>
                <a:latin typeface="+mn-lt"/>
                <a:ea typeface="+mn-ea"/>
                <a:cs typeface="+mn-cs"/>
              </a:defRPr>
            </a:lvl2pPr>
            <a:lvl3pPr marL="612000" indent="-252000" algn="l" rtl="0" fontAlgn="base">
              <a:spcBef>
                <a:spcPts val="5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lgn="ctr"/>
            <a:r>
              <a:rPr lang="de-DE" sz="2400" b="0" kern="0" dirty="0">
                <a:latin typeface="HelveticaNeueLT Std Thin" pitchFamily="34" charset="0"/>
              </a:rPr>
              <a:t>Double D On Shaft</a:t>
            </a:r>
          </a:p>
        </p:txBody>
      </p:sp>
      <p:pic>
        <p:nvPicPr>
          <p:cNvPr id="12290" name="Picture 2" descr="C:\Users\bmoynihan.JOST10\Documents\JOST LOGO\Umbrella_brand_2C+K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450" y="6038850"/>
            <a:ext cx="2752725" cy="6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934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2175"/>
          </a:xfrm>
        </p:spPr>
        <p:txBody>
          <a:bodyPr/>
          <a:lstStyle/>
          <a:p>
            <a:pPr algn="ctr"/>
            <a:r>
              <a:rPr lang="en-US" b="1" dirty="0"/>
              <a:t>JOST “will fit” aftermarket landing gear </a:t>
            </a:r>
          </a:p>
        </p:txBody>
      </p:sp>
      <p:pic>
        <p:nvPicPr>
          <p:cNvPr id="8194" name="Picture 2"/>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2105025" y="1200151"/>
            <a:ext cx="7486649" cy="5476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9625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TotalTime>
  <Words>776</Words>
  <Application>Microsoft Office PowerPoint</Application>
  <PresentationFormat>Widescreen</PresentationFormat>
  <Paragraphs>92</Paragraphs>
  <Slides>20</Slides>
  <Notes>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28" baseType="lpstr">
      <vt:lpstr>Arial</vt:lpstr>
      <vt:lpstr>Calibri</vt:lpstr>
      <vt:lpstr>Calibri Light</vt:lpstr>
      <vt:lpstr>Courier New</vt:lpstr>
      <vt:lpstr>HelveticaNeueLT Std Thin</vt:lpstr>
      <vt:lpstr>Office Theme</vt:lpstr>
      <vt:lpstr>Photo Editor Photo</vt:lpstr>
      <vt:lpstr>Acrobat Document</vt:lpstr>
      <vt:lpstr>Stoughton Parts Sales 2019 Customer Appreciation Event  </vt:lpstr>
      <vt:lpstr>PowerPoint Presentation</vt:lpstr>
      <vt:lpstr>Availability is the key to success</vt:lpstr>
      <vt:lpstr>JOST Landing Gear Product Line</vt:lpstr>
      <vt:lpstr> JOST Landing Gear Product Line </vt:lpstr>
      <vt:lpstr>All JOST landing gear models utilize the same internal gear train design </vt:lpstr>
      <vt:lpstr>All Jost landing gear models utilize the simple gear box design = 4 moving parts</vt:lpstr>
      <vt:lpstr>All JOST landing gear models utilize the unique double “D” shaft design for safety</vt:lpstr>
      <vt:lpstr>JOST “will fit” aftermarket landing gear </vt:lpstr>
      <vt:lpstr>JOST “will fit” aftermarket landing gear </vt:lpstr>
      <vt:lpstr>What is new with JOST landing gear?</vt:lpstr>
      <vt:lpstr>Top selling JOST replacement parts</vt:lpstr>
      <vt:lpstr>Why is it a  good time to sell                  5th Wheels?</vt:lpstr>
      <vt:lpstr>PowerPoint Presentation</vt:lpstr>
      <vt:lpstr>PowerPoint Presentation</vt:lpstr>
      <vt:lpstr>PowerPoint Presentation</vt:lpstr>
      <vt:lpstr>PowerPoint Presentation</vt:lpstr>
      <vt:lpstr>JOST 5th Wheel Maintenance</vt:lpstr>
      <vt:lpstr>PowerPoint Presentation</vt:lpstr>
      <vt:lpstr>JOST Point of Purchase Displays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Stoughton Parts Sales 2017 Customer Appreciation Event</dc:title>
  <dc:creator>Michelle Haworth</dc:creator>
  <cp:lastModifiedBy>Michelle Haworth</cp:lastModifiedBy>
  <cp:revision>29</cp:revision>
  <dcterms:created xsi:type="dcterms:W3CDTF">2017-06-13T15:39:35Z</dcterms:created>
  <dcterms:modified xsi:type="dcterms:W3CDTF">2019-08-20T18:09:26Z</dcterms:modified>
</cp:coreProperties>
</file>