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61" r:id="rId3"/>
    <p:sldId id="262" r:id="rId4"/>
    <p:sldId id="264" r:id="rId5"/>
    <p:sldId id="263" r:id="rId6"/>
    <p:sldId id="265" r:id="rId7"/>
    <p:sldId id="279" r:id="rId8"/>
    <p:sldId id="267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202D05-1EB5-4897-B733-E7D308DAD2CC}">
  <a:tblStyle styleId="{A3202D05-1EB5-4897-B733-E7D308DAD2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28"/>
  </p:normalViewPr>
  <p:slideViewPr>
    <p:cSldViewPr snapToGrid="0" snapToObjects="1">
      <p:cViewPr>
        <p:scale>
          <a:sx n="81" d="100"/>
          <a:sy n="81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9080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too many words. Bullet out information. 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100" tIns="45550" rIns="91100" bIns="45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016" cy="6865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6842"/>
            <a:ext cx="7772400" cy="8502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tx2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8730"/>
            <a:ext cx="6400800" cy="50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 i="1">
                <a:solidFill>
                  <a:srgbClr val="FF0000"/>
                </a:solidFill>
                <a:effectLst/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456" y="178646"/>
            <a:ext cx="6008814" cy="627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1F497D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922"/>
            <a:ext cx="8229600" cy="49178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charset="2"/>
              <a:buNone/>
              <a:defRPr sz="2400" b="1">
                <a:solidFill>
                  <a:schemeClr val="tx2"/>
                </a:solidFill>
                <a:latin typeface="Trebuchet MS"/>
                <a:cs typeface="Trebuchet MS"/>
              </a:defRPr>
            </a:lvl1pPr>
            <a:lvl2pPr marL="800100" indent="-342900">
              <a:buClr>
                <a:srgbClr val="FF0000"/>
              </a:buClr>
              <a:buFont typeface="Wingdings" charset="2"/>
              <a:buChar char="§"/>
              <a:defRPr sz="2200">
                <a:solidFill>
                  <a:srgbClr val="1F497D"/>
                </a:solidFill>
                <a:latin typeface="Trebuchet MS"/>
                <a:cs typeface="Trebuchet MS"/>
              </a:defRPr>
            </a:lvl2pPr>
            <a:lvl3pPr marL="1371600" indent="-457200">
              <a:buClr>
                <a:srgbClr val="FF0000"/>
              </a:buClr>
              <a:buFont typeface="Arial"/>
              <a:buChar char="•"/>
              <a:defRPr sz="2000">
                <a:solidFill>
                  <a:srgbClr val="1F497D"/>
                </a:solidFill>
                <a:latin typeface="Trebuchet MS"/>
                <a:cs typeface="Trebuchet MS"/>
              </a:defRPr>
            </a:lvl3pPr>
            <a:lvl4pPr marL="1714500" indent="-342900">
              <a:buClr>
                <a:srgbClr val="FF0000"/>
              </a:buClr>
              <a:buFont typeface="+mj-lt"/>
              <a:buAutoNum type="arabicPeriod"/>
              <a:defRPr sz="1800">
                <a:solidFill>
                  <a:srgbClr val="1F497D"/>
                </a:solidFill>
                <a:latin typeface="Trebuchet MS"/>
                <a:cs typeface="Trebuchet MS"/>
              </a:defRPr>
            </a:lvl4pPr>
            <a:lvl5pPr marL="2171700" indent="-342900">
              <a:buClr>
                <a:srgbClr val="FF0000"/>
              </a:buClr>
              <a:buFont typeface="+mj-lt"/>
              <a:buAutoNum type="alphaUcPeriod"/>
              <a:defRPr sz="1800">
                <a:solidFill>
                  <a:srgbClr val="1F497D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456" y="178646"/>
            <a:ext cx="6008814" cy="627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400" b="1">
                <a:solidFill>
                  <a:srgbClr val="1F497D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922"/>
            <a:ext cx="8229600" cy="53608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charset="2"/>
              <a:buNone/>
              <a:defRPr sz="2400" b="1">
                <a:solidFill>
                  <a:schemeClr val="tx2"/>
                </a:solidFill>
                <a:latin typeface="Trebuchet MS"/>
                <a:cs typeface="Trebuchet MS"/>
              </a:defRPr>
            </a:lvl1pPr>
            <a:lvl2pPr marL="800100" indent="-342900">
              <a:buClr>
                <a:srgbClr val="FF0000"/>
              </a:buClr>
              <a:buFont typeface="Wingdings" charset="2"/>
              <a:buChar char="§"/>
              <a:defRPr sz="2200">
                <a:solidFill>
                  <a:schemeClr val="tx2"/>
                </a:solidFill>
                <a:latin typeface="Trebuchet MS"/>
                <a:cs typeface="Trebuchet MS"/>
              </a:defRPr>
            </a:lvl2pPr>
            <a:lvl3pPr marL="1371600" indent="-457200">
              <a:buClr>
                <a:srgbClr val="FF0000"/>
              </a:buClr>
              <a:buFont typeface="Arial"/>
              <a:buChar char="•"/>
              <a:defRPr sz="2000">
                <a:solidFill>
                  <a:srgbClr val="1F497D"/>
                </a:solidFill>
                <a:latin typeface="Trebuchet MS"/>
                <a:cs typeface="Trebuchet MS"/>
              </a:defRPr>
            </a:lvl3pPr>
            <a:lvl4pPr marL="1714500" indent="-342900">
              <a:buClr>
                <a:srgbClr val="FF0000"/>
              </a:buClr>
              <a:buFont typeface="+mj-lt"/>
              <a:buAutoNum type="arabicPeriod"/>
              <a:defRPr sz="1800">
                <a:solidFill>
                  <a:srgbClr val="1F497D"/>
                </a:solidFill>
                <a:latin typeface="Trebuchet MS"/>
                <a:cs typeface="Trebuchet MS"/>
              </a:defRPr>
            </a:lvl4pPr>
            <a:lvl5pPr marL="2171700" indent="-342900">
              <a:buClr>
                <a:srgbClr val="FF0000"/>
              </a:buClr>
              <a:buFont typeface="+mj-lt"/>
              <a:buAutoNum type="alphaUcPeriod"/>
              <a:defRPr sz="1800">
                <a:solidFill>
                  <a:srgbClr val="1F497D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748456" y="178645"/>
            <a:ext cx="6008700" cy="6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1F497D"/>
              </a:buClr>
              <a:buFont typeface="Trebuchet MS"/>
              <a:buNone/>
              <a:defRPr sz="2400" b="1" i="0" u="none" strike="noStrike" cap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151921"/>
            <a:ext cx="8229600" cy="53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FF0000"/>
              </a:buClr>
              <a:buFont typeface="Noto Sans Symbols"/>
              <a:buNone/>
              <a:defRPr sz="2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00100" marR="0" lvl="1" indent="-203200" algn="l" rtl="0">
              <a:spcBef>
                <a:spcPts val="440"/>
              </a:spcBef>
              <a:buClr>
                <a:srgbClr val="FF0000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30200" algn="l" rtl="0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FF0000"/>
              </a:buClr>
              <a:buSzPct val="100000"/>
              <a:buFont typeface="Calibri"/>
              <a:buAutoNum type="arabicPeriod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FF0000"/>
              </a:buClr>
              <a:buSzPct val="100000"/>
              <a:buFont typeface="Calibri"/>
              <a:buAutoNum type="alphaUcPeriod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36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32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Jeff Barr – OES Sales Manager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2" cy="6929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143947" y="178646"/>
            <a:ext cx="3168128" cy="62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1F497D"/>
              </a:buClr>
              <a:buSzPct val="25000"/>
            </a:pPr>
            <a:r>
              <a:rPr lang="en-US" sz="2000" dirty="0">
                <a:ea typeface="Trebuchet MS"/>
                <a:sym typeface="Trebuchet MS"/>
              </a:rPr>
              <a:t>Strengthen the Base Expand and Grow</a:t>
            </a:r>
            <a:endParaRPr lang="en" sz="2000" b="1" i="0" u="none" strike="noStrike" cap="none" dirty="0">
              <a:solidFill>
                <a:srgbClr val="1F497D"/>
              </a:solidFill>
              <a:ea typeface="Trebuchet MS"/>
              <a:sym typeface="Trebuchet MS"/>
            </a:endParaRPr>
          </a:p>
        </p:txBody>
      </p:sp>
      <p:sp>
        <p:nvSpPr>
          <p:cNvPr id="5" name="Shape 77"/>
          <p:cNvSpPr/>
          <p:nvPr/>
        </p:nvSpPr>
        <p:spPr>
          <a:xfrm>
            <a:off x="226763" y="984792"/>
            <a:ext cx="8778000" cy="399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rebuchet MS"/>
              </a:rPr>
              <a:t>Strategic approach focusing on highly coordinated business unit strategies</a:t>
            </a:r>
          </a:p>
        </p:txBody>
      </p:sp>
      <p:sp>
        <p:nvSpPr>
          <p:cNvPr id="7" name="Shape 113"/>
          <p:cNvSpPr txBox="1">
            <a:spLocks/>
          </p:cNvSpPr>
          <p:nvPr/>
        </p:nvSpPr>
        <p:spPr>
          <a:xfrm>
            <a:off x="3338199" y="235625"/>
            <a:ext cx="2732925" cy="436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F497D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/>
              </a:rPr>
              <a:t>STEMCO Strategy:</a:t>
            </a:r>
            <a:endParaRPr lang="en-US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" y="1179"/>
            <a:ext cx="9241600" cy="6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1F497D"/>
              </a:buClr>
              <a:buSzPct val="25000"/>
              <a:buFont typeface="Trebuchet MS"/>
              <a:buNone/>
            </a:pPr>
            <a:r>
              <a:rPr lang="en" sz="2400" b="1" i="0" u="none" strike="noStrike" cap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Wheel End Products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361949" y="4561726"/>
            <a:ext cx="8505825" cy="19510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performance products for the commercial vehicle market since 1951</a:t>
            </a:r>
          </a:p>
          <a:p>
            <a:pPr marL="10858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Voyager, Discover, Guardian HP and Grit Guard wheel seals</a:t>
            </a:r>
          </a:p>
          <a:p>
            <a:pPr marL="10858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PRO-TORQ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and ZIP-TORQ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Advanced Axle Spindles</a:t>
            </a:r>
          </a:p>
          <a:p>
            <a:pPr marL="10858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Defender, Sentinel, Traditional, and PSI Hub Caps</a:t>
            </a:r>
          </a:p>
          <a:p>
            <a:pPr marL="10858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Heavy Duty Bearings</a:t>
            </a:r>
          </a:p>
          <a:p>
            <a:pPr marL="10858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2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Hubodometer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Mileage Counters</a:t>
            </a:r>
          </a:p>
          <a:p>
            <a:pPr marL="285750" marR="0" lvl="0" indent="-285750" algn="l" rtl="0">
              <a:spcBef>
                <a:spcPts val="28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STEMCO engineers wheel end solutions designed to meet the performance expectations of almost every fleet in service of our effort — </a:t>
            </a:r>
            <a:r>
              <a:rPr lang="en" sz="1600" b="1" i="1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the Roadways Safer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®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250" cy="692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1F497D"/>
              </a:buClr>
              <a:buSzPct val="25000"/>
              <a:buFont typeface="Trebuchet MS"/>
              <a:buNone/>
            </a:pPr>
            <a:r>
              <a:rPr lang="en" sz="2400" b="1" i="0" u="none" strike="noStrike" cap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Brake Products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438150" y="5085708"/>
            <a:ext cx="8458200" cy="1427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6213" marR="0" lvl="0" indent="-16986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STEMCO Brake Products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™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provides application specific high performance braking solutions, and industry unique products and processes</a:t>
            </a:r>
          </a:p>
          <a:p>
            <a:pPr marL="176213" marR="0" lvl="0" indent="-169863" algn="l" rtl="0">
              <a:lnSpc>
                <a:spcPct val="110000"/>
              </a:lnSpc>
              <a:spcBef>
                <a:spcPts val="280"/>
              </a:spcBef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" sz="16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CentriFuse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®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brake drums, B-Lock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™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brake linings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" sz="16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Crewson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™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brake adjusters, are providing an answer to the question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“how do I get quieter, safer, brake systems that run cooler and last longer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”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" y="1179"/>
            <a:ext cx="9241600" cy="6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1F497D"/>
              </a:buClr>
              <a:buSzPct val="25000"/>
              <a:buFont typeface="Trebuchet MS"/>
              <a:buNone/>
            </a:pPr>
            <a:r>
              <a:rPr lang="en" sz="2400" b="1" i="0" u="none" strike="noStrike" cap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Suspension Products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447675" y="4508227"/>
            <a:ext cx="8309595" cy="1511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6213" marR="0" lvl="0" indent="-169863" algn="l" rtl="0">
              <a:lnSpc>
                <a:spcPct val="110000"/>
              </a:lnSpc>
              <a:spcBef>
                <a:spcPts val="2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Longest lasting, easiest to install no-ream steering knuckle king pins, spring pins</a:t>
            </a:r>
            <a:br>
              <a:rPr lang="en-US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</a:br>
            <a:r>
              <a:rPr lang="en-US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and</a:t>
            </a:r>
            <a:r>
              <a:rPr lang="en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 bushings</a:t>
            </a:r>
          </a:p>
          <a:p>
            <a:pPr marL="176213" lvl="0" indent="-169863">
              <a:lnSpc>
                <a:spcPct val="110000"/>
              </a:lnSpc>
              <a:spcBef>
                <a:spcPts val="260"/>
              </a:spcBef>
              <a:buSzPct val="100000"/>
              <a:buFont typeface="Noto Sans Symbols"/>
              <a:buChar char="▪"/>
            </a:pPr>
            <a:r>
              <a:rPr lang="en-US" sz="1600" b="0" dirty="0">
                <a:solidFill>
                  <a:srgbClr val="000000"/>
                </a:solidFill>
                <a:ea typeface="Trebuchet MS"/>
                <a:sym typeface="Trebuchet MS"/>
              </a:rPr>
              <a:t>E</a:t>
            </a:r>
            <a:r>
              <a:rPr lang="en" sz="1600" b="0" dirty="0" err="1">
                <a:solidFill>
                  <a:srgbClr val="000000"/>
                </a:solidFill>
                <a:ea typeface="Trebuchet MS"/>
                <a:sym typeface="Trebuchet MS"/>
              </a:rPr>
              <a:t>asy</a:t>
            </a:r>
            <a:r>
              <a:rPr lang="en-US" sz="1600" b="0" dirty="0">
                <a:solidFill>
                  <a:srgbClr val="000000"/>
                </a:solidFill>
                <a:ea typeface="Trebuchet MS"/>
                <a:sym typeface="Trebuchet MS"/>
              </a:rPr>
              <a:t>-</a:t>
            </a:r>
            <a:r>
              <a:rPr lang="en" sz="1600" b="0" dirty="0">
                <a:solidFill>
                  <a:srgbClr val="000000"/>
                </a:solidFill>
                <a:ea typeface="Trebuchet MS"/>
                <a:sym typeface="Trebuchet MS"/>
              </a:rPr>
              <a:t>to</a:t>
            </a:r>
            <a:r>
              <a:rPr lang="en-US" sz="1600" b="0" dirty="0">
                <a:solidFill>
                  <a:srgbClr val="000000"/>
                </a:solidFill>
                <a:ea typeface="Trebuchet MS"/>
                <a:sym typeface="Trebuchet MS"/>
              </a:rPr>
              <a:t>-</a:t>
            </a:r>
            <a:r>
              <a:rPr lang="en" sz="1600" b="0" dirty="0">
                <a:solidFill>
                  <a:srgbClr val="000000"/>
                </a:solidFill>
                <a:ea typeface="Trebuchet MS"/>
                <a:sym typeface="Trebuchet MS"/>
              </a:rPr>
              <a:t>install </a:t>
            </a:r>
            <a:r>
              <a:rPr lang="en" sz="1600" b="0" dirty="0" err="1">
                <a:solidFill>
                  <a:srgbClr val="000000"/>
                </a:solidFill>
                <a:ea typeface="Trebuchet MS"/>
                <a:sym typeface="Trebuchet MS"/>
              </a:rPr>
              <a:t>Qwik</a:t>
            </a:r>
            <a:r>
              <a:rPr lang="en" sz="1600" b="0" dirty="0">
                <a:solidFill>
                  <a:srgbClr val="000000"/>
                </a:solidFill>
                <a:ea typeface="Trebuchet MS"/>
                <a:sym typeface="Trebuchet MS"/>
              </a:rPr>
              <a:t> </a:t>
            </a:r>
            <a:r>
              <a:rPr lang="en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Kit</a:t>
            </a:r>
            <a:r>
              <a:rPr lang="en" sz="1600" b="0" i="0" u="none" strike="noStrike" cap="none" baseline="30000" dirty="0">
                <a:solidFill>
                  <a:srgbClr val="000000"/>
                </a:solidFill>
                <a:ea typeface="Trebuchet MS"/>
                <a:sym typeface="Trebuchet MS"/>
              </a:rPr>
              <a:t>™</a:t>
            </a:r>
            <a:r>
              <a:rPr lang="en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 outperforms and outlasts the competition</a:t>
            </a:r>
          </a:p>
          <a:p>
            <a:pPr marL="176213" marR="0" lvl="0" indent="-169863" algn="l" rtl="0">
              <a:lnSpc>
                <a:spcPct val="110000"/>
              </a:lnSpc>
              <a:spcBef>
                <a:spcPts val="2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000000"/>
                </a:solidFill>
                <a:ea typeface="Trebuchet MS"/>
                <a:sym typeface="Trebuchet MS"/>
              </a:rPr>
              <a:t>STEMCO Gaff high performance polyurethane replacement parts for rubber undercarriage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" y="1179"/>
            <a:ext cx="9241600" cy="6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1F497D"/>
              </a:buClr>
              <a:buSzPct val="25000"/>
              <a:buFont typeface="Trebuchet MS"/>
              <a:buNone/>
            </a:pPr>
            <a:r>
              <a:rPr lang="en" sz="2400" b="1" i="0" u="none" strike="noStrike" cap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Innovative Tire &amp; Mileage Solutions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365051" y="4635575"/>
            <a:ext cx="8566298" cy="17652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A leader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in the market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 </a:t>
            </a:r>
            <a:r>
              <a:rPr lang="en" sz="16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focused on improving commercial vehicle fuel economy and increasing tire life.</a:t>
            </a:r>
          </a:p>
          <a:p>
            <a:pPr marL="971550" lvl="1" indent="-171450">
              <a:lnSpc>
                <a:spcPct val="150000"/>
              </a:lnSpc>
              <a:spcBef>
                <a:spcPts val="300"/>
              </a:spcBef>
              <a:buSzPct val="100000"/>
            </a:pPr>
            <a:r>
              <a:rPr lang="en-US" sz="1400" b="0" dirty="0" err="1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Aeris</a:t>
            </a:r>
            <a:r>
              <a:rPr lang="en" sz="1400" baseline="30000" dirty="0">
                <a:solidFill>
                  <a:srgbClr val="000000"/>
                </a:solidFill>
                <a:ea typeface="Trebuchet MS"/>
                <a:sym typeface="Trebuchet MS"/>
              </a:rPr>
              <a:t> ®</a:t>
            </a:r>
            <a:r>
              <a:rPr lang="en-US" sz="1400" b="0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 - High performance tire inflation system.</a:t>
            </a:r>
          </a:p>
          <a:p>
            <a:pPr marL="971550" lvl="1" indent="-171450">
              <a:lnSpc>
                <a:spcPct val="150000"/>
              </a:lnSpc>
              <a:spcBef>
                <a:spcPts val="300"/>
              </a:spcBef>
              <a:buSzPct val="100000"/>
            </a:pPr>
            <a:r>
              <a:rPr lang="en-US" sz="1400" b="0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BAT RF</a:t>
            </a:r>
            <a:r>
              <a:rPr lang="en" sz="1400" baseline="30000" dirty="0">
                <a:solidFill>
                  <a:srgbClr val="000000"/>
                </a:solidFill>
                <a:ea typeface="Trebuchet MS"/>
                <a:sym typeface="Trebuchet MS"/>
              </a:rPr>
              <a:t> ®</a:t>
            </a:r>
            <a:r>
              <a:rPr lang="en-US" sz="1400" b="0" dirty="0">
                <a:solidFill>
                  <a:srgbClr val="000000"/>
                </a:solidFill>
                <a:latin typeface="Trebuchet MS" panose="020B0603020202020204" pitchFamily="34" charset="0"/>
                <a:ea typeface="Calibri" charset="0"/>
                <a:cs typeface="Calibri" charset="0"/>
                <a:sym typeface="Trebuchet MS"/>
              </a:rPr>
              <a:t> - Tire pressure monitoring system. </a:t>
            </a:r>
          </a:p>
          <a:p>
            <a:pPr marL="971550" lvl="1" indent="-171450">
              <a:spcBef>
                <a:spcPts val="300"/>
              </a:spcBef>
              <a:buSzPct val="100000"/>
            </a:pPr>
            <a:r>
              <a:rPr lang="en-US" sz="1400" b="0" dirty="0" err="1">
                <a:solidFill>
                  <a:schemeClr val="accent6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TrailerTail</a:t>
            </a:r>
            <a:r>
              <a:rPr lang="en" sz="1400" baseline="30000" dirty="0">
                <a:solidFill>
                  <a:srgbClr val="000000"/>
                </a:solidFill>
                <a:ea typeface="Trebuchet MS"/>
                <a:sym typeface="Trebuchet MS"/>
              </a:rPr>
              <a:t> ®</a:t>
            </a:r>
            <a:r>
              <a:rPr lang="en-US" sz="1400" b="0" dirty="0">
                <a:solidFill>
                  <a:schemeClr val="accent6"/>
                </a:solidFill>
                <a:latin typeface="Trebuchet MS" panose="020B0603020202020204" pitchFamily="34" charset="0"/>
                <a:ea typeface="Calibri" charset="0"/>
                <a:cs typeface="Calibri" charset="0"/>
              </a:rPr>
              <a:t> - Leading rear drag trailer aerodynamics tech in the industry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DataTrac</a:t>
            </a:r>
            <a:r>
              <a:rPr lang="en-US" baseline="30000" dirty="0"/>
              <a:t>®</a:t>
            </a:r>
            <a:r>
              <a:rPr lang="en-US" dirty="0"/>
              <a:t> 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Programmable Electronic Hubodometer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Never Miss A Sale.</a:t>
            </a:r>
          </a:p>
          <a:p>
            <a:r>
              <a:rPr lang="en-US" sz="1800" b="0" dirty="0"/>
              <a:t>STEMCO introduces a new technologically advanced programmable mileage counter, the </a:t>
            </a:r>
            <a:r>
              <a:rPr lang="en-US" sz="1800" b="0" dirty="0" err="1"/>
              <a:t>DataTrac</a:t>
            </a:r>
            <a:r>
              <a:rPr lang="en-US" sz="1800" b="0" baseline="30000" dirty="0"/>
              <a:t>®</a:t>
            </a:r>
            <a:r>
              <a:rPr lang="en-US" sz="1800" b="0" dirty="0"/>
              <a:t> Pro Electronic Hubodometer. What makes the </a:t>
            </a:r>
            <a:r>
              <a:rPr lang="en-US" sz="1800" b="0" dirty="0" err="1"/>
              <a:t>DataTrac</a:t>
            </a:r>
            <a:r>
              <a:rPr lang="en-US" sz="1800" b="0" baseline="30000" dirty="0"/>
              <a:t>®</a:t>
            </a:r>
            <a:r>
              <a:rPr lang="en-US" sz="1800" b="0" dirty="0"/>
              <a:t> Pro Electronic Hubodometer unique is its ability to be programmed by the STEMCO Programmer to meet the customer's specific tire revolutions requirements.</a:t>
            </a:r>
          </a:p>
          <a:p>
            <a:r>
              <a:rPr lang="en-US" dirty="0">
                <a:solidFill>
                  <a:schemeClr val="accent1"/>
                </a:solidFill>
              </a:rPr>
              <a:t>Buy 24 and receive a FREE Programmer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543050"/>
            <a:ext cx="601789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5619750"/>
            <a:ext cx="2725763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1F497D"/>
              </a:buClr>
              <a:buSzPct val="25000"/>
            </a:pPr>
            <a:r>
              <a:rPr lang="en-US" dirty="0"/>
              <a:t>C</a:t>
            </a:r>
            <a:r>
              <a:rPr lang="en-US" dirty="0">
                <a:ea typeface="Trebuchet MS"/>
                <a:sym typeface="Trebuchet MS"/>
              </a:rPr>
              <a:t>ustomer Support</a:t>
            </a:r>
            <a:endParaRPr lang="en" sz="2400" b="1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63" name="Shape 163"/>
          <p:cNvGraphicFramePr/>
          <p:nvPr>
            <p:extLst>
              <p:ext uri="{D42A27DB-BD31-4B8C-83A1-F6EECF244321}">
                <p14:modId xmlns:p14="http://schemas.microsoft.com/office/powerpoint/2010/main" val="1891429335"/>
              </p:ext>
            </p:extLst>
          </p:nvPr>
        </p:nvGraphicFramePr>
        <p:xfrm>
          <a:off x="418214" y="1284665"/>
          <a:ext cx="3106051" cy="4460635"/>
        </p:xfrm>
        <a:graphic>
          <a:graphicData uri="http://schemas.openxmlformats.org/drawingml/2006/table">
            <a:tbl>
              <a:tblPr firstRow="1" bandRow="1">
                <a:noFill/>
                <a:tableStyleId>{A3202D05-1EB5-4897-B733-E7D308DAD2CC}</a:tableStyleId>
              </a:tblPr>
              <a:tblGrid>
                <a:gridCol w="250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900" b="1" u="none" strike="noStrike" cap="none" dirty="0"/>
                        <a:t>Field Support</a:t>
                      </a:r>
                    </a:p>
                  </a:txBody>
                  <a:tcPr marL="91450" marR="91450" marT="45725" marB="45725"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/>
                        <a:t>Qty</a:t>
                      </a:r>
                    </a:p>
                  </a:txBody>
                  <a:tcPr marL="91450" marR="91450" marT="45725" marB="45725"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District Sales Managers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51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Regional Sales Managers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dirty="0"/>
                        <a:t>6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Strategic Account Managers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5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OEM Sales Managers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5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/>
                        <a:t>Wheel End Specialists</a:t>
                      </a:r>
                      <a:endParaRPr lang="en" sz="150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4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Brake Specialists	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4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Suspension Specialists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4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500" dirty="0"/>
                        <a:t>ITMS (Tire &amp; Aero) </a:t>
                      </a:r>
                      <a:r>
                        <a:rPr lang="en" sz="1500" dirty="0"/>
                        <a:t> Specialists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8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Tech Service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7</a:t>
                      </a:r>
                      <a:endParaRPr lang="en" sz="1600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500" dirty="0"/>
                        <a:t>Customer Service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/>
                        <a:t>2</a:t>
                      </a:r>
                      <a:r>
                        <a:rPr lang="en" sz="1600" dirty="0"/>
                        <a:t>2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Total World Field Support</a:t>
                      </a:r>
                    </a:p>
                  </a:txBody>
                  <a:tcPr marL="91450" marR="91450" marT="45725" marB="45725"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</a:rPr>
                        <a:t>116</a:t>
                      </a:r>
                      <a:endParaRPr lang="en" sz="16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20" y="1067932"/>
            <a:ext cx="6153471" cy="49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725" y="269"/>
            <a:ext cx="9222900" cy="69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1F497D"/>
              </a:buClr>
              <a:buSzPct val="25000"/>
            </a:pPr>
            <a:br>
              <a:rPr lang="en-US" dirty="0">
                <a:ea typeface="Trebuchet MS"/>
                <a:sym typeface="Trebuchet MS"/>
              </a:rPr>
            </a:br>
            <a:r>
              <a:rPr lang="en-US" dirty="0">
                <a:ea typeface="Trebuchet MS"/>
                <a:sym typeface="Trebuchet MS"/>
              </a:rPr>
              <a:t>Field Sales Training</a:t>
            </a:r>
            <a:endParaRPr lang="en" sz="2400" b="1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43725" y="1651590"/>
            <a:ext cx="4017300" cy="4685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Key Highlights</a:t>
            </a: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Selling Focused on End-users</a:t>
            </a: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STEMCO U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In-person &amp; Online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 Training Trucks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America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Skills: Action Selling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Standardized, Consistent Training</a:t>
            </a: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TQM® Certification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Includes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Wheel-ends, Brakes &amp; Suspensions</a:t>
            </a: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On-site and On-demand</a:t>
            </a:r>
          </a:p>
          <a:p>
            <a:pPr marL="274320" marR="0" lvl="0" indent="-198120" algn="l" rtl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TQM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Clinics A Week</a:t>
            </a:r>
          </a:p>
          <a:p>
            <a:pPr marL="457200" marR="0" lvl="1" indent="-20320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U.S., 20 Canada, 20 Mexico</a:t>
            </a:r>
          </a:p>
          <a:p>
            <a:pPr marL="457200" marR="0" lvl="1" indent="-20320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6,000 Per Year</a:t>
            </a:r>
          </a:p>
          <a:p>
            <a:pPr marL="457200" marR="0" lvl="1" indent="-20320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50,000 Mechanics Trained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TEMCO">
      <a:dk1>
        <a:srgbClr val="004B85"/>
      </a:dk1>
      <a:lt1>
        <a:srgbClr val="FFFFFF"/>
      </a:lt1>
      <a:dk2>
        <a:srgbClr val="1F497D"/>
      </a:dk2>
      <a:lt2>
        <a:srgbClr val="FFFFFF"/>
      </a:lt2>
      <a:accent1>
        <a:srgbClr val="DE2E2B"/>
      </a:accent1>
      <a:accent2>
        <a:srgbClr val="A8A9A8"/>
      </a:accent2>
      <a:accent3>
        <a:srgbClr val="898A89"/>
      </a:accent3>
      <a:accent4>
        <a:srgbClr val="007FFF"/>
      </a:accent4>
      <a:accent5>
        <a:srgbClr val="FF9A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AE163C2-7899-B849-85CB-20501BF45FA3}" vid="{E1FAF7D4-C25F-4E4E-9FE7-C272EA36622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9632</TotalTime>
  <Words>379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Symbols</vt:lpstr>
      <vt:lpstr>Trebuchet MS</vt:lpstr>
      <vt:lpstr>Wingdings</vt:lpstr>
      <vt:lpstr>Custom Design</vt:lpstr>
      <vt:lpstr>Jeff Barr – OES Sales Manager</vt:lpstr>
      <vt:lpstr>Strengthen the Base Expand and Grow</vt:lpstr>
      <vt:lpstr>Wheel End Products</vt:lpstr>
      <vt:lpstr>Brake Products</vt:lpstr>
      <vt:lpstr>Suspension Products</vt:lpstr>
      <vt:lpstr>Innovative Tire &amp; Mileage Solutions</vt:lpstr>
      <vt:lpstr>DataTrac® Pro</vt:lpstr>
      <vt:lpstr>Customer Support</vt:lpstr>
      <vt:lpstr> Field Sales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STEMCO Overview Presentation</dc:title>
  <dc:creator>Norgrant, Michael</dc:creator>
  <cp:lastModifiedBy>Michelle Haworth</cp:lastModifiedBy>
  <cp:revision>67</cp:revision>
  <dcterms:modified xsi:type="dcterms:W3CDTF">2019-08-30T00:25:26Z</dcterms:modified>
</cp:coreProperties>
</file>