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57" r:id="rId6"/>
    <p:sldId id="497" r:id="rId7"/>
    <p:sldId id="258" r:id="rId8"/>
    <p:sldId id="881" r:id="rId9"/>
    <p:sldId id="926" r:id="rId10"/>
    <p:sldId id="933" r:id="rId11"/>
    <p:sldId id="932" r:id="rId12"/>
    <p:sldId id="931" r:id="rId13"/>
    <p:sldId id="930" r:id="rId14"/>
    <p:sldId id="312" r:id="rId15"/>
    <p:sldId id="314" r:id="rId16"/>
    <p:sldId id="324" r:id="rId17"/>
    <p:sldId id="474" r:id="rId18"/>
    <p:sldId id="904" r:id="rId19"/>
    <p:sldId id="326" r:id="rId20"/>
    <p:sldId id="887" r:id="rId21"/>
    <p:sldId id="304" r:id="rId22"/>
    <p:sldId id="929" r:id="rId23"/>
    <p:sldId id="934" r:id="rId24"/>
    <p:sldId id="328"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A30B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C32E2-DD96-4A4F-AE4B-49458A569C08}" v="1" dt="2019-08-22T17:33:39.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75583" autoAdjust="0"/>
  </p:normalViewPr>
  <p:slideViewPr>
    <p:cSldViewPr snapToGrid="0">
      <p:cViewPr>
        <p:scale>
          <a:sx n="116" d="100"/>
          <a:sy n="116" d="100"/>
        </p:scale>
        <p:origin x="1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177719C-B9B9-483E-9869-6AF833C4165D}" type="datetimeFigureOut">
              <a:rPr lang="en-US" smtClean="0"/>
              <a:t>8/23/2019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8686D3-6903-4A50-A1F2-F00B4E78C790}" type="slidenum">
              <a:rPr lang="en-US" smtClean="0"/>
              <a:t>‹#›</a:t>
            </a:fld>
            <a:endParaRPr lang="en-US" dirty="0"/>
          </a:p>
        </p:txBody>
      </p:sp>
    </p:spTree>
    <p:extLst>
      <p:ext uri="{BB962C8B-B14F-4D97-AF65-F5344CB8AC3E}">
        <p14:creationId xmlns:p14="http://schemas.microsoft.com/office/powerpoint/2010/main" val="222359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My name is Lisa Hoffman and I am responsible for all your aftermarket needs for Hendrickson Trailer.</a:t>
            </a:r>
          </a:p>
          <a:p>
            <a:endParaRPr lang="en-US" dirty="0"/>
          </a:p>
          <a:p>
            <a:r>
              <a:rPr lang="en-US" dirty="0"/>
              <a:t>Before we begin, I would like to thank you for the opportunity to speak with all of you.  My intent is to have all of you walk away with at least one new piece of knowledge you can turn into customer opportunities!</a:t>
            </a:r>
          </a:p>
        </p:txBody>
      </p:sp>
      <p:sp>
        <p:nvSpPr>
          <p:cNvPr id="4" name="Slide Number Placeholder 3"/>
          <p:cNvSpPr>
            <a:spLocks noGrp="1"/>
          </p:cNvSpPr>
          <p:nvPr>
            <p:ph type="sldNum" sz="quarter" idx="5"/>
          </p:nvPr>
        </p:nvSpPr>
        <p:spPr/>
        <p:txBody>
          <a:bodyPr/>
          <a:lstStyle/>
          <a:p>
            <a:fld id="{298686D3-6903-4A50-A1F2-F00B4E78C790}" type="slidenum">
              <a:rPr lang="en-US" smtClean="0"/>
              <a:t>1</a:t>
            </a:fld>
            <a:endParaRPr lang="en-US" dirty="0"/>
          </a:p>
        </p:txBody>
      </p:sp>
    </p:spTree>
    <p:extLst>
      <p:ext uri="{BB962C8B-B14F-4D97-AF65-F5344CB8AC3E}">
        <p14:creationId xmlns:p14="http://schemas.microsoft.com/office/powerpoint/2010/main" val="1957898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 when you do focus on those part opportunities – remember there are always related parts that should be considered.  Never sell someone something they don’t need, but it is absolutely your responsibility to educate your customers on what is right.  Such as – when they purchase an HCV – did you ask the root cause failure or the reason they needed this part?  Could the HCV have failed due to dirt and debris within the air system?  If so – are you providing them with thoughts to check and replace filters and possibly other damaged air parts?</a:t>
            </a:r>
          </a:p>
          <a:p>
            <a:endParaRPr lang="en-US" dirty="0"/>
          </a:p>
          <a:p>
            <a:r>
              <a:rPr lang="en-US" dirty="0"/>
              <a:t>The worst thing is for someone to purchase something from you and have to replace it again soon after.  They are looking for you to be the expert.  Think of your own experiences with car or appliance repair, etc...</a:t>
            </a:r>
          </a:p>
          <a:p>
            <a:endParaRPr lang="en-US" dirty="0"/>
          </a:p>
          <a:p>
            <a:endParaRPr lang="en-US" dirty="0"/>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10</a:t>
            </a:fld>
            <a:endParaRPr lang="en-US" dirty="0"/>
          </a:p>
        </p:txBody>
      </p:sp>
    </p:spTree>
    <p:extLst>
      <p:ext uri="{BB962C8B-B14F-4D97-AF65-F5344CB8AC3E}">
        <p14:creationId xmlns:p14="http://schemas.microsoft.com/office/powerpoint/2010/main" val="590548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07138" cy="3548062"/>
          </a:xfrm>
        </p:spPr>
      </p:sp>
      <p:sp>
        <p:nvSpPr>
          <p:cNvPr id="3" name="Notes Placeholder 2"/>
          <p:cNvSpPr>
            <a:spLocks noGrp="1"/>
          </p:cNvSpPr>
          <p:nvPr>
            <p:ph type="body" idx="1"/>
          </p:nvPr>
        </p:nvSpPr>
        <p:spPr/>
        <p:txBody>
          <a:bodyPr/>
          <a:lstStyle/>
          <a:p>
            <a:r>
              <a:rPr lang="en-US" baseline="0" dirty="0"/>
              <a:t>Moving to newer, or strategic systems, MAXX22T is Hendrickson ADB system that brought lower weight and costs to the trailer industry.  MAXX22T is available through all Trailer OEMs. So it is important for you to understand the offering and serviceable parts so you can provide your customers with the correct part at the right time.  We introduced this in 2015 and volumes have continued to climb tremendously over the last few years.  MAXX22T is growing significantly in the flatbed, tanker and reefer market.</a:t>
            </a:r>
          </a:p>
          <a:p>
            <a:endParaRPr lang="en-US" baseline="0" dirty="0"/>
          </a:p>
          <a:p>
            <a:r>
              <a:rPr lang="en-US" baseline="0" dirty="0"/>
              <a:t>We co-developed this product with WABCO where all parts are available via Hendrickson only!</a:t>
            </a:r>
          </a:p>
          <a:p>
            <a:endParaRPr lang="en-US" baseline="0" dirty="0"/>
          </a:p>
          <a:p>
            <a:r>
              <a:rPr lang="en-US" baseline="0" dirty="0"/>
              <a:t>Stock the wearable parts and the be destination in town where people go for replacement MAXX22T parts!!</a:t>
            </a:r>
          </a:p>
          <a:p>
            <a:endParaRPr lang="en-US" baseline="0" dirty="0"/>
          </a:p>
        </p:txBody>
      </p:sp>
      <p:sp>
        <p:nvSpPr>
          <p:cNvPr id="4" name="Slide Number Placeholder 3"/>
          <p:cNvSpPr>
            <a:spLocks noGrp="1"/>
          </p:cNvSpPr>
          <p:nvPr>
            <p:ph type="sldNum" sz="quarter" idx="10"/>
          </p:nvPr>
        </p:nvSpPr>
        <p:spPr/>
        <p:txBody>
          <a:bodyPr/>
          <a:lstStyle/>
          <a:p>
            <a:fld id="{8823B275-D715-4106-AA70-5C82EB79997A}" type="slidenum">
              <a:rPr lang="en-US" smtClean="0"/>
              <a:t>11</a:t>
            </a:fld>
            <a:endParaRPr lang="en-US" dirty="0"/>
          </a:p>
        </p:txBody>
      </p:sp>
    </p:spTree>
    <p:extLst>
      <p:ext uri="{BB962C8B-B14F-4D97-AF65-F5344CB8AC3E}">
        <p14:creationId xmlns:p14="http://schemas.microsoft.com/office/powerpoint/2010/main" val="311675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sure most of you, if not all of you, are familiar with  our TIREMAAX systems.  To help you with this opportunity, the past couple of years, we have set record sales of TIREMAAX systems.  Why am I telling you this?  Because it means significant part sales opportunities.  Make sure you have parts in inventory as there are key components to have on hand. This system is available and can be installed at all Trailer OEMs.</a:t>
            </a:r>
          </a:p>
          <a:p>
            <a:endParaRPr lang="en-US" dirty="0"/>
          </a:p>
          <a:p>
            <a:r>
              <a:rPr lang="en-US" dirty="0"/>
              <a:t>Because of the market penetration, you must inventory tire hoses and a couple of different hubcaps. You should also invest in some controllers. Display these items in your showroom to let fleets know you have this product on hand!</a:t>
            </a:r>
          </a:p>
          <a:p>
            <a:endParaRPr lang="en-US" dirty="0"/>
          </a:p>
          <a:p>
            <a:r>
              <a:rPr lang="en-US" dirty="0"/>
              <a:t>A small investment to become the primary source in your area of responsibility.  </a:t>
            </a:r>
          </a:p>
          <a:p>
            <a:endParaRPr lang="en-US" dirty="0"/>
          </a:p>
          <a:p>
            <a:pPr defTabSz="931774">
              <a:defRPr/>
            </a:pPr>
            <a:r>
              <a:rPr lang="en-US" dirty="0"/>
              <a:t>During the parts opportunity and sales process – you could probably use some help – so we will quickly cover some resources that are at your fingertips.</a:t>
            </a:r>
          </a:p>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18A40802-1B16-41F6-A97B-7E2D7B5FAE68}" type="datetime1">
              <a:rPr lang="en-US" smtClean="0"/>
              <a:t>8/23/2019</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50986B7-EE0A-4A37-BBEA-AAF37A82544C}" type="slidenum">
              <a:rPr lang="en-US" smtClean="0"/>
              <a:pPr/>
              <a:t>12</a:t>
            </a:fld>
            <a:endParaRPr lang="en-US" dirty="0"/>
          </a:p>
        </p:txBody>
      </p:sp>
    </p:spTree>
    <p:extLst>
      <p:ext uri="{BB962C8B-B14F-4D97-AF65-F5344CB8AC3E}">
        <p14:creationId xmlns:p14="http://schemas.microsoft.com/office/powerpoint/2010/main" val="3923369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a:t>
            </a:r>
            <a:r>
              <a:rPr lang="en-US" baseline="0" dirty="0"/>
              <a:t> of you are familiar with our website.  I would bookmark this site and make it the one and only central portal for “All Hendrickson”.  You can find all of your support needs from our website.  From Parts Lists to Tech Pubs to gaining access to our Parts Look Up System and our new online training portal Hendrickson Academy.</a:t>
            </a:r>
          </a:p>
          <a:p>
            <a:endParaRPr lang="en-US" baseline="0" dirty="0"/>
          </a:p>
          <a:p>
            <a:r>
              <a:rPr lang="en-US" baseline="0" dirty="0"/>
              <a:t>Let’s take a closer look at PLUS and the Hendrickson Academy.</a:t>
            </a:r>
            <a:endParaRPr lang="en-US" dirty="0"/>
          </a:p>
        </p:txBody>
      </p:sp>
      <p:sp>
        <p:nvSpPr>
          <p:cNvPr id="4" name="Slide Number Placeholder 3"/>
          <p:cNvSpPr>
            <a:spLocks noGrp="1"/>
          </p:cNvSpPr>
          <p:nvPr>
            <p:ph type="sldNum" sz="quarter" idx="10"/>
          </p:nvPr>
        </p:nvSpPr>
        <p:spPr/>
        <p:txBody>
          <a:bodyPr/>
          <a:lstStyle/>
          <a:p>
            <a:fld id="{3E070296-4E7A-408D-B30C-F8083AC884D2}" type="slidenum">
              <a:rPr lang="en-US" smtClean="0"/>
              <a:t>13</a:t>
            </a:fld>
            <a:endParaRPr lang="en-US" dirty="0"/>
          </a:p>
        </p:txBody>
      </p:sp>
    </p:spTree>
    <p:extLst>
      <p:ext uri="{BB962C8B-B14F-4D97-AF65-F5344CB8AC3E}">
        <p14:creationId xmlns:p14="http://schemas.microsoft.com/office/powerpoint/2010/main" val="1885877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PLUS is a portal that can provide you with the correct part the first time when looking up trailer systems.  Here is how we get started.  </a:t>
            </a:r>
          </a:p>
          <a:p>
            <a:r>
              <a:rPr lang="en-US" dirty="0"/>
              <a:t>Go to the bookmarked website, go to the parts and service section, click on “view PLUS” and register!  You are live within minutes.</a:t>
            </a:r>
          </a:p>
        </p:txBody>
      </p:sp>
      <p:sp>
        <p:nvSpPr>
          <p:cNvPr id="4" name="Slide Number Placeholder 3"/>
          <p:cNvSpPr>
            <a:spLocks noGrp="1"/>
          </p:cNvSpPr>
          <p:nvPr>
            <p:ph type="sldNum" sz="quarter" idx="5"/>
          </p:nvPr>
        </p:nvSpPr>
        <p:spPr/>
        <p:txBody>
          <a:bodyPr/>
          <a:lstStyle/>
          <a:p>
            <a:fld id="{298686D3-6903-4A50-A1F2-F00B4E78C790}" type="slidenum">
              <a:rPr lang="en-US" smtClean="0"/>
              <a:t>14</a:t>
            </a:fld>
            <a:endParaRPr lang="en-US" dirty="0"/>
          </a:p>
        </p:txBody>
      </p:sp>
    </p:spTree>
    <p:extLst>
      <p:ext uri="{BB962C8B-B14F-4D97-AF65-F5344CB8AC3E}">
        <p14:creationId xmlns:p14="http://schemas.microsoft.com/office/powerpoint/2010/main" val="1732629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r>
              <a:rPr lang="en-US" dirty="0"/>
              <a:t>On Trailer parts,</a:t>
            </a:r>
            <a:r>
              <a:rPr lang="en-US" baseline="0" dirty="0"/>
              <a:t> you can break down any suspension kit or assembly to individual components/ serviceable parts. </a:t>
            </a:r>
          </a:p>
          <a:p>
            <a:pPr defTabSz="914350">
              <a:defRPr/>
            </a:pPr>
            <a:endParaRPr lang="en-US" baseline="0" dirty="0"/>
          </a:p>
          <a:p>
            <a:pPr defTabSz="914350">
              <a:defRPr/>
            </a:pPr>
            <a:r>
              <a:rPr lang="en-US" baseline="0" dirty="0"/>
              <a:t>This example shows that by putting in the VANTRAAX dot number, you will get the parts that make up that system.  Wow!  No guessing on what part they need and what you should sell! </a:t>
            </a:r>
          </a:p>
          <a:p>
            <a:pPr defTabSz="914350">
              <a:defRPr/>
            </a:pPr>
            <a:endParaRPr lang="en-US" baseline="0" dirty="0"/>
          </a:p>
          <a:p>
            <a:pPr defTabSz="914350">
              <a:defRPr/>
            </a:pPr>
            <a:r>
              <a:rPr lang="en-US" dirty="0"/>
              <a:t>Please follow the instructions while entering</a:t>
            </a:r>
            <a:r>
              <a:rPr lang="en-US" baseline="0" dirty="0"/>
              <a:t> part numbers regarding dashes, etc..</a:t>
            </a:r>
            <a:endParaRPr lang="en-US" dirty="0"/>
          </a:p>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2C0AEBB-EE17-4128-BD3A-8A721520C5FD}" type="datetime1">
              <a:rPr lang="en-US" smtClean="0"/>
              <a:t>8/23/2019</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50986B7-EE0A-4A37-BBEA-AAF37A82544C}" type="slidenum">
              <a:rPr lang="en-US" smtClean="0"/>
              <a:pPr/>
              <a:t>15</a:t>
            </a:fld>
            <a:endParaRPr lang="en-US" dirty="0"/>
          </a:p>
        </p:txBody>
      </p:sp>
    </p:spTree>
    <p:extLst>
      <p:ext uri="{BB962C8B-B14F-4D97-AF65-F5344CB8AC3E}">
        <p14:creationId xmlns:p14="http://schemas.microsoft.com/office/powerpoint/2010/main" val="3285897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The Hendrickson Academy is an </a:t>
            </a:r>
            <a:r>
              <a:rPr lang="en-US" baseline="0" dirty="0"/>
              <a:t>on line technician educational portal where technicians can obtain service training on line meeting you and your technicians busy schedule.  </a:t>
            </a:r>
          </a:p>
          <a:p>
            <a:endParaRPr lang="en-US" baseline="0" dirty="0"/>
          </a:p>
          <a:p>
            <a:r>
              <a:rPr lang="en-US" baseline="0" dirty="0"/>
              <a:t>The portal provides the technician flexibility to just watch a video while conducting a repair to ensure it is completed correctly</a:t>
            </a:r>
          </a:p>
          <a:p>
            <a:r>
              <a:rPr lang="en-US" baseline="0" dirty="0"/>
              <a:t>Review product information</a:t>
            </a:r>
          </a:p>
          <a:p>
            <a:r>
              <a:rPr lang="en-US" baseline="0" dirty="0"/>
              <a:t>Or start the on line education course where technicians are tested and graded at the end of the course</a:t>
            </a:r>
          </a:p>
          <a:p>
            <a:r>
              <a:rPr lang="en-US" baseline="0" dirty="0"/>
              <a:t>The videos are in short segments allowing the technician to stop and start as needed.  Even if that means starting back up a an hour, day, week or month later.</a:t>
            </a:r>
          </a:p>
          <a:p>
            <a:r>
              <a:rPr lang="en-US" baseline="0" dirty="0"/>
              <a:t>They will be required to obtain an 85% or higher based on the topic before they are awarded a certificate of completion that they should present to management.</a:t>
            </a:r>
          </a:p>
          <a:p>
            <a:endParaRPr lang="en-US" baseline="0" dirty="0"/>
          </a:p>
          <a:p>
            <a:r>
              <a:rPr lang="en-US" baseline="0" dirty="0"/>
              <a:t>You get started by visiting our website and into the Parts and Service section.  Input your information, receive your log on information and your in!</a:t>
            </a:r>
          </a:p>
          <a:p>
            <a:endParaRPr lang="en-US" baseline="0" dirty="0"/>
          </a:p>
          <a:p>
            <a:r>
              <a:rPr lang="en-US" baseline="0" dirty="0"/>
              <a:t>Next – select your application (Trailer), select your product course (Wheel Service), then select your option of watching videos, product info, or start the course.</a:t>
            </a:r>
          </a:p>
          <a:p>
            <a:endParaRPr lang="en-US" baseline="0" dirty="0"/>
          </a:p>
          <a:p>
            <a:r>
              <a:rPr lang="en-US" baseline="0" dirty="0"/>
              <a:t>Not only is this optimum for technicians, but imagine if your part sales individuals were technically savvy with the suspension systems?  Technical sales ability goes a long way with customer credibility and securing part orders.</a:t>
            </a:r>
            <a:endParaRPr lang="en-US" dirty="0"/>
          </a:p>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2911EE05-8859-4EF4-838A-2E3E656637D2}" type="datetime1">
              <a:rPr lang="en-US" smtClean="0"/>
              <a:t>8/23/2019</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50986B7-EE0A-4A37-BBEA-AAF37A82544C}" type="slidenum">
              <a:rPr lang="en-US" smtClean="0"/>
              <a:pPr/>
              <a:t>16</a:t>
            </a:fld>
            <a:endParaRPr lang="en-US" dirty="0"/>
          </a:p>
        </p:txBody>
      </p:sp>
    </p:spTree>
    <p:extLst>
      <p:ext uri="{BB962C8B-B14F-4D97-AF65-F5344CB8AC3E}">
        <p14:creationId xmlns:p14="http://schemas.microsoft.com/office/powerpoint/2010/main" val="1086600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Hendrickson Academy is an educational and resource portal that was designed</a:t>
            </a:r>
            <a:r>
              <a:rPr lang="en-US" baseline="0" dirty="0"/>
              <a:t> and created by our customers for our customers.</a:t>
            </a:r>
          </a:p>
          <a:p>
            <a:r>
              <a:rPr lang="en-US" baseline="0" dirty="0"/>
              <a:t>There are two access points to the Academy to make it flexible and easy to find as listed on this slide.</a:t>
            </a:r>
          </a:p>
          <a:p>
            <a:endParaRPr lang="en-US" baseline="0" dirty="0"/>
          </a:p>
          <a:p>
            <a:r>
              <a:rPr lang="en-US" baseline="0" dirty="0"/>
              <a:t>In addition, there is an administration function with our portal.  Once you have your employees signed up, have them provide their user names to you, where you can then populate under the administration function allowing you to manage their progress and keep them focused on improving their technical aptitude.</a:t>
            </a:r>
          </a:p>
          <a:p>
            <a:endParaRPr lang="en-US" baseline="0" dirty="0"/>
          </a:p>
          <a:p>
            <a:r>
              <a:rPr lang="en-US" baseline="0" dirty="0"/>
              <a:t>Listed is what you will find in the portal today.  Keep checking back for additional courses to be added.</a:t>
            </a:r>
          </a:p>
          <a:p>
            <a:endParaRPr lang="en-US" baseline="0" dirty="0"/>
          </a:p>
          <a:p>
            <a:r>
              <a:rPr lang="en-US" baseline="0" dirty="0"/>
              <a:t>Sign up today and begin the educational journey with Hendrickson!  </a:t>
            </a:r>
            <a:endParaRPr lang="en-US" dirty="0"/>
          </a:p>
        </p:txBody>
      </p:sp>
      <p:sp>
        <p:nvSpPr>
          <p:cNvPr id="4" name="Slide Number Placeholder 3"/>
          <p:cNvSpPr>
            <a:spLocks noGrp="1"/>
          </p:cNvSpPr>
          <p:nvPr>
            <p:ph type="sldNum" sz="quarter" idx="10"/>
          </p:nvPr>
        </p:nvSpPr>
        <p:spPr/>
        <p:txBody>
          <a:bodyPr/>
          <a:lstStyle/>
          <a:p>
            <a:fld id="{3E070296-4E7A-408D-B30C-F8083AC884D2}" type="slidenum">
              <a:rPr lang="en-US" smtClean="0"/>
              <a:t>17</a:t>
            </a:fld>
            <a:endParaRPr lang="en-US" dirty="0"/>
          </a:p>
        </p:txBody>
      </p:sp>
    </p:spTree>
    <p:extLst>
      <p:ext uri="{BB962C8B-B14F-4D97-AF65-F5344CB8AC3E}">
        <p14:creationId xmlns:p14="http://schemas.microsoft.com/office/powerpoint/2010/main" val="2626541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709613"/>
            <a:ext cx="6299200" cy="3543300"/>
          </a:xfrm>
        </p:spPr>
      </p:sp>
      <p:sp>
        <p:nvSpPr>
          <p:cNvPr id="3" name="Notes Placeholder 2"/>
          <p:cNvSpPr>
            <a:spLocks noGrp="1"/>
          </p:cNvSpPr>
          <p:nvPr>
            <p:ph type="body" idx="1"/>
          </p:nvPr>
        </p:nvSpPr>
        <p:spPr/>
        <p:txBody>
          <a:bodyPr>
            <a:normAutofit/>
          </a:bodyPr>
          <a:lstStyle/>
          <a:p>
            <a:r>
              <a:rPr lang="en-US" dirty="0"/>
              <a:t>If you ever have questions, need part sales training, would like someone to ride along on fleet calls, this is our aftermarket sales team and they can help.  The next slide will provide their contact information.</a:t>
            </a:r>
          </a:p>
        </p:txBody>
      </p:sp>
      <p:sp>
        <p:nvSpPr>
          <p:cNvPr id="4" name="Slide Number Placeholder 3"/>
          <p:cNvSpPr>
            <a:spLocks noGrp="1"/>
          </p:cNvSpPr>
          <p:nvPr>
            <p:ph type="sldNum" sz="quarter" idx="10"/>
          </p:nvPr>
        </p:nvSpPr>
        <p:spPr/>
        <p:txBody>
          <a:bodyPr/>
          <a:lstStyle/>
          <a:p>
            <a:fld id="{1E513F26-6BCA-49A8-B89F-AEA6827FBB0D}" type="slidenum">
              <a:rPr lang="en-US" smtClean="0"/>
              <a:pPr/>
              <a:t>18</a:t>
            </a:fld>
            <a:endParaRPr lang="en-US" dirty="0"/>
          </a:p>
        </p:txBody>
      </p:sp>
    </p:spTree>
    <p:extLst>
      <p:ext uri="{BB962C8B-B14F-4D97-AF65-F5344CB8AC3E}">
        <p14:creationId xmlns:p14="http://schemas.microsoft.com/office/powerpoint/2010/main" val="4138987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686D3-6903-4A50-A1F2-F00B4E78C790}" type="slidenum">
              <a:rPr lang="en-US" smtClean="0"/>
              <a:t>19</a:t>
            </a:fld>
            <a:endParaRPr lang="en-US" dirty="0"/>
          </a:p>
        </p:txBody>
      </p:sp>
    </p:spTree>
    <p:extLst>
      <p:ext uri="{BB962C8B-B14F-4D97-AF65-F5344CB8AC3E}">
        <p14:creationId xmlns:p14="http://schemas.microsoft.com/office/powerpoint/2010/main" val="28074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Stoughton management asked that we touch on all these elements.  Some of these elements will be grouped together, but by the end of our presentation, you will have the information that will help guide you through the market opportunities.  </a:t>
            </a:r>
          </a:p>
          <a:p>
            <a:endParaRPr lang="en-US" dirty="0"/>
          </a:p>
          <a:p>
            <a:r>
              <a:rPr lang="en-US" dirty="0"/>
              <a:t>Lets begin.  </a:t>
            </a:r>
          </a:p>
        </p:txBody>
      </p:sp>
      <p:sp>
        <p:nvSpPr>
          <p:cNvPr id="4" name="Slide Number Placeholder 3"/>
          <p:cNvSpPr>
            <a:spLocks noGrp="1"/>
          </p:cNvSpPr>
          <p:nvPr>
            <p:ph type="sldNum" sz="quarter" idx="5"/>
          </p:nvPr>
        </p:nvSpPr>
        <p:spPr/>
        <p:txBody>
          <a:bodyPr/>
          <a:lstStyle/>
          <a:p>
            <a:fld id="{298686D3-6903-4A50-A1F2-F00B4E78C790}" type="slidenum">
              <a:rPr lang="en-US" smtClean="0"/>
              <a:t>2</a:t>
            </a:fld>
            <a:endParaRPr lang="en-US" dirty="0"/>
          </a:p>
        </p:txBody>
      </p:sp>
    </p:spTree>
    <p:extLst>
      <p:ext uri="{BB962C8B-B14F-4D97-AF65-F5344CB8AC3E}">
        <p14:creationId xmlns:p14="http://schemas.microsoft.com/office/powerpoint/2010/main" val="133193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walk away with key takeaways to share with your site and team members.  This will give focus to what we spoke about today.</a:t>
            </a:r>
          </a:p>
          <a:p>
            <a:r>
              <a:rPr lang="en-US" dirty="0"/>
              <a:t>We covered:</a:t>
            </a:r>
          </a:p>
          <a:p>
            <a:r>
              <a:rPr lang="en-US" dirty="0"/>
              <a:t>Why Hendrickson Genuine Parts</a:t>
            </a:r>
          </a:p>
          <a:p>
            <a:r>
              <a:rPr lang="en-US" dirty="0"/>
              <a:t>How to ID our systems</a:t>
            </a:r>
          </a:p>
          <a:p>
            <a:r>
              <a:rPr lang="en-US" dirty="0"/>
              <a:t>Where do find our product by OEM and application</a:t>
            </a:r>
          </a:p>
          <a:p>
            <a:r>
              <a:rPr lang="en-US" dirty="0"/>
              <a:t>Understand the strategic replacement components and related part opportunities</a:t>
            </a:r>
          </a:p>
          <a:p>
            <a:r>
              <a:rPr lang="en-US" dirty="0"/>
              <a:t>And this last slide provides you with specific areas to focus when you return to your location.</a:t>
            </a:r>
          </a:p>
          <a:p>
            <a:endParaRPr lang="en-US" dirty="0"/>
          </a:p>
          <a:p>
            <a:r>
              <a:rPr lang="en-US" dirty="0"/>
              <a:t>We did not have time to cover this material today, but we also take our strategic components to the next level to help you sell against market alternatives.  We have slides on specific features and benefits of these components available at the end of this presentation for later use.</a:t>
            </a:r>
          </a:p>
          <a:p>
            <a:endParaRPr lang="en-US" dirty="0"/>
          </a:p>
          <a:p>
            <a:endParaRPr lang="en-US" dirty="0"/>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20</a:t>
            </a:fld>
            <a:endParaRPr lang="en-US" dirty="0"/>
          </a:p>
        </p:txBody>
      </p:sp>
    </p:spTree>
    <p:extLst>
      <p:ext uri="{BB962C8B-B14F-4D97-AF65-F5344CB8AC3E}">
        <p14:creationId xmlns:p14="http://schemas.microsoft.com/office/powerpoint/2010/main" val="1091481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participation and if you have further questions, please don’t hesitate to contact me.  Have a great day and thank you for your continued support!</a:t>
            </a:r>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1A0EC28-7C3B-4A1E-9310-1861C02EB7CB}"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21</a:t>
            </a:fld>
            <a:endParaRPr lang="en-US" dirty="0"/>
          </a:p>
        </p:txBody>
      </p:sp>
    </p:spTree>
    <p:extLst>
      <p:ext uri="{BB962C8B-B14F-4D97-AF65-F5344CB8AC3E}">
        <p14:creationId xmlns:p14="http://schemas.microsoft.com/office/powerpoint/2010/main" val="556185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Lets start with a quick slide on how we go to market.  Our go to market strategy is very simple with low complexity.</a:t>
            </a:r>
          </a:p>
          <a:p>
            <a:endParaRPr lang="en-US" dirty="0"/>
          </a:p>
          <a:p>
            <a:r>
              <a:rPr lang="en-US" dirty="0"/>
              <a:t>We are a manufacture and not a distributor.  Therefore, we look for our OES and National Warehouse Distributors to inventory our product and make it available downstream via their dealer and distributor networks.  We have lead times on stocking level PO’s where the OES PDC can deliver next day to you on a regular basis.  We do offer unit down, but to deliver on 24-48 hr turnaround, we need to cut into production schedules to do so.  So you can see why we really rely on your OES PDC structure to deliver parts quickly and take that role in the market place to meet fleet Uptime requirements. </a:t>
            </a:r>
          </a:p>
          <a:p>
            <a:endParaRPr lang="en-US" dirty="0"/>
          </a:p>
        </p:txBody>
      </p:sp>
      <p:sp>
        <p:nvSpPr>
          <p:cNvPr id="4" name="Slide Number Placeholder 3"/>
          <p:cNvSpPr>
            <a:spLocks noGrp="1"/>
          </p:cNvSpPr>
          <p:nvPr>
            <p:ph type="sldNum" sz="quarter" idx="10"/>
          </p:nvPr>
        </p:nvSpPr>
        <p:spPr/>
        <p:txBody>
          <a:bodyPr/>
          <a:lstStyle/>
          <a:p>
            <a:fld id="{71B54496-1324-4934-90FC-E365037BE1F9}" type="slidenum">
              <a:rPr lang="en-US" smtClean="0"/>
              <a:t>3</a:t>
            </a:fld>
            <a:endParaRPr lang="en-US" dirty="0"/>
          </a:p>
        </p:txBody>
      </p:sp>
    </p:spTree>
    <p:extLst>
      <p:ext uri="{BB962C8B-B14F-4D97-AF65-F5344CB8AC3E}">
        <p14:creationId xmlns:p14="http://schemas.microsoft.com/office/powerpoint/2010/main" val="2454955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driving sales through distribution, we stay within our core.  We are not all things to all people, but our products can be considered “all makes” and you will see as we go through the presentation.</a:t>
            </a:r>
          </a:p>
          <a:p>
            <a:r>
              <a:rPr lang="en-US" dirty="0"/>
              <a:t>We believe in genuine parts and providing the same component that was used in production to deliver the same performance as when it was spec’d.</a:t>
            </a:r>
          </a:p>
          <a:p>
            <a:r>
              <a:rPr lang="en-US" dirty="0"/>
              <a:t>We do not set up every company that calls for parts distribution as this will lead to further price compression.  We look for strong partners that can offer other value streams to their dealers and distributors and we support those partners without question.</a:t>
            </a:r>
          </a:p>
          <a:p>
            <a:r>
              <a:rPr lang="en-US" dirty="0"/>
              <a:t>We also are participants in all HD industry events and numerous customer events when requested and applicable.  And lastly, we provide excellent sales and service support resources which we will touch on later in the presentation.</a:t>
            </a:r>
          </a:p>
          <a:p>
            <a:endParaRPr lang="en-US" dirty="0"/>
          </a:p>
          <a:p>
            <a:pPr defTabSz="931774">
              <a:defRPr/>
            </a:pPr>
            <a:r>
              <a:rPr lang="en-US" dirty="0"/>
              <a:t>Driving sales through distribution starts with understanding the Hendrickson Genuine Parts value proposition.  There are a lot of alternatives in the market place – why should I buy the genuine part?  Lets find out! (the video starts automatically when you go to the next slide – thus why this comment is on this slide)</a:t>
            </a:r>
          </a:p>
          <a:p>
            <a:endParaRPr lang="en-US" dirty="0"/>
          </a:p>
        </p:txBody>
      </p:sp>
      <p:sp>
        <p:nvSpPr>
          <p:cNvPr id="4" name="Slide Number Placeholder 3"/>
          <p:cNvSpPr>
            <a:spLocks noGrp="1"/>
          </p:cNvSpPr>
          <p:nvPr>
            <p:ph type="sldNum" sz="quarter" idx="5"/>
          </p:nvPr>
        </p:nvSpPr>
        <p:spPr/>
        <p:txBody>
          <a:bodyPr/>
          <a:lstStyle/>
          <a:p>
            <a:fld id="{298686D3-6903-4A50-A1F2-F00B4E78C790}" type="slidenum">
              <a:rPr lang="en-US" smtClean="0"/>
              <a:t>4</a:t>
            </a:fld>
            <a:endParaRPr lang="en-US" dirty="0"/>
          </a:p>
        </p:txBody>
      </p:sp>
    </p:spTree>
    <p:extLst>
      <p:ext uri="{BB962C8B-B14F-4D97-AF65-F5344CB8AC3E}">
        <p14:creationId xmlns:p14="http://schemas.microsoft.com/office/powerpoint/2010/main" val="2444744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a:p>
            <a:pPr defTabSz="931774">
              <a:defRPr/>
            </a:pPr>
            <a:r>
              <a:rPr lang="en-US" dirty="0"/>
              <a:t>L</a:t>
            </a:r>
            <a:r>
              <a:rPr lang="en-US" baseline="0" dirty="0"/>
              <a:t>ets take a closer look at how we can take advantage of the original part value proposition by looking at where our systems are used, how to identify them, and looking at system opportunities that make up that vast population of millions of parts.</a:t>
            </a:r>
            <a:endParaRPr lang="en-US" dirty="0"/>
          </a:p>
          <a:p>
            <a:endParaRPr lang="en-US" dirty="0"/>
          </a:p>
        </p:txBody>
      </p:sp>
      <p:sp>
        <p:nvSpPr>
          <p:cNvPr id="4" name="Slide Number Placeholder 3"/>
          <p:cNvSpPr>
            <a:spLocks noGrp="1"/>
          </p:cNvSpPr>
          <p:nvPr>
            <p:ph type="sldNum" sz="quarter" idx="10"/>
          </p:nvPr>
        </p:nvSpPr>
        <p:spPr/>
        <p:txBody>
          <a:bodyPr/>
          <a:lstStyle/>
          <a:p>
            <a:fld id="{1E513F26-6BCA-49A8-B89F-AEA6827FBB0D}" type="slidenum">
              <a:rPr lang="en-US" smtClean="0"/>
              <a:pPr/>
              <a:t>5</a:t>
            </a:fld>
            <a:endParaRPr lang="en-US" dirty="0"/>
          </a:p>
        </p:txBody>
      </p:sp>
    </p:spTree>
    <p:extLst>
      <p:ext uri="{BB962C8B-B14F-4D97-AF65-F5344CB8AC3E}">
        <p14:creationId xmlns:p14="http://schemas.microsoft.com/office/powerpoint/2010/main" val="889555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understand “why genuine parts”, lets take the next few slides to review “what you need to know” and a high-level product overview, etc..</a:t>
            </a:r>
          </a:p>
          <a:p>
            <a:endParaRPr lang="en-US" dirty="0"/>
          </a:p>
          <a:p>
            <a:r>
              <a:rPr lang="en-US" dirty="0"/>
              <a:t>The first step after understanding “why genuine” is to understand how to identify what system you are dealing with so you can narrow your search to obtain the correct parts. </a:t>
            </a:r>
          </a:p>
          <a:p>
            <a:r>
              <a:rPr lang="en-US" dirty="0"/>
              <a:t>You can always start with a visual and this slide outlines our major systems and how they look.  VANTRAAX is essentially INTRAAX on a slider box.  ULTRAA- K is a redesign of the VANTRAAX and incorporates our “zero maintenance damping” air spring.  Meaning, the system does not have a shock and all damping is within the new patented air spring.  You can identify this system easily by way of the down stop.  It is a chain connected to bar stock instead of a shock.</a:t>
            </a:r>
          </a:p>
          <a:p>
            <a:endParaRPr lang="en-US" dirty="0"/>
          </a:p>
          <a:p>
            <a:r>
              <a:rPr lang="en-US" dirty="0"/>
              <a:t>The other method to ID our system is if you can get information from the suspension identification tag.  This slide will show you that information.  Literature #977 found on our website will walk you through where to find the tags and how to decipher the smart numbering system. </a:t>
            </a:r>
          </a:p>
          <a:p>
            <a:endParaRPr lang="en-US" dirty="0"/>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6</a:t>
            </a:fld>
            <a:endParaRPr lang="en-US" dirty="0"/>
          </a:p>
        </p:txBody>
      </p:sp>
    </p:spTree>
    <p:extLst>
      <p:ext uri="{BB962C8B-B14F-4D97-AF65-F5344CB8AC3E}">
        <p14:creationId xmlns:p14="http://schemas.microsoft.com/office/powerpoint/2010/main" val="1091481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also want to have some knowledge on what specific Hendrickson suspension systems you find by OEM.</a:t>
            </a:r>
          </a:p>
          <a:p>
            <a:r>
              <a:rPr lang="en-US" dirty="0"/>
              <a:t>For instance, if a customer of yours has a Utility Trailer and tells you it has an HT system – you may want to ask a few more questions as Utility does not install our HT system on their trailer portfolio.  Just another tool to help narrow the focus on obtaining the correct part.  </a:t>
            </a:r>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7</a:t>
            </a:fld>
            <a:endParaRPr lang="en-US" dirty="0"/>
          </a:p>
        </p:txBody>
      </p:sp>
    </p:spTree>
    <p:extLst>
      <p:ext uri="{BB962C8B-B14F-4D97-AF65-F5344CB8AC3E}">
        <p14:creationId xmlns:p14="http://schemas.microsoft.com/office/powerpoint/2010/main" val="3099199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 with what systems are used by OEM, this chart reflects what application – or trailer style – you will find our various suspension systems.  A continuance of information to help the overall process. </a:t>
            </a:r>
          </a:p>
          <a:p>
            <a:endParaRPr lang="en-US" dirty="0"/>
          </a:p>
          <a:p>
            <a:r>
              <a:rPr lang="en-US" dirty="0"/>
              <a:t>These last two slide should resonate with you.  Why – you can essentially say that Hendrickson Trailer systems are all makes.  You will find our same system and components on all these OEMs and within these applications.  The VANTRAAX on a Stoughton – has numerous interchangeable parts with the VANTRAAX on other OEM trailers – such as HCV, tri functional bushings, alignment collars, even air springs and shocks are possibilities based on ride heights!</a:t>
            </a:r>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8</a:t>
            </a:fld>
            <a:endParaRPr lang="en-US" dirty="0"/>
          </a:p>
        </p:txBody>
      </p:sp>
    </p:spTree>
    <p:extLst>
      <p:ext uri="{BB962C8B-B14F-4D97-AF65-F5344CB8AC3E}">
        <p14:creationId xmlns:p14="http://schemas.microsoft.com/office/powerpoint/2010/main" val="4045693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narrowed it down to what suspension system, we can focus on the major parts opportunities.  This slide outlines those opportunities.  Focus on the parts that you will see everyday – tri-functional bushing and collars, brake cam tube, height control valve, and of course brake and wheel end components.  Focusing on a few volume parts will help you be the destination for other lower volume or hard part opportunities. </a:t>
            </a:r>
          </a:p>
        </p:txBody>
      </p:sp>
      <p:sp>
        <p:nvSpPr>
          <p:cNvPr id="4" name="Header Placeholder 3"/>
          <p:cNvSpPr>
            <a:spLocks noGrp="1"/>
          </p:cNvSpPr>
          <p:nvPr>
            <p:ph type="hdr" sz="quarter"/>
          </p:nvPr>
        </p:nvSpPr>
        <p:spPr/>
        <p:txBody>
          <a:bodyPr/>
          <a:lstStyle/>
          <a:p>
            <a:endParaRPr lang="en-US" dirty="0"/>
          </a:p>
        </p:txBody>
      </p:sp>
      <p:sp>
        <p:nvSpPr>
          <p:cNvPr id="5" name="Date Placeholder 4"/>
          <p:cNvSpPr>
            <a:spLocks noGrp="1"/>
          </p:cNvSpPr>
          <p:nvPr>
            <p:ph type="dt" idx="1"/>
          </p:nvPr>
        </p:nvSpPr>
        <p:spPr/>
        <p:txBody>
          <a:bodyPr/>
          <a:lstStyle/>
          <a:p>
            <a:fld id="{763140F0-F1F8-4CF4-8412-C2FE3CB37302}" type="datetime1">
              <a:rPr lang="en-US" smtClean="0"/>
              <a:t>8/23/2019</a:t>
            </a:fld>
            <a:endParaRPr lang="en-US" dirty="0"/>
          </a:p>
        </p:txBody>
      </p:sp>
      <p:sp>
        <p:nvSpPr>
          <p:cNvPr id="6" name="Footer Placeholder 5"/>
          <p:cNvSpPr>
            <a:spLocks noGrp="1"/>
          </p:cNvSpPr>
          <p:nvPr>
            <p:ph type="ftr" sz="quarter" idx="4"/>
          </p:nvPr>
        </p:nvSpPr>
        <p:spPr/>
        <p:txBody>
          <a:bodyPr/>
          <a:lstStyle/>
          <a:p>
            <a:endParaRPr lang="en-US" dirty="0"/>
          </a:p>
        </p:txBody>
      </p:sp>
      <p:sp>
        <p:nvSpPr>
          <p:cNvPr id="7" name="Slide Number Placeholder 6"/>
          <p:cNvSpPr>
            <a:spLocks noGrp="1"/>
          </p:cNvSpPr>
          <p:nvPr>
            <p:ph type="sldNum" sz="quarter" idx="5"/>
          </p:nvPr>
        </p:nvSpPr>
        <p:spPr/>
        <p:txBody>
          <a:bodyPr/>
          <a:lstStyle/>
          <a:p>
            <a:fld id="{350986B7-EE0A-4A37-BBEA-AAF37A82544C}" type="slidenum">
              <a:rPr lang="en-US" smtClean="0"/>
              <a:pPr/>
              <a:t>9</a:t>
            </a:fld>
            <a:endParaRPr lang="en-US" dirty="0"/>
          </a:p>
        </p:txBody>
      </p:sp>
    </p:spTree>
    <p:extLst>
      <p:ext uri="{BB962C8B-B14F-4D97-AF65-F5344CB8AC3E}">
        <p14:creationId xmlns:p14="http://schemas.microsoft.com/office/powerpoint/2010/main" val="1545391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07B4-9AA0-43FD-A429-C50A6B85D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24A14A-2FC1-4478-B866-EBB7D4D0CC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B43B70-0808-49C0-ADF3-0EED9ACB52FB}"/>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57590CEA-016A-4B83-AD36-2540C8EDAE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589208-BA6C-4B57-AF94-58EFD67ADDC2}"/>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53400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C9E8-FBFD-404A-9723-4CCB3971C9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C3551-EE00-4C5C-8609-FB1E35CA23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5434B-A82B-4C49-830A-A31825052FA9}"/>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72EFCF4E-EED2-4318-82BA-E2BB33EBE1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B88A22-6729-4708-B24D-4F881604D28A}"/>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43552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FBB43-3F67-4BCE-A6B3-22505D3609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08111-83E5-454D-B3B5-4F8801BD731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39A46-EC7B-4D08-8089-E6272B6282C1}"/>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5C9E32A3-4632-4863-9EFA-35697E1D1F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E1306F-A795-4A1E-BB66-49F0C523524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06540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2184603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Items">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00" y="1219200"/>
            <a:ext cx="5384800" cy="4953000"/>
          </a:xfrm>
        </p:spPr>
        <p:txBody>
          <a:bodyPr/>
          <a:lstStyle>
            <a:lvl2pPr>
              <a:buSzPct val="110000"/>
              <a:defRPr/>
            </a:lvl2pPr>
            <a:lvl3pPr>
              <a:buSzPct val="110000"/>
              <a:defRPr/>
            </a:lvl3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a:xfrm>
            <a:off x="6400800" y="1219200"/>
            <a:ext cx="5384800" cy="4953000"/>
          </a:xfrm>
        </p:spPr>
        <p:txBody>
          <a:bodyPr/>
          <a:lstStyle>
            <a:lvl2pPr>
              <a:buSzPct val="110000"/>
              <a:defRPr/>
            </a:lvl2pPr>
            <a:lvl3pPr>
              <a:buSzPct val="110000"/>
              <a:defRPr/>
            </a:lvl3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3">
            <a:extLst>
              <a:ext uri="{FF2B5EF4-FFF2-40B4-BE49-F238E27FC236}">
                <a16:creationId xmlns:a16="http://schemas.microsoft.com/office/drawing/2014/main" id="{81207197-C0E3-4077-86CA-4C514D36792C}"/>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1175403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2408908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222392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4055184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2926815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F87508-2BB4-4419-BEFC-20B55A0C22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82192" y="2156583"/>
            <a:ext cx="3027617" cy="2544835"/>
          </a:xfrm>
          <a:prstGeom prst="rect">
            <a:avLst/>
          </a:prstGeom>
        </p:spPr>
      </p:pic>
    </p:spTree>
    <p:extLst>
      <p:ext uri="{BB962C8B-B14F-4D97-AF65-F5344CB8AC3E}">
        <p14:creationId xmlns:p14="http://schemas.microsoft.com/office/powerpoint/2010/main" val="2160303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812800" y="1219200"/>
            <a:ext cx="10972800" cy="4953000"/>
          </a:xfrm>
        </p:spPr>
        <p:txBody>
          <a:bodyPr/>
          <a:lstStyle>
            <a:lvl2pPr>
              <a:buSzPct val="110000"/>
              <a:defRPr/>
            </a:lvl2pPr>
            <a:lvl4pPr>
              <a:buSzPct val="110000"/>
              <a:defRPr/>
            </a:lvl4pPr>
            <a:lvl5pPr>
              <a:buSzPct val="110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DEBF9792-8619-4A48-A628-1A5C15E48474}"/>
              </a:ext>
            </a:extLst>
          </p:cNvPr>
          <p:cNvSpPr>
            <a:spLocks noGrp="1" noChangeArrowheads="1"/>
          </p:cNvSpPr>
          <p:nvPr>
            <p:ph type="title"/>
          </p:nvPr>
        </p:nvSpPr>
        <p:spPr bwMode="auto">
          <a:xfrm>
            <a:off x="810686" y="1"/>
            <a:ext cx="10974916" cy="10147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368368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58CC-7946-408E-9359-E49358ED6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CD5EE9-771F-48BF-A0AC-42FB8E90E4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8A7D4-D5CF-4144-8A6B-291422872675}"/>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B2605919-24C4-4611-8B19-1B172A06CC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96721F-6F46-4A8C-BAF1-CDF84C0407F2}"/>
              </a:ext>
            </a:extLst>
          </p:cNvPr>
          <p:cNvSpPr>
            <a:spLocks noGrp="1"/>
          </p:cNvSpPr>
          <p:nvPr>
            <p:ph type="sldNum" sz="quarter" idx="12"/>
          </p:nvPr>
        </p:nvSpPr>
        <p:spPr/>
        <p:txBody>
          <a:bodyPr/>
          <a:lstStyle/>
          <a:p>
            <a:fld id="{06EDD06D-03AC-478A-BB79-F3E9BE78D13D}" type="slidenum">
              <a:rPr lang="en-US" smtClean="0"/>
              <a:t>‹#›</a:t>
            </a:fld>
            <a:endParaRPr lang="en-US" dirty="0"/>
          </a:p>
        </p:txBody>
      </p:sp>
      <p:pic>
        <p:nvPicPr>
          <p:cNvPr id="7" name="Picture 6">
            <a:extLst>
              <a:ext uri="{FF2B5EF4-FFF2-40B4-BE49-F238E27FC236}">
                <a16:creationId xmlns:a16="http://schemas.microsoft.com/office/drawing/2014/main" id="{9AFB6EE7-F6D4-463A-9482-C4830ACE7525}"/>
              </a:ext>
            </a:extLst>
          </p:cNvPr>
          <p:cNvPicPr>
            <a:picLocks noChangeAspect="1"/>
          </p:cNvPicPr>
          <p:nvPr userDrawn="1"/>
        </p:nvPicPr>
        <p:blipFill>
          <a:blip r:embed="rId2"/>
          <a:stretch>
            <a:fillRect/>
          </a:stretch>
        </p:blipFill>
        <p:spPr>
          <a:xfrm>
            <a:off x="381000" y="5939554"/>
            <a:ext cx="2975106" cy="560881"/>
          </a:xfrm>
          <a:prstGeom prst="rect">
            <a:avLst/>
          </a:prstGeom>
        </p:spPr>
      </p:pic>
    </p:spTree>
    <p:extLst>
      <p:ext uri="{BB962C8B-B14F-4D97-AF65-F5344CB8AC3E}">
        <p14:creationId xmlns:p14="http://schemas.microsoft.com/office/powerpoint/2010/main" val="414050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BAA29-C598-4733-8CAB-32F1DD0EA3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6CBAC3-C381-45CF-B59F-D938CC5985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1A2E2B-66A8-4F8C-B497-C10189A30897}"/>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0D71EF47-DE50-49C0-B6F8-F4C6B1A10C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D24325-63CD-40C0-AFC4-C26E9BEF51A9}"/>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830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4F14-FE0A-4D7C-8D73-FD6D3C091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43EA2-414C-4525-8459-4D63D1BC0E1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E63AB2-53CF-4D9A-926F-98CCD15552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E95B88-E387-45C3-BDD4-2DAB2CF5CC2B}"/>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6" name="Footer Placeholder 5">
            <a:extLst>
              <a:ext uri="{FF2B5EF4-FFF2-40B4-BE49-F238E27FC236}">
                <a16:creationId xmlns:a16="http://schemas.microsoft.com/office/drawing/2014/main" id="{3C1461F3-3172-4FB0-A701-5BA9A07C859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F0BC6F-8DA2-4B24-9EE1-722B7D3787E5}"/>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335820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FBE2-0F75-4886-8DF4-C2B874D1A4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514359-F6F1-4A76-8BBF-2F0245298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86A64D-F6AE-40E3-8304-C5B6DAEF9A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477753-CD3D-41EE-8FDD-5CE2F9604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44BA88-0DA1-4ED4-93F7-4C23CFD7AC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C01DBD-1FA3-4D7C-89D0-B25BA1BA3129}"/>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8" name="Footer Placeholder 7">
            <a:extLst>
              <a:ext uri="{FF2B5EF4-FFF2-40B4-BE49-F238E27FC236}">
                <a16:creationId xmlns:a16="http://schemas.microsoft.com/office/drawing/2014/main" id="{1B67753A-35CA-47E4-B803-7C6B9D56C0A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450D4BB-17A7-4672-87D1-8A6F56EAE3EF}"/>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34041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C370A-DA9E-410F-B63E-DEF048FF34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E70E7D-2674-465C-BEB1-56D7D27FB555}"/>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4" name="Footer Placeholder 3">
            <a:extLst>
              <a:ext uri="{FF2B5EF4-FFF2-40B4-BE49-F238E27FC236}">
                <a16:creationId xmlns:a16="http://schemas.microsoft.com/office/drawing/2014/main" id="{BBF35B71-184B-4243-9BB4-96F2B8A2F2D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C9292D-F0B7-4854-849B-CE6E29BE3A9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980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858952-CB07-4499-A493-4E4E5E1C7708}"/>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3" name="Footer Placeholder 2">
            <a:extLst>
              <a:ext uri="{FF2B5EF4-FFF2-40B4-BE49-F238E27FC236}">
                <a16:creationId xmlns:a16="http://schemas.microsoft.com/office/drawing/2014/main" id="{38C6987F-F01D-4A03-B63B-2E8C6825623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19AAAE8-E167-4165-B8C8-9A00944B3F6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29588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249A-A51D-4F62-AD4F-E0A79550E1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3D5924-12CA-424E-9961-BB972B8702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E3B63A-C97D-44C9-B9A6-005320590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3B0920-6EC1-4193-8114-B828CA2E109E}"/>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6" name="Footer Placeholder 5">
            <a:extLst>
              <a:ext uri="{FF2B5EF4-FFF2-40B4-BE49-F238E27FC236}">
                <a16:creationId xmlns:a16="http://schemas.microsoft.com/office/drawing/2014/main" id="{EFA4610B-4D9F-45B0-8AB6-9DF34C0794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28A037-4B38-46ED-9AF0-33E350545D2D}"/>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168808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C7322-BA9F-4D76-AF2A-929DD3DA0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F0C265-667F-41CD-A591-3FC882467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17C3225-C7BC-4960-B595-B0184D8A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69DD86-2FCB-43A1-87DC-A46D1AAC25CB}"/>
              </a:ext>
            </a:extLst>
          </p:cNvPr>
          <p:cNvSpPr>
            <a:spLocks noGrp="1"/>
          </p:cNvSpPr>
          <p:nvPr>
            <p:ph type="dt" sz="half" idx="10"/>
          </p:nvPr>
        </p:nvSpPr>
        <p:spPr/>
        <p:txBody>
          <a:bodyPr/>
          <a:lstStyle/>
          <a:p>
            <a:fld id="{A66F8F76-7764-4AA3-9C58-B988CFBF46EB}" type="datetimeFigureOut">
              <a:rPr lang="en-US" smtClean="0"/>
              <a:t>8/23/2019</a:t>
            </a:fld>
            <a:endParaRPr lang="en-US" dirty="0"/>
          </a:p>
        </p:txBody>
      </p:sp>
      <p:sp>
        <p:nvSpPr>
          <p:cNvPr id="6" name="Footer Placeholder 5">
            <a:extLst>
              <a:ext uri="{FF2B5EF4-FFF2-40B4-BE49-F238E27FC236}">
                <a16:creationId xmlns:a16="http://schemas.microsoft.com/office/drawing/2014/main" id="{B2E66DEC-DE00-4D77-A0F1-C5FD38D459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5F8493-4045-4C70-9946-4061C789283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96926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alphaModFix amt="10000"/>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AE829B-353E-406C-84D1-93C7F59E9D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DEB42-8A43-4FFB-9C53-2E7132A6CB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E4015-9AF1-4DCB-A749-97311839C7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F8F76-7764-4AA3-9C58-B988CFBF46EB}" type="datetimeFigureOut">
              <a:rPr lang="en-US" smtClean="0"/>
              <a:t>8/23/2019</a:t>
            </a:fld>
            <a:endParaRPr lang="en-US" dirty="0"/>
          </a:p>
        </p:txBody>
      </p:sp>
      <p:sp>
        <p:nvSpPr>
          <p:cNvPr id="5" name="Footer Placeholder 4">
            <a:extLst>
              <a:ext uri="{FF2B5EF4-FFF2-40B4-BE49-F238E27FC236}">
                <a16:creationId xmlns:a16="http://schemas.microsoft.com/office/drawing/2014/main" id="{29F3EA80-2DDA-4569-9554-3D703A356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79BE51-1CAF-4B3E-A7E4-92E694DD6B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DD06D-03AC-478A-BB79-F3E9BE78D13D}" type="slidenum">
              <a:rPr lang="en-US" smtClean="0"/>
              <a:t>‹#›</a:t>
            </a:fld>
            <a:endParaRPr lang="en-US" dirty="0"/>
          </a:p>
        </p:txBody>
      </p:sp>
    </p:spTree>
    <p:extLst>
      <p:ext uri="{BB962C8B-B14F-4D97-AF65-F5344CB8AC3E}">
        <p14:creationId xmlns:p14="http://schemas.microsoft.com/office/powerpoint/2010/main" val="2309980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5" r:id="rId15"/>
    <p:sldLayoutId id="2147483667" r:id="rId16"/>
    <p:sldLayoutId id="2147483668" r:id="rId17"/>
    <p:sldLayoutId id="2147483669" r:id="rId18"/>
    <p:sldLayoutId id="214748367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1.png"/><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A2A-7850-4D85-8727-DF91C417FD9B}"/>
              </a:ext>
            </a:extLst>
          </p:cNvPr>
          <p:cNvSpPr>
            <a:spLocks noGrp="1"/>
          </p:cNvSpPr>
          <p:nvPr>
            <p:ph type="ctrTitle"/>
          </p:nvPr>
        </p:nvSpPr>
        <p:spPr>
          <a:xfrm>
            <a:off x="1524000" y="278301"/>
            <a:ext cx="9846365" cy="2387600"/>
          </a:xfrm>
        </p:spPr>
        <p:txBody>
          <a:bodyPr>
            <a:normAutofit fontScale="90000"/>
          </a:bodyPr>
          <a:lstStyle/>
          <a:p>
            <a:r>
              <a:rPr lang="en-US" b="1" dirty="0"/>
              <a:t>Stoughton Parts Sales</a:t>
            </a:r>
            <a:br>
              <a:rPr lang="en-US" b="1" dirty="0"/>
            </a:br>
            <a:r>
              <a:rPr lang="en-US" b="1" dirty="0"/>
              <a:t>2019 Customer Appreciation Event </a:t>
            </a:r>
            <a:br>
              <a:rPr lang="en-US" b="1" dirty="0"/>
            </a:br>
            <a:endParaRPr lang="en-US" b="1" dirty="0"/>
          </a:p>
        </p:txBody>
      </p:sp>
      <p:sp>
        <p:nvSpPr>
          <p:cNvPr id="3" name="Subtitle 2">
            <a:extLst>
              <a:ext uri="{FF2B5EF4-FFF2-40B4-BE49-F238E27FC236}">
                <a16:creationId xmlns:a16="http://schemas.microsoft.com/office/drawing/2014/main" id="{6A63E825-D1BC-4A8B-A8DE-CAC0CD39AD48}"/>
              </a:ext>
            </a:extLst>
          </p:cNvPr>
          <p:cNvSpPr>
            <a:spLocks noGrp="1"/>
          </p:cNvSpPr>
          <p:nvPr>
            <p:ph type="subTitle" idx="1"/>
          </p:nvPr>
        </p:nvSpPr>
        <p:spPr>
          <a:xfrm>
            <a:off x="1524000" y="3602038"/>
            <a:ext cx="9144000" cy="1026233"/>
          </a:xfrm>
        </p:spPr>
        <p:txBody>
          <a:bodyPr/>
          <a:lstStyle/>
          <a:p>
            <a:endParaRPr lang="en-US" dirty="0">
              <a:solidFill>
                <a:srgbClr val="FF0000"/>
              </a:solidFill>
            </a:endParaRPr>
          </a:p>
          <a:p>
            <a:r>
              <a:rPr lang="en-US" dirty="0">
                <a:solidFill>
                  <a:srgbClr val="FF0000"/>
                </a:solidFill>
              </a:rPr>
              <a:t>Lisa Hoffman</a:t>
            </a:r>
          </a:p>
        </p:txBody>
      </p:sp>
      <p:pic>
        <p:nvPicPr>
          <p:cNvPr id="5" name="Picture 4">
            <a:extLst>
              <a:ext uri="{FF2B5EF4-FFF2-40B4-BE49-F238E27FC236}">
                <a16:creationId xmlns:a16="http://schemas.microsoft.com/office/drawing/2014/main" id="{5AD10F72-C254-4098-9ECC-E83E4BF4C1A4}"/>
              </a:ext>
            </a:extLst>
          </p:cNvPr>
          <p:cNvPicPr>
            <a:picLocks noChangeAspect="1"/>
          </p:cNvPicPr>
          <p:nvPr/>
        </p:nvPicPr>
        <p:blipFill>
          <a:blip r:embed="rId3"/>
          <a:stretch>
            <a:fillRect/>
          </a:stretch>
        </p:blipFill>
        <p:spPr>
          <a:xfrm>
            <a:off x="3153402" y="2459313"/>
            <a:ext cx="5909579" cy="1179603"/>
          </a:xfrm>
          <a:prstGeom prst="rect">
            <a:avLst/>
          </a:prstGeom>
        </p:spPr>
      </p:pic>
    </p:spTree>
    <p:extLst>
      <p:ext uri="{BB962C8B-B14F-4D97-AF65-F5344CB8AC3E}">
        <p14:creationId xmlns:p14="http://schemas.microsoft.com/office/powerpoint/2010/main" val="209987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p:txBody>
          <a:bodyPr/>
          <a:lstStyle/>
          <a:p>
            <a:r>
              <a:rPr lang="en-US" altLang="en-US" dirty="0"/>
              <a:t>Product Overview and Application</a:t>
            </a:r>
          </a:p>
        </p:txBody>
      </p:sp>
      <p:pic>
        <p:nvPicPr>
          <p:cNvPr id="8" name="Picture 7">
            <a:extLst>
              <a:ext uri="{FF2B5EF4-FFF2-40B4-BE49-F238E27FC236}">
                <a16:creationId xmlns:a16="http://schemas.microsoft.com/office/drawing/2014/main" id="{723D379E-8830-4476-8709-E2771BD74A63}"/>
              </a:ext>
            </a:extLst>
          </p:cNvPr>
          <p:cNvPicPr>
            <a:picLocks/>
          </p:cNvPicPr>
          <p:nvPr/>
        </p:nvPicPr>
        <p:blipFill rotWithShape="1">
          <a:blip r:embed="rId3"/>
          <a:srcRect l="24167" t="20371" r="21636" b="26296"/>
          <a:stretch/>
        </p:blipFill>
        <p:spPr>
          <a:xfrm>
            <a:off x="2112264" y="1371600"/>
            <a:ext cx="8010144" cy="4498848"/>
          </a:xfrm>
          <a:prstGeom prst="rect">
            <a:avLst/>
          </a:prstGeom>
          <a:ln>
            <a:solidFill>
              <a:schemeClr val="tx1"/>
            </a:solidFill>
          </a:ln>
        </p:spPr>
      </p:pic>
    </p:spTree>
    <p:extLst>
      <p:ext uri="{BB962C8B-B14F-4D97-AF65-F5344CB8AC3E}">
        <p14:creationId xmlns:p14="http://schemas.microsoft.com/office/powerpoint/2010/main" val="2837522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Strategic/New Product</a:t>
            </a:r>
            <a:br>
              <a:rPr lang="en-US" dirty="0"/>
            </a:br>
            <a:r>
              <a:rPr lang="en-US" sz="2400" dirty="0"/>
              <a:t>Hendrickson MAXX22T™ Disc Brake</a:t>
            </a:r>
          </a:p>
        </p:txBody>
      </p:sp>
      <p:sp>
        <p:nvSpPr>
          <p:cNvPr id="3" name="Content Placeholder 2"/>
          <p:cNvSpPr>
            <a:spLocks noGrp="1"/>
          </p:cNvSpPr>
          <p:nvPr>
            <p:ph idx="1"/>
          </p:nvPr>
        </p:nvSpPr>
        <p:spPr>
          <a:xfrm>
            <a:off x="838200" y="1825625"/>
            <a:ext cx="5257800" cy="4026535"/>
          </a:xfrm>
        </p:spPr>
        <p:txBody>
          <a:bodyPr>
            <a:normAutofit fontScale="77500" lnSpcReduction="20000"/>
          </a:bodyPr>
          <a:lstStyle/>
          <a:p>
            <a:r>
              <a:rPr lang="en-US" dirty="0"/>
              <a:t>Optimized for weight and performance</a:t>
            </a:r>
          </a:p>
          <a:p>
            <a:r>
              <a:rPr lang="en-US" dirty="0"/>
              <a:t>415mm rotor w/rear mounted ABS tone ring </a:t>
            </a:r>
          </a:p>
          <a:p>
            <a:r>
              <a:rPr lang="en-US" dirty="0"/>
              <a:t>WABCO single piston technology</a:t>
            </a:r>
          </a:p>
          <a:p>
            <a:pPr lvl="1"/>
            <a:r>
              <a:rPr lang="en-US" dirty="0"/>
              <a:t>Sealed piston boot</a:t>
            </a:r>
          </a:p>
          <a:p>
            <a:r>
              <a:rPr lang="en-US" dirty="0"/>
              <a:t>Optimized caliper and carrier</a:t>
            </a:r>
          </a:p>
          <a:p>
            <a:r>
              <a:rPr lang="en-US" dirty="0"/>
              <a:t>Redesigned torque plate w/notch feature to ensure proper caliper installation</a:t>
            </a:r>
          </a:p>
          <a:p>
            <a:r>
              <a:rPr lang="en-US" dirty="0"/>
              <a:t>Hendrickson DI hub</a:t>
            </a:r>
          </a:p>
          <a:p>
            <a:r>
              <a:rPr lang="en-US" dirty="0"/>
              <a:t>E-coated hub &amp; rotor</a:t>
            </a:r>
          </a:p>
          <a:p>
            <a:r>
              <a:rPr lang="en-US" dirty="0"/>
              <a:t>Bolt on splash guard</a:t>
            </a:r>
          </a:p>
          <a:p>
            <a:r>
              <a:rPr lang="en-US" dirty="0"/>
              <a:t>Launched in Jan 2015</a:t>
            </a:r>
          </a:p>
        </p:txBody>
      </p:sp>
      <p:grpSp>
        <p:nvGrpSpPr>
          <p:cNvPr id="5" name="Group 4">
            <a:extLst>
              <a:ext uri="{FF2B5EF4-FFF2-40B4-BE49-F238E27FC236}">
                <a16:creationId xmlns:a16="http://schemas.microsoft.com/office/drawing/2014/main" id="{4F26DE4A-EBE8-4E87-8DFD-FA8B2D8B633A}"/>
              </a:ext>
            </a:extLst>
          </p:cNvPr>
          <p:cNvGrpSpPr/>
          <p:nvPr/>
        </p:nvGrpSpPr>
        <p:grpSpPr>
          <a:xfrm rot="21362946">
            <a:off x="6511259" y="1601165"/>
            <a:ext cx="5168760" cy="4047256"/>
            <a:chOff x="1408908" y="1447800"/>
            <a:chExt cx="6801642" cy="5193030"/>
          </a:xfrm>
        </p:grpSpPr>
        <p:pic>
          <p:nvPicPr>
            <p:cNvPr id="6" name="Picture 5">
              <a:extLst>
                <a:ext uri="{FF2B5EF4-FFF2-40B4-BE49-F238E27FC236}">
                  <a16:creationId xmlns:a16="http://schemas.microsoft.com/office/drawing/2014/main" id="{24C5B220-4F23-47A7-AAF4-2013F09BC78E}"/>
                </a:ext>
              </a:extLst>
            </p:cNvPr>
            <p:cNvPicPr>
              <a:picLocks noChangeAspect="1"/>
            </p:cNvPicPr>
            <p:nvPr/>
          </p:nvPicPr>
          <p:blipFill rotWithShape="1">
            <a:blip r:embed="rId3" cstate="print">
              <a:clrChange>
                <a:clrFrom>
                  <a:srgbClr val="FFFFFE"/>
                </a:clrFrom>
                <a:clrTo>
                  <a:srgbClr val="FFFFFE">
                    <a:alpha val="0"/>
                  </a:srgbClr>
                </a:clrTo>
              </a:clrChange>
              <a:extLst>
                <a:ext uri="{28A0092B-C50C-407E-A947-70E740481C1C}">
                  <a14:useLocalDpi xmlns:a14="http://schemas.microsoft.com/office/drawing/2010/main"/>
                </a:ext>
              </a:extLst>
            </a:blip>
            <a:srcRect/>
            <a:stretch/>
          </p:blipFill>
          <p:spPr>
            <a:xfrm>
              <a:off x="1408908" y="1447800"/>
              <a:ext cx="6629400" cy="5193030"/>
            </a:xfrm>
            <a:prstGeom prst="rect">
              <a:avLst/>
            </a:prstGeom>
          </p:spPr>
        </p:pic>
        <p:sp>
          <p:nvSpPr>
            <p:cNvPr id="8" name="Rectangle 7">
              <a:extLst>
                <a:ext uri="{FF2B5EF4-FFF2-40B4-BE49-F238E27FC236}">
                  <a16:creationId xmlns:a16="http://schemas.microsoft.com/office/drawing/2014/main" id="{A1F8864B-881A-44F1-A5F2-9DB49B1A924E}"/>
                </a:ext>
              </a:extLst>
            </p:cNvPr>
            <p:cNvSpPr/>
            <p:nvPr/>
          </p:nvSpPr>
          <p:spPr>
            <a:xfrm>
              <a:off x="8019258" y="4343400"/>
              <a:ext cx="191292" cy="381000"/>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grpSp>
    </p:spTree>
    <p:extLst>
      <p:ext uri="{BB962C8B-B14F-4D97-AF65-F5344CB8AC3E}">
        <p14:creationId xmlns:p14="http://schemas.microsoft.com/office/powerpoint/2010/main" val="2252663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Strategic/New Product </a:t>
            </a:r>
            <a:br>
              <a:rPr lang="en-US" dirty="0"/>
            </a:br>
            <a:r>
              <a:rPr lang="en-US" sz="2400" dirty="0"/>
              <a:t>TIREMAAX® PRO</a:t>
            </a:r>
          </a:p>
        </p:txBody>
      </p:sp>
      <p:sp>
        <p:nvSpPr>
          <p:cNvPr id="14339" name="Rectangle 3"/>
          <p:cNvSpPr>
            <a:spLocks noGrp="1" noChangeArrowheads="1"/>
          </p:cNvSpPr>
          <p:nvPr>
            <p:ph idx="1"/>
          </p:nvPr>
        </p:nvSpPr>
        <p:spPr>
          <a:xfrm>
            <a:off x="838200" y="1825625"/>
            <a:ext cx="5748663" cy="4351338"/>
          </a:xfrm>
        </p:spPr>
        <p:txBody>
          <a:bodyPr>
            <a:normAutofit lnSpcReduction="10000"/>
          </a:bodyPr>
          <a:lstStyle/>
          <a:p>
            <a:r>
              <a:rPr lang="en-US" dirty="0"/>
              <a:t>Inflate and deflate system</a:t>
            </a:r>
          </a:p>
          <a:p>
            <a:r>
              <a:rPr lang="en-US" dirty="0"/>
              <a:t>Programmable settings for optimum tire pressure</a:t>
            </a:r>
          </a:p>
          <a:p>
            <a:r>
              <a:rPr lang="en-US" dirty="0"/>
              <a:t>Prevents over inflation that occurs with ‘inflate only’ systems </a:t>
            </a:r>
          </a:p>
          <a:p>
            <a:r>
              <a:rPr lang="en-US" dirty="0"/>
              <a:t>Allows dual tires that are bolted together to operate at equal pressures</a:t>
            </a:r>
          </a:p>
          <a:p>
            <a:r>
              <a:rPr lang="en-US" dirty="0"/>
              <a:t>Hundreds of thousands of systems in the market!</a:t>
            </a:r>
          </a:p>
          <a:p>
            <a:endParaRPr lang="en-US"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442" t="6131" b="10121"/>
          <a:stretch/>
        </p:blipFill>
        <p:spPr bwMode="auto">
          <a:xfrm>
            <a:off x="6864096" y="2144862"/>
            <a:ext cx="5034489" cy="3190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2">
            <a:extLst>
              <a:ext uri="{FF2B5EF4-FFF2-40B4-BE49-F238E27FC236}">
                <a16:creationId xmlns:a16="http://schemas.microsoft.com/office/drawing/2014/main" id="{DAC1C93D-6A85-454D-B0D7-6431023B5A79}"/>
              </a:ext>
            </a:extLst>
          </p:cNvPr>
          <p:cNvSpPr txBox="1">
            <a:spLocks noChangeArrowheads="1"/>
          </p:cNvSpPr>
          <p:nvPr/>
        </p:nvSpPr>
        <p:spPr bwMode="auto">
          <a:xfrm>
            <a:off x="8794496" y="1499616"/>
            <a:ext cx="1981200" cy="338554"/>
          </a:xfrm>
          <a:prstGeom prst="rect">
            <a:avLst/>
          </a:prstGeom>
          <a:noFill/>
          <a:ln w="9525">
            <a:noFill/>
            <a:miter lim="800000"/>
            <a:headEnd/>
            <a:tailEnd/>
          </a:ln>
        </p:spPr>
        <p:txBody>
          <a:bodyPr wrap="square">
            <a:spAutoFit/>
          </a:bodyPr>
          <a:lstStyle/>
          <a:p>
            <a:pPr algn="ctr"/>
            <a:r>
              <a:rPr lang="en-US" sz="1600" b="1" dirty="0"/>
              <a:t>Axle Air Hose</a:t>
            </a:r>
          </a:p>
        </p:txBody>
      </p:sp>
      <p:sp>
        <p:nvSpPr>
          <p:cNvPr id="8" name="Line 3">
            <a:extLst>
              <a:ext uri="{FF2B5EF4-FFF2-40B4-BE49-F238E27FC236}">
                <a16:creationId xmlns:a16="http://schemas.microsoft.com/office/drawing/2014/main" id="{769B27B5-F698-40A6-9923-8744F24ADEFE}"/>
              </a:ext>
            </a:extLst>
          </p:cNvPr>
          <p:cNvSpPr>
            <a:spLocks noChangeShapeType="1"/>
          </p:cNvSpPr>
          <p:nvPr/>
        </p:nvSpPr>
        <p:spPr bwMode="auto">
          <a:xfrm>
            <a:off x="7381321" y="1767453"/>
            <a:ext cx="1819575" cy="1764163"/>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9" name="TextBox 52">
            <a:extLst>
              <a:ext uri="{FF2B5EF4-FFF2-40B4-BE49-F238E27FC236}">
                <a16:creationId xmlns:a16="http://schemas.microsoft.com/office/drawing/2014/main" id="{0235B5D6-6461-411A-B9F8-8017596D4BA8}"/>
              </a:ext>
            </a:extLst>
          </p:cNvPr>
          <p:cNvSpPr txBox="1">
            <a:spLocks noChangeArrowheads="1"/>
          </p:cNvSpPr>
          <p:nvPr/>
        </p:nvSpPr>
        <p:spPr bwMode="auto">
          <a:xfrm>
            <a:off x="6000496" y="5593819"/>
            <a:ext cx="1981200" cy="584775"/>
          </a:xfrm>
          <a:prstGeom prst="rect">
            <a:avLst/>
          </a:prstGeom>
          <a:noFill/>
          <a:ln w="9525">
            <a:noFill/>
            <a:miter lim="800000"/>
            <a:headEnd/>
            <a:tailEnd/>
          </a:ln>
        </p:spPr>
        <p:txBody>
          <a:bodyPr wrap="square">
            <a:spAutoFit/>
          </a:bodyPr>
          <a:lstStyle/>
          <a:p>
            <a:pPr algn="ctr"/>
            <a:r>
              <a:rPr lang="en-US" sz="1600" b="1" dirty="0"/>
              <a:t>Integrated Ventless Hub Cap</a:t>
            </a:r>
          </a:p>
        </p:txBody>
      </p:sp>
      <p:sp>
        <p:nvSpPr>
          <p:cNvPr id="10" name="TextBox 52">
            <a:extLst>
              <a:ext uri="{FF2B5EF4-FFF2-40B4-BE49-F238E27FC236}">
                <a16:creationId xmlns:a16="http://schemas.microsoft.com/office/drawing/2014/main" id="{A7B2A966-9D23-4075-B9DF-74828CDE84EE}"/>
              </a:ext>
            </a:extLst>
          </p:cNvPr>
          <p:cNvSpPr txBox="1">
            <a:spLocks noChangeArrowheads="1"/>
          </p:cNvSpPr>
          <p:nvPr/>
        </p:nvSpPr>
        <p:spPr bwMode="auto">
          <a:xfrm>
            <a:off x="9785096" y="5683886"/>
            <a:ext cx="1981200" cy="338554"/>
          </a:xfrm>
          <a:prstGeom prst="rect">
            <a:avLst/>
          </a:prstGeom>
          <a:noFill/>
          <a:ln w="9525">
            <a:noFill/>
            <a:miter lim="800000"/>
            <a:headEnd/>
            <a:tailEnd/>
          </a:ln>
        </p:spPr>
        <p:txBody>
          <a:bodyPr wrap="square">
            <a:spAutoFit/>
          </a:bodyPr>
          <a:lstStyle/>
          <a:p>
            <a:pPr algn="ctr"/>
            <a:r>
              <a:rPr lang="en-US" sz="1600" b="1" dirty="0"/>
              <a:t>Air Vent Tube</a:t>
            </a:r>
          </a:p>
        </p:txBody>
      </p:sp>
      <p:sp>
        <p:nvSpPr>
          <p:cNvPr id="11" name="TextBox 52">
            <a:extLst>
              <a:ext uri="{FF2B5EF4-FFF2-40B4-BE49-F238E27FC236}">
                <a16:creationId xmlns:a16="http://schemas.microsoft.com/office/drawing/2014/main" id="{8A4AFA33-A59F-4FA8-8301-58610A2742E0}"/>
              </a:ext>
            </a:extLst>
          </p:cNvPr>
          <p:cNvSpPr txBox="1">
            <a:spLocks noChangeArrowheads="1"/>
          </p:cNvSpPr>
          <p:nvPr/>
        </p:nvSpPr>
        <p:spPr bwMode="auto">
          <a:xfrm>
            <a:off x="6191216" y="1398122"/>
            <a:ext cx="2380208" cy="338554"/>
          </a:xfrm>
          <a:prstGeom prst="rect">
            <a:avLst/>
          </a:prstGeom>
          <a:noFill/>
          <a:ln w="9525">
            <a:noFill/>
            <a:miter lim="800000"/>
            <a:headEnd/>
            <a:tailEnd/>
          </a:ln>
        </p:spPr>
        <p:txBody>
          <a:bodyPr wrap="square">
            <a:spAutoFit/>
          </a:bodyPr>
          <a:lstStyle/>
          <a:p>
            <a:pPr algn="ctr"/>
            <a:r>
              <a:rPr lang="en-US" sz="1600" b="1" dirty="0"/>
              <a:t>Patented Axle Filter</a:t>
            </a:r>
          </a:p>
        </p:txBody>
      </p:sp>
      <p:sp>
        <p:nvSpPr>
          <p:cNvPr id="12" name="TextBox 52">
            <a:extLst>
              <a:ext uri="{FF2B5EF4-FFF2-40B4-BE49-F238E27FC236}">
                <a16:creationId xmlns:a16="http://schemas.microsoft.com/office/drawing/2014/main" id="{C2A58258-F1DE-43F7-9AC1-B0E9743496C7}"/>
              </a:ext>
            </a:extLst>
          </p:cNvPr>
          <p:cNvSpPr txBox="1">
            <a:spLocks noChangeArrowheads="1"/>
          </p:cNvSpPr>
          <p:nvPr/>
        </p:nvSpPr>
        <p:spPr bwMode="auto">
          <a:xfrm>
            <a:off x="8141008" y="5946477"/>
            <a:ext cx="1981200" cy="584775"/>
          </a:xfrm>
          <a:prstGeom prst="rect">
            <a:avLst/>
          </a:prstGeom>
          <a:noFill/>
          <a:ln w="9525">
            <a:noFill/>
            <a:miter lim="800000"/>
            <a:headEnd/>
            <a:tailEnd/>
          </a:ln>
        </p:spPr>
        <p:txBody>
          <a:bodyPr wrap="square">
            <a:spAutoFit/>
          </a:bodyPr>
          <a:lstStyle/>
          <a:p>
            <a:pPr algn="ctr"/>
            <a:r>
              <a:rPr lang="en-US" sz="1600" b="1" dirty="0"/>
              <a:t>Thermoplastic Tire Hose</a:t>
            </a:r>
          </a:p>
        </p:txBody>
      </p:sp>
      <p:sp>
        <p:nvSpPr>
          <p:cNvPr id="13" name="Line 3">
            <a:extLst>
              <a:ext uri="{FF2B5EF4-FFF2-40B4-BE49-F238E27FC236}">
                <a16:creationId xmlns:a16="http://schemas.microsoft.com/office/drawing/2014/main" id="{45CF0E29-999D-464D-9349-1F1EC36D0255}"/>
              </a:ext>
            </a:extLst>
          </p:cNvPr>
          <p:cNvSpPr>
            <a:spLocks noChangeShapeType="1"/>
          </p:cNvSpPr>
          <p:nvPr/>
        </p:nvSpPr>
        <p:spPr bwMode="auto">
          <a:xfrm flipH="1">
            <a:off x="7024761" y="4530837"/>
            <a:ext cx="1160135" cy="916289"/>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4" name="Line 3">
            <a:extLst>
              <a:ext uri="{FF2B5EF4-FFF2-40B4-BE49-F238E27FC236}">
                <a16:creationId xmlns:a16="http://schemas.microsoft.com/office/drawing/2014/main" id="{53EC6162-3DA7-4FC8-B190-B0785B29AF5F}"/>
              </a:ext>
            </a:extLst>
          </p:cNvPr>
          <p:cNvSpPr>
            <a:spLocks noChangeShapeType="1"/>
          </p:cNvSpPr>
          <p:nvPr/>
        </p:nvSpPr>
        <p:spPr bwMode="auto">
          <a:xfrm flipH="1">
            <a:off x="9150095" y="4725416"/>
            <a:ext cx="355599" cy="1193800"/>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5" name="Line 3">
            <a:extLst>
              <a:ext uri="{FF2B5EF4-FFF2-40B4-BE49-F238E27FC236}">
                <a16:creationId xmlns:a16="http://schemas.microsoft.com/office/drawing/2014/main" id="{51EA1A67-DEED-4907-B7B2-D8BDEF45A2B8}"/>
              </a:ext>
            </a:extLst>
          </p:cNvPr>
          <p:cNvSpPr>
            <a:spLocks noChangeShapeType="1"/>
          </p:cNvSpPr>
          <p:nvPr/>
        </p:nvSpPr>
        <p:spPr bwMode="auto">
          <a:xfrm flipH="1">
            <a:off x="10775696" y="3709417"/>
            <a:ext cx="533400" cy="1932289"/>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6" name="Line 3">
            <a:extLst>
              <a:ext uri="{FF2B5EF4-FFF2-40B4-BE49-F238E27FC236}">
                <a16:creationId xmlns:a16="http://schemas.microsoft.com/office/drawing/2014/main" id="{CF344072-FE97-4052-A739-EF63F1D03FE0}"/>
              </a:ext>
            </a:extLst>
          </p:cNvPr>
          <p:cNvSpPr>
            <a:spLocks noChangeShapeType="1"/>
          </p:cNvSpPr>
          <p:nvPr/>
        </p:nvSpPr>
        <p:spPr bwMode="auto">
          <a:xfrm>
            <a:off x="9785096" y="1924450"/>
            <a:ext cx="431800" cy="1071444"/>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Tree>
    <p:extLst>
      <p:ext uri="{BB962C8B-B14F-4D97-AF65-F5344CB8AC3E}">
        <p14:creationId xmlns:p14="http://schemas.microsoft.com/office/powerpoint/2010/main" val="15999386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Website – Single Portal</a:t>
            </a:r>
          </a:p>
        </p:txBody>
      </p:sp>
      <p:sp>
        <p:nvSpPr>
          <p:cNvPr id="6" name="Content Placeholder 5"/>
          <p:cNvSpPr>
            <a:spLocks noGrp="1"/>
          </p:cNvSpPr>
          <p:nvPr>
            <p:ph idx="1"/>
          </p:nvPr>
        </p:nvSpPr>
        <p:spPr/>
        <p:txBody>
          <a:bodyPr>
            <a:normAutofit fontScale="92500" lnSpcReduction="20000"/>
          </a:bodyPr>
          <a:lstStyle/>
          <a:p>
            <a:r>
              <a:rPr lang="en-US" dirty="0"/>
              <a:t>Comprehensive literature</a:t>
            </a:r>
          </a:p>
          <a:p>
            <a:pPr lvl="1"/>
            <a:r>
              <a:rPr lang="en-US" dirty="0"/>
              <a:t>Application Guides</a:t>
            </a:r>
          </a:p>
          <a:p>
            <a:pPr lvl="1"/>
            <a:r>
              <a:rPr lang="en-US" dirty="0"/>
              <a:t>Tech Manuals</a:t>
            </a:r>
          </a:p>
          <a:p>
            <a:pPr lvl="1"/>
            <a:r>
              <a:rPr lang="en-US" dirty="0"/>
              <a:t>Parts List</a:t>
            </a:r>
          </a:p>
          <a:p>
            <a:pPr lvl="1"/>
            <a:r>
              <a:rPr lang="en-US" dirty="0"/>
              <a:t>Tech Tips</a:t>
            </a:r>
          </a:p>
          <a:p>
            <a:pPr lvl="1"/>
            <a:r>
              <a:rPr lang="en-US" dirty="0"/>
              <a:t>Product Profiles</a:t>
            </a:r>
          </a:p>
          <a:p>
            <a:r>
              <a:rPr lang="en-US" dirty="0"/>
              <a:t>Contacts</a:t>
            </a:r>
          </a:p>
          <a:p>
            <a:pPr lvl="1"/>
            <a:r>
              <a:rPr lang="en-US" dirty="0"/>
              <a:t>Sales and service</a:t>
            </a:r>
          </a:p>
          <a:p>
            <a:pPr lvl="1"/>
            <a:r>
              <a:rPr lang="en-US" dirty="0"/>
              <a:t>In house technical support</a:t>
            </a:r>
          </a:p>
          <a:p>
            <a:r>
              <a:rPr lang="en-US" dirty="0"/>
              <a:t>Support functions</a:t>
            </a:r>
          </a:p>
          <a:p>
            <a:pPr lvl="1"/>
            <a:r>
              <a:rPr lang="en-US" dirty="0"/>
              <a:t>Hendrickson Academy</a:t>
            </a:r>
          </a:p>
          <a:p>
            <a:pPr lvl="1"/>
            <a:r>
              <a:rPr lang="en-US" dirty="0"/>
              <a:t>PLUS</a:t>
            </a:r>
          </a:p>
          <a:p>
            <a:pPr lvl="1"/>
            <a:r>
              <a:rPr lang="en-US" dirty="0"/>
              <a:t>Lift axle configurator</a:t>
            </a:r>
          </a:p>
          <a:p>
            <a:endParaRPr lang="en-US" dirty="0"/>
          </a:p>
        </p:txBody>
      </p:sp>
      <p:pic>
        <p:nvPicPr>
          <p:cNvPr id="3" name="Picture 2"/>
          <p:cNvPicPr>
            <a:picLocks noChangeAspect="1"/>
          </p:cNvPicPr>
          <p:nvPr/>
        </p:nvPicPr>
        <p:blipFill rotWithShape="1">
          <a:blip r:embed="rId3"/>
          <a:srcRect l="24166" t="10000" r="25000"/>
          <a:stretch/>
        </p:blipFill>
        <p:spPr>
          <a:xfrm>
            <a:off x="6705601" y="1104839"/>
            <a:ext cx="4792132" cy="4595733"/>
          </a:xfrm>
          <a:prstGeom prst="rect">
            <a:avLst/>
          </a:prstGeom>
          <a:ln>
            <a:solidFill>
              <a:schemeClr val="tx1"/>
            </a:solidFill>
          </a:ln>
        </p:spPr>
      </p:pic>
      <p:sp>
        <p:nvSpPr>
          <p:cNvPr id="5" name="TextBox 4"/>
          <p:cNvSpPr txBox="1"/>
          <p:nvPr/>
        </p:nvSpPr>
        <p:spPr>
          <a:xfrm>
            <a:off x="3886201" y="5886452"/>
            <a:ext cx="4423903" cy="369332"/>
          </a:xfrm>
          <a:prstGeom prst="rect">
            <a:avLst/>
          </a:prstGeom>
          <a:noFill/>
        </p:spPr>
        <p:txBody>
          <a:bodyPr wrap="none" rtlCol="0">
            <a:spAutoFit/>
          </a:bodyPr>
          <a:lstStyle/>
          <a:p>
            <a:r>
              <a:rPr lang="en-US" b="1" dirty="0">
                <a:solidFill>
                  <a:srgbClr val="A30B35"/>
                </a:solidFill>
              </a:rPr>
              <a:t>www.hendrickson-intl.com/PartsAndService</a:t>
            </a:r>
          </a:p>
        </p:txBody>
      </p:sp>
    </p:spTree>
    <p:extLst>
      <p:ext uri="{BB962C8B-B14F-4D97-AF65-F5344CB8AC3E}">
        <p14:creationId xmlns:p14="http://schemas.microsoft.com/office/powerpoint/2010/main" val="1533881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658" t="14004" r="24314" b="13645"/>
          <a:stretch/>
        </p:blipFill>
        <p:spPr bwMode="auto">
          <a:xfrm>
            <a:off x="6197601" y="1219200"/>
            <a:ext cx="5844884" cy="4572000"/>
          </a:xfrm>
          <a:prstGeom prst="rect">
            <a:avLst/>
          </a:prstGeom>
          <a:ln w="9525">
            <a:solidFill>
              <a:schemeClr val="accent6"/>
            </a:solidFill>
            <a:miter lim="800000"/>
            <a:headEnd/>
            <a:tailEnd/>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US" dirty="0"/>
              <a:t>Where to Find PLUS</a:t>
            </a:r>
          </a:p>
        </p:txBody>
      </p:sp>
      <p:sp>
        <p:nvSpPr>
          <p:cNvPr id="3" name="Text Placeholder 2"/>
          <p:cNvSpPr>
            <a:spLocks noGrp="1"/>
          </p:cNvSpPr>
          <p:nvPr>
            <p:ph idx="1"/>
          </p:nvPr>
        </p:nvSpPr>
        <p:spPr>
          <a:xfrm>
            <a:off x="838200" y="1825625"/>
            <a:ext cx="5156200" cy="4351338"/>
          </a:xfrm>
        </p:spPr>
        <p:txBody>
          <a:bodyPr/>
          <a:lstStyle/>
          <a:p>
            <a:r>
              <a:rPr lang="en-US" dirty="0"/>
              <a:t>Go to Parts and Service from Hendrickson website</a:t>
            </a:r>
          </a:p>
          <a:p>
            <a:r>
              <a:rPr lang="en-US" dirty="0"/>
              <a:t>One-time registration</a:t>
            </a:r>
          </a:p>
          <a:p>
            <a:r>
              <a:rPr lang="en-US" dirty="0"/>
              <a:t>Hendrickson password</a:t>
            </a:r>
          </a:p>
        </p:txBody>
      </p:sp>
      <p:pic>
        <p:nvPicPr>
          <p:cNvPr id="4" name="Picture 3">
            <a:extLst>
              <a:ext uri="{FF2B5EF4-FFF2-40B4-BE49-F238E27FC236}">
                <a16:creationId xmlns:a16="http://schemas.microsoft.com/office/drawing/2014/main" id="{790E5072-01D9-4E4A-8D9D-73D260E6CED6}"/>
              </a:ext>
            </a:extLst>
          </p:cNvPr>
          <p:cNvPicPr>
            <a:picLocks noChangeAspect="1"/>
          </p:cNvPicPr>
          <p:nvPr/>
        </p:nvPicPr>
        <p:blipFill rotWithShape="1">
          <a:blip r:embed="rId4"/>
          <a:srcRect l="27500" t="10000" r="28334" b="8889"/>
          <a:stretch/>
        </p:blipFill>
        <p:spPr>
          <a:xfrm>
            <a:off x="7119717" y="1219200"/>
            <a:ext cx="4462684" cy="4610037"/>
          </a:xfrm>
          <a:prstGeom prst="rect">
            <a:avLst/>
          </a:prstGeom>
        </p:spPr>
      </p:pic>
    </p:spTree>
    <p:extLst>
      <p:ext uri="{BB962C8B-B14F-4D97-AF65-F5344CB8AC3E}">
        <p14:creationId xmlns:p14="http://schemas.microsoft.com/office/powerpoint/2010/main" val="28452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Trailer Suspension Parts</a:t>
            </a:r>
          </a:p>
        </p:txBody>
      </p:sp>
      <p:sp>
        <p:nvSpPr>
          <p:cNvPr id="3" name="Text Placeholder 2"/>
          <p:cNvSpPr>
            <a:spLocks noGrp="1"/>
          </p:cNvSpPr>
          <p:nvPr>
            <p:ph idx="1"/>
          </p:nvPr>
        </p:nvSpPr>
        <p:spPr>
          <a:xfrm>
            <a:off x="838200" y="1825625"/>
            <a:ext cx="4383899" cy="4351338"/>
          </a:xfrm>
        </p:spPr>
        <p:txBody>
          <a:bodyPr/>
          <a:lstStyle/>
          <a:p>
            <a:r>
              <a:rPr lang="en-US" dirty="0"/>
              <a:t>Component Lookup on Trailer Parts</a:t>
            </a:r>
          </a:p>
          <a:p>
            <a:pPr lvl="1"/>
            <a:r>
              <a:rPr lang="en-US" dirty="0"/>
              <a:t>Provide you with service parts in any suspension kit</a:t>
            </a:r>
          </a:p>
          <a:p>
            <a:pPr lvl="1"/>
            <a:endParaRPr lang="en-US" dirty="0"/>
          </a:p>
        </p:txBody>
      </p:sp>
      <p:pic>
        <p:nvPicPr>
          <p:cNvPr id="6" name="Picture 3">
            <a:extLst>
              <a:ext uri="{FF2B5EF4-FFF2-40B4-BE49-F238E27FC236}">
                <a16:creationId xmlns:a16="http://schemas.microsoft.com/office/drawing/2014/main" id="{F844CAA3-7840-4B8A-9CF8-C6783B97DF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79" t="38244" r="53571"/>
          <a:stretch/>
        </p:blipFill>
        <p:spPr bwMode="auto">
          <a:xfrm>
            <a:off x="5222099" y="1858927"/>
            <a:ext cx="3060333" cy="3810000"/>
          </a:xfrm>
          <a:prstGeom prst="rect">
            <a:avLst/>
          </a:prstGeom>
          <a:ln w="9525">
            <a:solidFill>
              <a:schemeClr val="accent6"/>
            </a:solidFill>
            <a:miter lim="800000"/>
            <a:headEnd/>
            <a:tailEnd/>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pic>
        <p:nvPicPr>
          <p:cNvPr id="7" name="Picture 2">
            <a:extLst>
              <a:ext uri="{FF2B5EF4-FFF2-40B4-BE49-F238E27FC236}">
                <a16:creationId xmlns:a16="http://schemas.microsoft.com/office/drawing/2014/main" id="{9F418FBF-9FFF-4FBD-A7CC-CBB9AEE9033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046" t="16364" r="34954"/>
          <a:stretch/>
        </p:blipFill>
        <p:spPr bwMode="auto">
          <a:xfrm>
            <a:off x="8778099" y="1869813"/>
            <a:ext cx="3060333" cy="3814708"/>
          </a:xfrm>
          <a:prstGeom prst="rect">
            <a:avLst/>
          </a:prstGeom>
          <a:ln w="9525">
            <a:solidFill>
              <a:schemeClr val="accent6"/>
            </a:solidFill>
            <a:miter lim="800000"/>
            <a:headEnd/>
            <a:tailEnd/>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4324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Education Portal</a:t>
            </a:r>
          </a:p>
        </p:txBody>
      </p:sp>
      <p:sp>
        <p:nvSpPr>
          <p:cNvPr id="18" name="Content Placeholder 2">
            <a:extLst>
              <a:ext uri="{FF2B5EF4-FFF2-40B4-BE49-F238E27FC236}">
                <a16:creationId xmlns:a16="http://schemas.microsoft.com/office/drawing/2014/main" id="{A491D0F5-4D12-405B-B0E1-366962739D45}"/>
              </a:ext>
            </a:extLst>
          </p:cNvPr>
          <p:cNvSpPr>
            <a:spLocks noGrp="1"/>
          </p:cNvSpPr>
          <p:nvPr>
            <p:ph idx="1"/>
          </p:nvPr>
        </p:nvSpPr>
        <p:spPr>
          <a:xfrm>
            <a:off x="1112495" y="1331486"/>
            <a:ext cx="3050507" cy="1371601"/>
          </a:xfrm>
        </p:spPr>
        <p:txBody>
          <a:bodyPr>
            <a:normAutofit/>
          </a:bodyPr>
          <a:lstStyle/>
          <a:p>
            <a:r>
              <a:rPr lang="en-US" sz="2200" dirty="0"/>
              <a:t>Sign up</a:t>
            </a:r>
          </a:p>
          <a:p>
            <a:r>
              <a:rPr lang="en-US" sz="2200" dirty="0"/>
              <a:t>Select application</a:t>
            </a:r>
          </a:p>
          <a:p>
            <a:r>
              <a:rPr lang="en-US" sz="2200" dirty="0"/>
              <a:t>Choose the course</a:t>
            </a:r>
          </a:p>
        </p:txBody>
      </p:sp>
      <p:sp>
        <p:nvSpPr>
          <p:cNvPr id="19" name="Content Placeholder 6">
            <a:extLst>
              <a:ext uri="{FF2B5EF4-FFF2-40B4-BE49-F238E27FC236}">
                <a16:creationId xmlns:a16="http://schemas.microsoft.com/office/drawing/2014/main" id="{7E1C835E-7B52-4538-BDF9-5D62ECC266F2}"/>
              </a:ext>
            </a:extLst>
          </p:cNvPr>
          <p:cNvSpPr>
            <a:spLocks noGrp="1"/>
          </p:cNvSpPr>
          <p:nvPr>
            <p:ph idx="4294967295"/>
          </p:nvPr>
        </p:nvSpPr>
        <p:spPr>
          <a:xfrm>
            <a:off x="8654098" y="1316736"/>
            <a:ext cx="3308514" cy="1371600"/>
          </a:xfrm>
        </p:spPr>
        <p:txBody>
          <a:bodyPr>
            <a:noAutofit/>
          </a:bodyPr>
          <a:lstStyle/>
          <a:p>
            <a:r>
              <a:rPr lang="en-US" sz="2200" dirty="0"/>
              <a:t>Start the course</a:t>
            </a:r>
          </a:p>
          <a:p>
            <a:r>
              <a:rPr lang="en-US" sz="2200" dirty="0"/>
              <a:t>Track progress</a:t>
            </a:r>
          </a:p>
          <a:p>
            <a:r>
              <a:rPr lang="en-US" sz="2200" dirty="0"/>
              <a:t>Certificate of completion</a:t>
            </a:r>
          </a:p>
        </p:txBody>
      </p:sp>
      <p:pic>
        <p:nvPicPr>
          <p:cNvPr id="9"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08500" y="2617317"/>
            <a:ext cx="3050507" cy="2483263"/>
          </a:xfrm>
          <a:prstGeom prst="rect">
            <a:avLst/>
          </a:prstGeom>
          <a:noFill/>
          <a:ln w="9525">
            <a:solidFill>
              <a:schemeClr val="tx1"/>
            </a:solidFill>
            <a:miter lim="800000"/>
            <a:headEnd/>
            <a:tailEnd/>
          </a:ln>
          <a:effectLst/>
        </p:spPr>
      </p:pic>
      <p:pic>
        <p:nvPicPr>
          <p:cNvPr id="8" name="Picture 7"/>
          <p:cNvPicPr>
            <a:picLocks noChangeAspect="1"/>
          </p:cNvPicPr>
          <p:nvPr/>
        </p:nvPicPr>
        <p:blipFill>
          <a:blip r:embed="rId4"/>
          <a:stretch>
            <a:fillRect/>
          </a:stretch>
        </p:blipFill>
        <p:spPr>
          <a:xfrm>
            <a:off x="4893895" y="2635925"/>
            <a:ext cx="3039805" cy="2508759"/>
          </a:xfrm>
          <a:prstGeom prst="rect">
            <a:avLst/>
          </a:prstGeom>
          <a:ln>
            <a:solidFill>
              <a:schemeClr val="tx1"/>
            </a:solidFill>
          </a:ln>
        </p:spPr>
      </p:pic>
      <p:pic>
        <p:nvPicPr>
          <p:cNvPr id="13" name="Picture 12"/>
          <p:cNvPicPr>
            <a:picLocks noChangeAspect="1"/>
          </p:cNvPicPr>
          <p:nvPr/>
        </p:nvPicPr>
        <p:blipFill>
          <a:blip r:embed="rId5"/>
          <a:stretch>
            <a:fillRect/>
          </a:stretch>
        </p:blipFill>
        <p:spPr>
          <a:xfrm>
            <a:off x="4903086" y="3163461"/>
            <a:ext cx="3033329" cy="2508759"/>
          </a:xfrm>
          <a:prstGeom prst="rect">
            <a:avLst/>
          </a:prstGeom>
          <a:ln>
            <a:solidFill>
              <a:schemeClr val="tx1"/>
            </a:solidFill>
          </a:ln>
        </p:spPr>
      </p:pic>
      <p:pic>
        <p:nvPicPr>
          <p:cNvPr id="16" name="Picture 15"/>
          <p:cNvPicPr>
            <a:picLocks noChangeAspect="1"/>
          </p:cNvPicPr>
          <p:nvPr/>
        </p:nvPicPr>
        <p:blipFill>
          <a:blip r:embed="rId6"/>
          <a:stretch>
            <a:fillRect/>
          </a:stretch>
        </p:blipFill>
        <p:spPr>
          <a:xfrm>
            <a:off x="8793025" y="2635926"/>
            <a:ext cx="2988184" cy="2476809"/>
          </a:xfrm>
          <a:prstGeom prst="rect">
            <a:avLst/>
          </a:prstGeom>
          <a:ln>
            <a:solidFill>
              <a:schemeClr val="tx1"/>
            </a:solidFill>
          </a:ln>
        </p:spPr>
      </p:pic>
      <p:pic>
        <p:nvPicPr>
          <p:cNvPr id="14" name="Picture 13"/>
          <p:cNvPicPr>
            <a:picLocks noChangeAspect="1"/>
          </p:cNvPicPr>
          <p:nvPr/>
        </p:nvPicPr>
        <p:blipFill>
          <a:blip r:embed="rId7"/>
          <a:stretch>
            <a:fillRect/>
          </a:stretch>
        </p:blipFill>
        <p:spPr>
          <a:xfrm>
            <a:off x="8782715" y="2975290"/>
            <a:ext cx="2988976" cy="2452175"/>
          </a:xfrm>
          <a:prstGeom prst="rect">
            <a:avLst/>
          </a:prstGeom>
        </p:spPr>
      </p:pic>
      <p:pic>
        <p:nvPicPr>
          <p:cNvPr id="15" name="Picture 14"/>
          <p:cNvPicPr>
            <a:picLocks noChangeAspect="1"/>
          </p:cNvPicPr>
          <p:nvPr/>
        </p:nvPicPr>
        <p:blipFill>
          <a:blip r:embed="rId8"/>
          <a:stretch>
            <a:fillRect/>
          </a:stretch>
        </p:blipFill>
        <p:spPr>
          <a:xfrm>
            <a:off x="8790255" y="3409633"/>
            <a:ext cx="2995347" cy="2456559"/>
          </a:xfrm>
          <a:prstGeom prst="rect">
            <a:avLst/>
          </a:prstGeom>
          <a:ln>
            <a:solidFill>
              <a:schemeClr val="tx1"/>
            </a:solidFill>
          </a:ln>
        </p:spPr>
      </p:pic>
      <p:sp>
        <p:nvSpPr>
          <p:cNvPr id="20" name="Content Placeholder 2">
            <a:extLst>
              <a:ext uri="{FF2B5EF4-FFF2-40B4-BE49-F238E27FC236}">
                <a16:creationId xmlns:a16="http://schemas.microsoft.com/office/drawing/2014/main" id="{DFAD5899-3258-4D4F-B4BA-286D0D8D494A}"/>
              </a:ext>
            </a:extLst>
          </p:cNvPr>
          <p:cNvSpPr txBox="1">
            <a:spLocks/>
          </p:cNvSpPr>
          <p:nvPr/>
        </p:nvSpPr>
        <p:spPr bwMode="auto">
          <a:xfrm>
            <a:off x="4893734" y="1316736"/>
            <a:ext cx="3039804" cy="1371600"/>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lr>
                <a:srgbClr val="A30B35"/>
              </a:buClr>
              <a:buSzPct val="115000"/>
              <a:buFont typeface="Wingdings" pitchFamily="2" charset="2"/>
              <a:buChar char="§"/>
              <a:defRPr sz="2400" b="1">
                <a:solidFill>
                  <a:srgbClr val="A30B35"/>
                </a:solidFill>
                <a:latin typeface="+mn-lt"/>
                <a:ea typeface="+mn-ea"/>
                <a:cs typeface="+mn-cs"/>
              </a:defRPr>
            </a:lvl1pPr>
            <a:lvl2pPr marL="684213" indent="-227013" algn="l" rtl="0" eaLnBrk="1" fontAlgn="base" hangingPunct="1">
              <a:spcBef>
                <a:spcPct val="20000"/>
              </a:spcBef>
              <a:spcAft>
                <a:spcPct val="0"/>
              </a:spcAft>
              <a:buClr>
                <a:srgbClr val="A30B35"/>
              </a:buClr>
              <a:buSzPct val="110000"/>
              <a:buChar char="•"/>
              <a:defRPr sz="2000" b="1">
                <a:solidFill>
                  <a:schemeClr val="tx1"/>
                </a:solidFill>
                <a:latin typeface="+mn-lt"/>
              </a:defRPr>
            </a:lvl2pPr>
            <a:lvl3pPr marL="1025525" indent="-225425" algn="l" rtl="0" eaLnBrk="1" fontAlgn="base" hangingPunct="1">
              <a:spcBef>
                <a:spcPct val="20000"/>
              </a:spcBef>
              <a:spcAft>
                <a:spcPct val="0"/>
              </a:spcAft>
              <a:buClr>
                <a:srgbClr val="A30B35"/>
              </a:buClr>
              <a:buSzPct val="110000"/>
              <a:buFont typeface="Wingdings" pitchFamily="2" charset="2"/>
              <a:buChar char="w"/>
              <a:defRPr b="1">
                <a:solidFill>
                  <a:schemeClr val="tx1"/>
                </a:solidFill>
                <a:latin typeface="+mn-lt"/>
              </a:defRPr>
            </a:lvl3pPr>
            <a:lvl4pPr marL="1316038" indent="-228600" algn="l" rtl="0" eaLnBrk="1" fontAlgn="base" hangingPunct="1">
              <a:spcBef>
                <a:spcPct val="20000"/>
              </a:spcBef>
              <a:spcAft>
                <a:spcPct val="0"/>
              </a:spcAft>
              <a:buClr>
                <a:srgbClr val="A30B35"/>
              </a:buClr>
              <a:buSzPct val="110000"/>
              <a:buFont typeface="Times New Roman" pitchFamily="18" charset="0"/>
              <a:buChar char="–"/>
              <a:defRPr sz="1600" b="1">
                <a:solidFill>
                  <a:schemeClr val="tx1"/>
                </a:solidFill>
                <a:latin typeface="+mn-lt"/>
              </a:defRPr>
            </a:lvl4pPr>
            <a:lvl5pPr marL="1600200" indent="-228600" algn="l" rtl="0" eaLnBrk="1" fontAlgn="base" hangingPunct="1">
              <a:spcBef>
                <a:spcPct val="20000"/>
              </a:spcBef>
              <a:spcAft>
                <a:spcPct val="0"/>
              </a:spcAft>
              <a:buClr>
                <a:srgbClr val="A30B35"/>
              </a:buClr>
              <a:buSzPct val="110000"/>
              <a:buChar char="»"/>
              <a:defRPr sz="1400" b="1">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j-lt"/>
              </a:defRPr>
            </a:lvl6pPr>
            <a:lvl7pPr marL="2971800" indent="-228600" algn="l" rtl="0" eaLnBrk="1" fontAlgn="base" hangingPunct="1">
              <a:spcBef>
                <a:spcPct val="20000"/>
              </a:spcBef>
              <a:spcAft>
                <a:spcPct val="0"/>
              </a:spcAft>
              <a:buChar char="»"/>
              <a:defRPr sz="1600">
                <a:solidFill>
                  <a:schemeClr val="tx1"/>
                </a:solidFill>
                <a:latin typeface="+mj-lt"/>
              </a:defRPr>
            </a:lvl7pPr>
            <a:lvl8pPr marL="3429000" indent="-228600" algn="l" rtl="0" eaLnBrk="1" fontAlgn="base" hangingPunct="1">
              <a:spcBef>
                <a:spcPct val="20000"/>
              </a:spcBef>
              <a:spcAft>
                <a:spcPct val="0"/>
              </a:spcAft>
              <a:buChar char="»"/>
              <a:defRPr sz="1600">
                <a:solidFill>
                  <a:schemeClr val="tx1"/>
                </a:solidFill>
                <a:latin typeface="+mj-lt"/>
              </a:defRPr>
            </a:lvl8pPr>
            <a:lvl9pPr marL="3886200" indent="-228600" algn="l" rtl="0" eaLnBrk="1" fontAlgn="base" hangingPunct="1">
              <a:spcBef>
                <a:spcPct val="20000"/>
              </a:spcBef>
              <a:spcAft>
                <a:spcPct val="0"/>
              </a:spcAft>
              <a:buChar char="»"/>
              <a:defRPr sz="1600">
                <a:solidFill>
                  <a:schemeClr val="tx1"/>
                </a:solidFill>
                <a:latin typeface="+mj-lt"/>
              </a:defRPr>
            </a:lvl9pPr>
          </a:lstStyle>
          <a:p>
            <a:pPr>
              <a:buClrTx/>
              <a:buFont typeface="Arial" panose="020B0604020202020204" pitchFamily="34" charset="0"/>
              <a:buChar char="•"/>
            </a:pPr>
            <a:r>
              <a:rPr lang="en-US" sz="2200" b="0" kern="0" dirty="0">
                <a:solidFill>
                  <a:schemeClr val="tx1"/>
                </a:solidFill>
              </a:rPr>
              <a:t>Watch videos</a:t>
            </a:r>
          </a:p>
          <a:p>
            <a:pPr>
              <a:buClrTx/>
              <a:buFont typeface="Arial" panose="020B0604020202020204" pitchFamily="34" charset="0"/>
              <a:buChar char="•"/>
            </a:pPr>
            <a:r>
              <a:rPr lang="en-US" sz="2200" b="0" kern="0" dirty="0">
                <a:solidFill>
                  <a:schemeClr val="tx1"/>
                </a:solidFill>
              </a:rPr>
              <a:t>Read product info</a:t>
            </a:r>
          </a:p>
        </p:txBody>
      </p:sp>
      <p:pic>
        <p:nvPicPr>
          <p:cNvPr id="21" name="Picture 20">
            <a:extLst>
              <a:ext uri="{FF2B5EF4-FFF2-40B4-BE49-F238E27FC236}">
                <a16:creationId xmlns:a16="http://schemas.microsoft.com/office/drawing/2014/main" id="{33ABC3EB-61D1-4A52-B723-A217266D281F}"/>
              </a:ext>
            </a:extLst>
          </p:cNvPr>
          <p:cNvPicPr>
            <a:picLocks noChangeAspect="1"/>
          </p:cNvPicPr>
          <p:nvPr/>
        </p:nvPicPr>
        <p:blipFill rotWithShape="1">
          <a:blip r:embed="rId9"/>
          <a:srcRect l="20363" t="9376" r="15470"/>
          <a:stretch/>
        </p:blipFill>
        <p:spPr>
          <a:xfrm>
            <a:off x="1124548" y="3037441"/>
            <a:ext cx="3034459" cy="2551479"/>
          </a:xfrm>
          <a:prstGeom prst="rect">
            <a:avLst/>
          </a:prstGeom>
          <a:ln>
            <a:solidFill>
              <a:schemeClr val="tx1"/>
            </a:solidFill>
          </a:ln>
        </p:spPr>
      </p:pic>
      <p:pic>
        <p:nvPicPr>
          <p:cNvPr id="5" name="Picture 4"/>
          <p:cNvPicPr>
            <a:picLocks noChangeAspect="1"/>
          </p:cNvPicPr>
          <p:nvPr/>
        </p:nvPicPr>
        <p:blipFill>
          <a:blip r:embed="rId10"/>
          <a:stretch>
            <a:fillRect/>
          </a:stretch>
        </p:blipFill>
        <p:spPr>
          <a:xfrm>
            <a:off x="1114723" y="3376010"/>
            <a:ext cx="3033331" cy="2483263"/>
          </a:xfrm>
          <a:prstGeom prst="rect">
            <a:avLst/>
          </a:prstGeom>
          <a:ln>
            <a:solidFill>
              <a:schemeClr val="tx1"/>
            </a:solidFill>
          </a:ln>
        </p:spPr>
      </p:pic>
    </p:spTree>
    <p:extLst>
      <p:ext uri="{BB962C8B-B14F-4D97-AF65-F5344CB8AC3E}">
        <p14:creationId xmlns:p14="http://schemas.microsoft.com/office/powerpoint/2010/main" val="107752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Hendrickson Academy</a:t>
            </a:r>
          </a:p>
        </p:txBody>
      </p:sp>
      <p:sp>
        <p:nvSpPr>
          <p:cNvPr id="6" name="Content Placeholder 5"/>
          <p:cNvSpPr>
            <a:spLocks noGrp="1"/>
          </p:cNvSpPr>
          <p:nvPr>
            <p:ph idx="1"/>
          </p:nvPr>
        </p:nvSpPr>
        <p:spPr>
          <a:xfrm>
            <a:off x="838200" y="1825625"/>
            <a:ext cx="5257800" cy="4002151"/>
          </a:xfrm>
        </p:spPr>
        <p:txBody>
          <a:bodyPr>
            <a:normAutofit lnSpcReduction="10000"/>
          </a:bodyPr>
          <a:lstStyle/>
          <a:p>
            <a:r>
              <a:rPr lang="en-US" dirty="0"/>
              <a:t>Available courses</a:t>
            </a:r>
          </a:p>
          <a:p>
            <a:pPr lvl="1"/>
            <a:r>
              <a:rPr lang="en-US" dirty="0"/>
              <a:t>Administrative functionality</a:t>
            </a:r>
          </a:p>
          <a:p>
            <a:pPr lvl="1"/>
            <a:r>
              <a:rPr lang="en-US" dirty="0"/>
              <a:t>Trailer alignment</a:t>
            </a:r>
          </a:p>
          <a:p>
            <a:pPr lvl="1"/>
            <a:r>
              <a:rPr lang="en-US" dirty="0"/>
              <a:t>TIREMAAX</a:t>
            </a:r>
            <a:r>
              <a:rPr lang="en-US" baseline="30000" dirty="0"/>
              <a:t>®</a:t>
            </a:r>
          </a:p>
          <a:p>
            <a:pPr lvl="1"/>
            <a:r>
              <a:rPr lang="en-US" dirty="0"/>
              <a:t>MAXX</a:t>
            </a:r>
            <a:r>
              <a:rPr lang="en-US" baseline="30000" dirty="0"/>
              <a:t>®</a:t>
            </a:r>
            <a:r>
              <a:rPr lang="en-US" dirty="0"/>
              <a:t> 22T </a:t>
            </a:r>
          </a:p>
          <a:p>
            <a:pPr lvl="1"/>
            <a:r>
              <a:rPr lang="en-US" dirty="0"/>
              <a:t>HXL wheel end</a:t>
            </a:r>
          </a:p>
          <a:p>
            <a:pPr lvl="1"/>
            <a:r>
              <a:rPr lang="en-US" dirty="0"/>
              <a:t>Trailer component maintenance</a:t>
            </a:r>
          </a:p>
          <a:p>
            <a:pPr lvl="1"/>
            <a:r>
              <a:rPr lang="en-US" dirty="0"/>
              <a:t>HAULMAAX</a:t>
            </a:r>
            <a:r>
              <a:rPr lang="en-US" baseline="30000" dirty="0"/>
              <a:t>®</a:t>
            </a:r>
          </a:p>
          <a:p>
            <a:pPr lvl="1"/>
            <a:r>
              <a:rPr lang="en-US" dirty="0"/>
              <a:t>COMPOSILITE</a:t>
            </a:r>
            <a:r>
              <a:rPr lang="en-US" baseline="30000" dirty="0"/>
              <a:t>®</a:t>
            </a:r>
            <a:r>
              <a:rPr lang="en-US" dirty="0"/>
              <a:t> SC</a:t>
            </a:r>
          </a:p>
          <a:p>
            <a:pPr lvl="1"/>
            <a:r>
              <a:rPr lang="en-US" dirty="0"/>
              <a:t>PRIMAAX</a:t>
            </a:r>
            <a:r>
              <a:rPr lang="en-US" baseline="30000" dirty="0"/>
              <a:t>®</a:t>
            </a:r>
            <a:r>
              <a:rPr lang="en-US" dirty="0"/>
              <a:t> EX</a:t>
            </a:r>
          </a:p>
        </p:txBody>
      </p:sp>
      <p:sp>
        <p:nvSpPr>
          <p:cNvPr id="5" name="TextBox 4">
            <a:extLst>
              <a:ext uri="{FF2B5EF4-FFF2-40B4-BE49-F238E27FC236}">
                <a16:creationId xmlns:a16="http://schemas.microsoft.com/office/drawing/2014/main" id="{044749AB-FF27-495A-AD9C-C297F7BFAFC7}"/>
              </a:ext>
            </a:extLst>
          </p:cNvPr>
          <p:cNvSpPr txBox="1"/>
          <p:nvPr/>
        </p:nvSpPr>
        <p:spPr>
          <a:xfrm>
            <a:off x="6502400" y="5372973"/>
            <a:ext cx="5486400" cy="666977"/>
          </a:xfrm>
          <a:prstGeom prst="rect">
            <a:avLst/>
          </a:prstGeom>
          <a:noFill/>
        </p:spPr>
        <p:txBody>
          <a:bodyPr wrap="square" rtlCol="0">
            <a:spAutoFit/>
          </a:bodyPr>
          <a:lstStyle/>
          <a:p>
            <a:pPr algn="ctr"/>
            <a:r>
              <a:rPr lang="en-US" sz="1867" b="1" dirty="0">
                <a:solidFill>
                  <a:srgbClr val="A30B35"/>
                </a:solidFill>
              </a:rPr>
              <a:t>www.hendrickson-intl.com/PartsAndService</a:t>
            </a:r>
          </a:p>
          <a:p>
            <a:pPr algn="ctr"/>
            <a:r>
              <a:rPr lang="en-US" sz="1867" b="1" dirty="0">
                <a:solidFill>
                  <a:srgbClr val="A30B35"/>
                </a:solidFill>
              </a:rPr>
              <a:t>www.Hendrickson-academy.com</a:t>
            </a:r>
          </a:p>
        </p:txBody>
      </p:sp>
      <p:pic>
        <p:nvPicPr>
          <p:cNvPr id="8" name="Picture 7" descr="Screen Clipping">
            <a:extLst>
              <a:ext uri="{FF2B5EF4-FFF2-40B4-BE49-F238E27FC236}">
                <a16:creationId xmlns:a16="http://schemas.microsoft.com/office/drawing/2014/main" id="{DEC5386B-CA5E-4F5A-BF63-281189D19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848" y="1245296"/>
            <a:ext cx="5795552" cy="3809304"/>
          </a:xfrm>
          <a:prstGeom prst="rect">
            <a:avLst/>
          </a:prstGeom>
          <a:ln>
            <a:solidFill>
              <a:schemeClr val="tx1"/>
            </a:solidFill>
          </a:ln>
        </p:spPr>
      </p:pic>
    </p:spTree>
    <p:extLst>
      <p:ext uri="{BB962C8B-B14F-4D97-AF65-F5344CB8AC3E}">
        <p14:creationId xmlns:p14="http://schemas.microsoft.com/office/powerpoint/2010/main" val="1659656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a:t>Hendrickson Aftermarket Sales Managers</a:t>
            </a:r>
          </a:p>
        </p:txBody>
      </p:sp>
      <p:sp>
        <p:nvSpPr>
          <p:cNvPr id="6147" name="Rectangle 3"/>
          <p:cNvSpPr>
            <a:spLocks noChangeArrowheads="1"/>
          </p:cNvSpPr>
          <p:nvPr/>
        </p:nvSpPr>
        <p:spPr bwMode="auto">
          <a:xfrm>
            <a:off x="812800" y="4648200"/>
            <a:ext cx="2209800" cy="457200"/>
          </a:xfrm>
          <a:prstGeom prst="rect">
            <a:avLst/>
          </a:prstGeom>
          <a:solidFill>
            <a:schemeClr val="accent6">
              <a:lumMod val="75000"/>
            </a:schemeClr>
          </a:solidFill>
          <a:ln w="57150" cmpd="thinThick">
            <a:solidFill>
              <a:schemeClr val="tx1"/>
            </a:solidFill>
            <a:miter lim="800000"/>
            <a:headEnd/>
            <a:tailEnd/>
          </a:ln>
        </p:spPr>
        <p:txBody>
          <a:bodyPr wrap="none" anchor="ctr"/>
          <a:lstStyle/>
          <a:p>
            <a:pPr algn="ctr"/>
            <a:r>
              <a:rPr lang="en-US" sz="1200" b="1" dirty="0"/>
              <a:t>West &amp; Northwest- Jim Seal</a:t>
            </a:r>
          </a:p>
        </p:txBody>
      </p:sp>
      <p:sp>
        <p:nvSpPr>
          <p:cNvPr id="6150" name="Rectangle 6"/>
          <p:cNvSpPr>
            <a:spLocks noChangeArrowheads="1"/>
          </p:cNvSpPr>
          <p:nvPr/>
        </p:nvSpPr>
        <p:spPr bwMode="auto">
          <a:xfrm>
            <a:off x="3860800" y="1295400"/>
            <a:ext cx="2133600" cy="457200"/>
          </a:xfrm>
          <a:prstGeom prst="rect">
            <a:avLst/>
          </a:prstGeom>
          <a:solidFill>
            <a:srgbClr val="99CCFF"/>
          </a:solidFill>
          <a:ln w="57150" cmpd="thinThick">
            <a:solidFill>
              <a:schemeClr val="tx1"/>
            </a:solidFill>
            <a:miter lim="800000"/>
            <a:headEnd/>
            <a:tailEnd/>
          </a:ln>
        </p:spPr>
        <p:txBody>
          <a:bodyPr wrap="none" anchor="ctr"/>
          <a:lstStyle/>
          <a:p>
            <a:pPr algn="ctr"/>
            <a:r>
              <a:rPr lang="en-US" sz="1200" b="1" dirty="0"/>
              <a:t>Midwest - Gary French</a:t>
            </a:r>
          </a:p>
        </p:txBody>
      </p:sp>
      <p:sp>
        <p:nvSpPr>
          <p:cNvPr id="6155" name="Freeform 13"/>
          <p:cNvSpPr>
            <a:spLocks noChangeAspect="1"/>
          </p:cNvSpPr>
          <p:nvPr/>
        </p:nvSpPr>
        <p:spPr bwMode="auto">
          <a:xfrm>
            <a:off x="7356475" y="3255963"/>
            <a:ext cx="522288" cy="608012"/>
          </a:xfrm>
          <a:custGeom>
            <a:avLst/>
            <a:gdLst>
              <a:gd name="T0" fmla="*/ 0 w 290"/>
              <a:gd name="T1" fmla="*/ 70 h 309"/>
              <a:gd name="T2" fmla="*/ 131 w 290"/>
              <a:gd name="T3" fmla="*/ 58 h 309"/>
              <a:gd name="T4" fmla="*/ 158 w 290"/>
              <a:gd name="T5" fmla="*/ 63 h 309"/>
              <a:gd name="T6" fmla="*/ 220 w 290"/>
              <a:gd name="T7" fmla="*/ 36 h 309"/>
              <a:gd name="T8" fmla="*/ 234 w 290"/>
              <a:gd name="T9" fmla="*/ 12 h 309"/>
              <a:gd name="T10" fmla="*/ 270 w 290"/>
              <a:gd name="T11" fmla="*/ 0 h 309"/>
              <a:gd name="T12" fmla="*/ 290 w 290"/>
              <a:gd name="T13" fmla="*/ 117 h 309"/>
              <a:gd name="T14" fmla="*/ 275 w 290"/>
              <a:gd name="T15" fmla="*/ 130 h 309"/>
              <a:gd name="T16" fmla="*/ 279 w 290"/>
              <a:gd name="T17" fmla="*/ 211 h 309"/>
              <a:gd name="T18" fmla="*/ 250 w 290"/>
              <a:gd name="T19" fmla="*/ 218 h 309"/>
              <a:gd name="T20" fmla="*/ 234 w 290"/>
              <a:gd name="T21" fmla="*/ 263 h 309"/>
              <a:gd name="T22" fmla="*/ 211 w 290"/>
              <a:gd name="T23" fmla="*/ 257 h 309"/>
              <a:gd name="T24" fmla="*/ 204 w 290"/>
              <a:gd name="T25" fmla="*/ 309 h 309"/>
              <a:gd name="T26" fmla="*/ 171 w 290"/>
              <a:gd name="T27" fmla="*/ 287 h 309"/>
              <a:gd name="T28" fmla="*/ 107 w 290"/>
              <a:gd name="T29" fmla="*/ 301 h 309"/>
              <a:gd name="T30" fmla="*/ 79 w 290"/>
              <a:gd name="T31" fmla="*/ 281 h 309"/>
              <a:gd name="T32" fmla="*/ 43 w 290"/>
              <a:gd name="T33" fmla="*/ 280 h 309"/>
              <a:gd name="T34" fmla="*/ 24 w 290"/>
              <a:gd name="T35" fmla="*/ 193 h 309"/>
              <a:gd name="T36" fmla="*/ 0 w 290"/>
              <a:gd name="T37" fmla="*/ 70 h 3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0"/>
              <a:gd name="T58" fmla="*/ 0 h 309"/>
              <a:gd name="T59" fmla="*/ 290 w 290"/>
              <a:gd name="T60" fmla="*/ 309 h 30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0" h="309">
                <a:moveTo>
                  <a:pt x="0" y="70"/>
                </a:moveTo>
                <a:lnTo>
                  <a:pt x="131" y="58"/>
                </a:lnTo>
                <a:lnTo>
                  <a:pt x="158" y="63"/>
                </a:lnTo>
                <a:lnTo>
                  <a:pt x="220" y="36"/>
                </a:lnTo>
                <a:lnTo>
                  <a:pt x="234" y="12"/>
                </a:lnTo>
                <a:lnTo>
                  <a:pt x="270" y="0"/>
                </a:lnTo>
                <a:lnTo>
                  <a:pt x="290" y="117"/>
                </a:lnTo>
                <a:lnTo>
                  <a:pt x="275" y="130"/>
                </a:lnTo>
                <a:lnTo>
                  <a:pt x="279" y="211"/>
                </a:lnTo>
                <a:lnTo>
                  <a:pt x="250" y="218"/>
                </a:lnTo>
                <a:lnTo>
                  <a:pt x="234" y="263"/>
                </a:lnTo>
                <a:lnTo>
                  <a:pt x="211" y="257"/>
                </a:lnTo>
                <a:lnTo>
                  <a:pt x="204" y="309"/>
                </a:lnTo>
                <a:lnTo>
                  <a:pt x="171" y="287"/>
                </a:lnTo>
                <a:lnTo>
                  <a:pt x="107" y="301"/>
                </a:lnTo>
                <a:lnTo>
                  <a:pt x="79" y="281"/>
                </a:lnTo>
                <a:lnTo>
                  <a:pt x="43" y="280"/>
                </a:lnTo>
                <a:lnTo>
                  <a:pt x="24" y="193"/>
                </a:lnTo>
                <a:lnTo>
                  <a:pt x="0" y="70"/>
                </a:lnTo>
                <a:close/>
              </a:path>
            </a:pathLst>
          </a:custGeom>
          <a:solidFill>
            <a:srgbClr val="00B050"/>
          </a:solidFill>
          <a:ln w="1905">
            <a:solidFill>
              <a:srgbClr val="292929"/>
            </a:solidFill>
            <a:prstDash val="solid"/>
            <a:round/>
            <a:headEnd/>
            <a:tailEnd/>
          </a:ln>
        </p:spPr>
        <p:txBody>
          <a:bodyPr/>
          <a:lstStyle/>
          <a:p>
            <a:endParaRPr lang="en-US" dirty="0"/>
          </a:p>
        </p:txBody>
      </p:sp>
      <p:sp>
        <p:nvSpPr>
          <p:cNvPr id="6156" name="Freeform 14"/>
          <p:cNvSpPr>
            <a:spLocks noChangeAspect="1"/>
          </p:cNvSpPr>
          <p:nvPr/>
        </p:nvSpPr>
        <p:spPr bwMode="auto">
          <a:xfrm>
            <a:off x="8670927" y="2476501"/>
            <a:ext cx="246063" cy="444500"/>
          </a:xfrm>
          <a:custGeom>
            <a:avLst/>
            <a:gdLst>
              <a:gd name="T0" fmla="*/ 28 w 136"/>
              <a:gd name="T1" fmla="*/ 0 h 225"/>
              <a:gd name="T2" fmla="*/ 0 w 136"/>
              <a:gd name="T3" fmla="*/ 40 h 225"/>
              <a:gd name="T4" fmla="*/ 31 w 136"/>
              <a:gd name="T5" fmla="*/ 92 h 225"/>
              <a:gd name="T6" fmla="*/ 12 w 136"/>
              <a:gd name="T7" fmla="*/ 106 h 225"/>
              <a:gd name="T8" fmla="*/ 20 w 136"/>
              <a:gd name="T9" fmla="*/ 225 h 225"/>
              <a:gd name="T10" fmla="*/ 96 w 136"/>
              <a:gd name="T11" fmla="*/ 207 h 225"/>
              <a:gd name="T12" fmla="*/ 116 w 136"/>
              <a:gd name="T13" fmla="*/ 207 h 225"/>
              <a:gd name="T14" fmla="*/ 128 w 136"/>
              <a:gd name="T15" fmla="*/ 194 h 225"/>
              <a:gd name="T16" fmla="*/ 128 w 136"/>
              <a:gd name="T17" fmla="*/ 173 h 225"/>
              <a:gd name="T18" fmla="*/ 136 w 136"/>
              <a:gd name="T19" fmla="*/ 159 h 225"/>
              <a:gd name="T20" fmla="*/ 94 w 136"/>
              <a:gd name="T21" fmla="*/ 141 h 225"/>
              <a:gd name="T22" fmla="*/ 39 w 136"/>
              <a:gd name="T23" fmla="*/ 11 h 225"/>
              <a:gd name="T24" fmla="*/ 28 w 136"/>
              <a:gd name="T25" fmla="*/ 0 h 2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6"/>
              <a:gd name="T40" fmla="*/ 0 h 225"/>
              <a:gd name="T41" fmla="*/ 136 w 136"/>
              <a:gd name="T42" fmla="*/ 225 h 2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6" h="225">
                <a:moveTo>
                  <a:pt x="28" y="0"/>
                </a:moveTo>
                <a:lnTo>
                  <a:pt x="0" y="40"/>
                </a:lnTo>
                <a:lnTo>
                  <a:pt x="31" y="92"/>
                </a:lnTo>
                <a:lnTo>
                  <a:pt x="12" y="106"/>
                </a:lnTo>
                <a:lnTo>
                  <a:pt x="20" y="225"/>
                </a:lnTo>
                <a:lnTo>
                  <a:pt x="96" y="207"/>
                </a:lnTo>
                <a:lnTo>
                  <a:pt x="116" y="207"/>
                </a:lnTo>
                <a:lnTo>
                  <a:pt x="128" y="194"/>
                </a:lnTo>
                <a:lnTo>
                  <a:pt x="128" y="173"/>
                </a:lnTo>
                <a:lnTo>
                  <a:pt x="136" y="159"/>
                </a:lnTo>
                <a:lnTo>
                  <a:pt x="94" y="141"/>
                </a:lnTo>
                <a:lnTo>
                  <a:pt x="39" y="11"/>
                </a:lnTo>
                <a:lnTo>
                  <a:pt x="28" y="0"/>
                </a:lnTo>
                <a:close/>
              </a:path>
            </a:pathLst>
          </a:custGeom>
          <a:solidFill>
            <a:srgbClr val="FFFF00"/>
          </a:solidFill>
          <a:ln w="3175">
            <a:solidFill>
              <a:schemeClr val="tx1"/>
            </a:solidFill>
            <a:prstDash val="solid"/>
            <a:round/>
            <a:headEnd/>
            <a:tailEnd/>
          </a:ln>
        </p:spPr>
        <p:txBody>
          <a:bodyPr/>
          <a:lstStyle/>
          <a:p>
            <a:endParaRPr lang="en-US" dirty="0"/>
          </a:p>
        </p:txBody>
      </p:sp>
      <p:sp>
        <p:nvSpPr>
          <p:cNvPr id="6157" name="Text Box 15"/>
          <p:cNvSpPr txBox="1">
            <a:spLocks noChangeAspect="1" noChangeArrowheads="1"/>
          </p:cNvSpPr>
          <p:nvPr/>
        </p:nvSpPr>
        <p:spPr bwMode="auto">
          <a:xfrm>
            <a:off x="9144001" y="2590802"/>
            <a:ext cx="412751"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NH</a:t>
            </a:r>
          </a:p>
        </p:txBody>
      </p:sp>
      <p:sp>
        <p:nvSpPr>
          <p:cNvPr id="6158" name="Text Box 16"/>
          <p:cNvSpPr txBox="1">
            <a:spLocks noChangeAspect="1" noChangeArrowheads="1"/>
          </p:cNvSpPr>
          <p:nvPr/>
        </p:nvSpPr>
        <p:spPr bwMode="auto">
          <a:xfrm>
            <a:off x="8691566" y="3554413"/>
            <a:ext cx="409575"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DE</a:t>
            </a:r>
          </a:p>
        </p:txBody>
      </p:sp>
      <p:sp>
        <p:nvSpPr>
          <p:cNvPr id="6159" name="Freeform 17"/>
          <p:cNvSpPr>
            <a:spLocks noChangeAspect="1"/>
          </p:cNvSpPr>
          <p:nvPr/>
        </p:nvSpPr>
        <p:spPr bwMode="auto">
          <a:xfrm>
            <a:off x="6892925" y="3792537"/>
            <a:ext cx="922339" cy="512763"/>
          </a:xfrm>
          <a:custGeom>
            <a:avLst/>
            <a:gdLst>
              <a:gd name="T0" fmla="*/ 0 w 511"/>
              <a:gd name="T1" fmla="*/ 261 h 261"/>
              <a:gd name="T2" fmla="*/ 124 w 511"/>
              <a:gd name="T3" fmla="*/ 245 h 261"/>
              <a:gd name="T4" fmla="*/ 124 w 511"/>
              <a:gd name="T5" fmla="*/ 233 h 261"/>
              <a:gd name="T6" fmla="*/ 424 w 511"/>
              <a:gd name="T7" fmla="*/ 195 h 261"/>
              <a:gd name="T8" fmla="*/ 429 w 511"/>
              <a:gd name="T9" fmla="*/ 175 h 261"/>
              <a:gd name="T10" fmla="*/ 473 w 511"/>
              <a:gd name="T11" fmla="*/ 160 h 261"/>
              <a:gd name="T12" fmla="*/ 478 w 511"/>
              <a:gd name="T13" fmla="*/ 140 h 261"/>
              <a:gd name="T14" fmla="*/ 497 w 511"/>
              <a:gd name="T15" fmla="*/ 133 h 261"/>
              <a:gd name="T16" fmla="*/ 511 w 511"/>
              <a:gd name="T17" fmla="*/ 101 h 261"/>
              <a:gd name="T18" fmla="*/ 469 w 511"/>
              <a:gd name="T19" fmla="*/ 70 h 261"/>
              <a:gd name="T20" fmla="*/ 462 w 511"/>
              <a:gd name="T21" fmla="*/ 29 h 261"/>
              <a:gd name="T22" fmla="*/ 429 w 511"/>
              <a:gd name="T23" fmla="*/ 8 h 261"/>
              <a:gd name="T24" fmla="*/ 363 w 511"/>
              <a:gd name="T25" fmla="*/ 19 h 261"/>
              <a:gd name="T26" fmla="*/ 331 w 511"/>
              <a:gd name="T27" fmla="*/ 1 h 261"/>
              <a:gd name="T28" fmla="*/ 301 w 511"/>
              <a:gd name="T29" fmla="*/ 0 h 261"/>
              <a:gd name="T30" fmla="*/ 307 w 511"/>
              <a:gd name="T31" fmla="*/ 29 h 261"/>
              <a:gd name="T32" fmla="*/ 266 w 511"/>
              <a:gd name="T33" fmla="*/ 44 h 261"/>
              <a:gd name="T34" fmla="*/ 238 w 511"/>
              <a:gd name="T35" fmla="*/ 108 h 261"/>
              <a:gd name="T36" fmla="*/ 201 w 511"/>
              <a:gd name="T37" fmla="*/ 98 h 261"/>
              <a:gd name="T38" fmla="*/ 156 w 511"/>
              <a:gd name="T39" fmla="*/ 122 h 261"/>
              <a:gd name="T40" fmla="*/ 98 w 511"/>
              <a:gd name="T41" fmla="*/ 131 h 261"/>
              <a:gd name="T42" fmla="*/ 98 w 511"/>
              <a:gd name="T43" fmla="*/ 168 h 261"/>
              <a:gd name="T44" fmla="*/ 69 w 511"/>
              <a:gd name="T45" fmla="*/ 167 h 261"/>
              <a:gd name="T46" fmla="*/ 70 w 511"/>
              <a:gd name="T47" fmla="*/ 200 h 261"/>
              <a:gd name="T48" fmla="*/ 40 w 511"/>
              <a:gd name="T49" fmla="*/ 187 h 261"/>
              <a:gd name="T50" fmla="*/ 23 w 511"/>
              <a:gd name="T51" fmla="*/ 193 h 261"/>
              <a:gd name="T52" fmla="*/ 38 w 511"/>
              <a:gd name="T53" fmla="*/ 215 h 261"/>
              <a:gd name="T54" fmla="*/ 6 w 511"/>
              <a:gd name="T55" fmla="*/ 244 h 261"/>
              <a:gd name="T56" fmla="*/ 0 w 511"/>
              <a:gd name="T57" fmla="*/ 261 h 26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11"/>
              <a:gd name="T88" fmla="*/ 0 h 261"/>
              <a:gd name="T89" fmla="*/ 511 w 511"/>
              <a:gd name="T90" fmla="*/ 261 h 26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11" h="261">
                <a:moveTo>
                  <a:pt x="0" y="261"/>
                </a:moveTo>
                <a:lnTo>
                  <a:pt x="124" y="245"/>
                </a:lnTo>
                <a:lnTo>
                  <a:pt x="124" y="233"/>
                </a:lnTo>
                <a:lnTo>
                  <a:pt x="424" y="195"/>
                </a:lnTo>
                <a:lnTo>
                  <a:pt x="429" y="175"/>
                </a:lnTo>
                <a:lnTo>
                  <a:pt x="473" y="160"/>
                </a:lnTo>
                <a:lnTo>
                  <a:pt x="478" y="140"/>
                </a:lnTo>
                <a:lnTo>
                  <a:pt x="497" y="133"/>
                </a:lnTo>
                <a:lnTo>
                  <a:pt x="511" y="101"/>
                </a:lnTo>
                <a:lnTo>
                  <a:pt x="469" y="70"/>
                </a:lnTo>
                <a:lnTo>
                  <a:pt x="462" y="29"/>
                </a:lnTo>
                <a:lnTo>
                  <a:pt x="429" y="8"/>
                </a:lnTo>
                <a:lnTo>
                  <a:pt x="363" y="19"/>
                </a:lnTo>
                <a:lnTo>
                  <a:pt x="331" y="1"/>
                </a:lnTo>
                <a:lnTo>
                  <a:pt x="301" y="0"/>
                </a:lnTo>
                <a:lnTo>
                  <a:pt x="307" y="29"/>
                </a:lnTo>
                <a:lnTo>
                  <a:pt x="266" y="44"/>
                </a:lnTo>
                <a:lnTo>
                  <a:pt x="238" y="108"/>
                </a:lnTo>
                <a:lnTo>
                  <a:pt x="201" y="98"/>
                </a:lnTo>
                <a:lnTo>
                  <a:pt x="156" y="122"/>
                </a:lnTo>
                <a:lnTo>
                  <a:pt x="98" y="131"/>
                </a:lnTo>
                <a:lnTo>
                  <a:pt x="98" y="168"/>
                </a:lnTo>
                <a:lnTo>
                  <a:pt x="69" y="167"/>
                </a:lnTo>
                <a:lnTo>
                  <a:pt x="70" y="200"/>
                </a:lnTo>
                <a:lnTo>
                  <a:pt x="40" y="187"/>
                </a:lnTo>
                <a:lnTo>
                  <a:pt x="23" y="193"/>
                </a:lnTo>
                <a:lnTo>
                  <a:pt x="38" y="215"/>
                </a:lnTo>
                <a:lnTo>
                  <a:pt x="6" y="244"/>
                </a:lnTo>
                <a:lnTo>
                  <a:pt x="0" y="261"/>
                </a:lnTo>
                <a:close/>
              </a:path>
            </a:pathLst>
          </a:custGeom>
          <a:solidFill>
            <a:srgbClr val="00B050"/>
          </a:solidFill>
          <a:ln w="1905" cap="flat" cmpd="sng">
            <a:solidFill>
              <a:srgbClr val="292929"/>
            </a:solidFill>
            <a:prstDash val="solid"/>
            <a:round/>
            <a:headEnd type="none" w="med" len="med"/>
            <a:tailEnd type="none" w="med" len="med"/>
          </a:ln>
        </p:spPr>
        <p:txBody>
          <a:bodyPr/>
          <a:lstStyle/>
          <a:p>
            <a:endParaRPr lang="en-US" dirty="0"/>
          </a:p>
        </p:txBody>
      </p:sp>
      <p:sp>
        <p:nvSpPr>
          <p:cNvPr id="6160" name="Freeform 18"/>
          <p:cNvSpPr>
            <a:spLocks noChangeAspect="1"/>
          </p:cNvSpPr>
          <p:nvPr/>
        </p:nvSpPr>
        <p:spPr bwMode="auto">
          <a:xfrm>
            <a:off x="7656513" y="3584575"/>
            <a:ext cx="933451" cy="584200"/>
          </a:xfrm>
          <a:custGeom>
            <a:avLst/>
            <a:gdLst>
              <a:gd name="T0" fmla="*/ 86 w 518"/>
              <a:gd name="T1" fmla="*/ 208 h 297"/>
              <a:gd name="T2" fmla="*/ 71 w 518"/>
              <a:gd name="T3" fmla="*/ 238 h 297"/>
              <a:gd name="T4" fmla="*/ 49 w 518"/>
              <a:gd name="T5" fmla="*/ 246 h 297"/>
              <a:gd name="T6" fmla="*/ 48 w 518"/>
              <a:gd name="T7" fmla="*/ 265 h 297"/>
              <a:gd name="T8" fmla="*/ 3 w 518"/>
              <a:gd name="T9" fmla="*/ 280 h 297"/>
              <a:gd name="T10" fmla="*/ 0 w 518"/>
              <a:gd name="T11" fmla="*/ 297 h 297"/>
              <a:gd name="T12" fmla="*/ 123 w 518"/>
              <a:gd name="T13" fmla="*/ 277 h 297"/>
              <a:gd name="T14" fmla="*/ 347 w 518"/>
              <a:gd name="T15" fmla="*/ 234 h 297"/>
              <a:gd name="T16" fmla="*/ 518 w 518"/>
              <a:gd name="T17" fmla="*/ 196 h 297"/>
              <a:gd name="T18" fmla="*/ 518 w 518"/>
              <a:gd name="T19" fmla="*/ 166 h 297"/>
              <a:gd name="T20" fmla="*/ 500 w 518"/>
              <a:gd name="T21" fmla="*/ 157 h 297"/>
              <a:gd name="T22" fmla="*/ 485 w 518"/>
              <a:gd name="T23" fmla="*/ 172 h 297"/>
              <a:gd name="T24" fmla="*/ 476 w 518"/>
              <a:gd name="T25" fmla="*/ 131 h 297"/>
              <a:gd name="T26" fmla="*/ 485 w 518"/>
              <a:gd name="T27" fmla="*/ 96 h 297"/>
              <a:gd name="T28" fmla="*/ 421 w 518"/>
              <a:gd name="T29" fmla="*/ 69 h 297"/>
              <a:gd name="T30" fmla="*/ 377 w 518"/>
              <a:gd name="T31" fmla="*/ 76 h 297"/>
              <a:gd name="T32" fmla="*/ 375 w 518"/>
              <a:gd name="T33" fmla="*/ 20 h 297"/>
              <a:gd name="T34" fmla="*/ 330 w 518"/>
              <a:gd name="T35" fmla="*/ 0 h 297"/>
              <a:gd name="T36" fmla="*/ 296 w 518"/>
              <a:gd name="T37" fmla="*/ 12 h 297"/>
              <a:gd name="T38" fmla="*/ 274 w 518"/>
              <a:gd name="T39" fmla="*/ 64 h 297"/>
              <a:gd name="T40" fmla="*/ 234 w 518"/>
              <a:gd name="T41" fmla="*/ 85 h 297"/>
              <a:gd name="T42" fmla="*/ 217 w 518"/>
              <a:gd name="T43" fmla="*/ 167 h 297"/>
              <a:gd name="T44" fmla="*/ 152 w 518"/>
              <a:gd name="T45" fmla="*/ 208 h 297"/>
              <a:gd name="T46" fmla="*/ 99 w 518"/>
              <a:gd name="T47" fmla="*/ 224 h 297"/>
              <a:gd name="T48" fmla="*/ 86 w 518"/>
              <a:gd name="T49" fmla="*/ 208 h 2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18"/>
              <a:gd name="T76" fmla="*/ 0 h 297"/>
              <a:gd name="T77" fmla="*/ 518 w 518"/>
              <a:gd name="T78" fmla="*/ 297 h 29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18" h="297">
                <a:moveTo>
                  <a:pt x="86" y="208"/>
                </a:moveTo>
                <a:lnTo>
                  <a:pt x="71" y="238"/>
                </a:lnTo>
                <a:lnTo>
                  <a:pt x="49" y="246"/>
                </a:lnTo>
                <a:lnTo>
                  <a:pt x="48" y="265"/>
                </a:lnTo>
                <a:lnTo>
                  <a:pt x="3" y="280"/>
                </a:lnTo>
                <a:lnTo>
                  <a:pt x="0" y="297"/>
                </a:lnTo>
                <a:lnTo>
                  <a:pt x="123" y="277"/>
                </a:lnTo>
                <a:lnTo>
                  <a:pt x="347" y="234"/>
                </a:lnTo>
                <a:lnTo>
                  <a:pt x="518" y="196"/>
                </a:lnTo>
                <a:lnTo>
                  <a:pt x="518" y="166"/>
                </a:lnTo>
                <a:lnTo>
                  <a:pt x="500" y="157"/>
                </a:lnTo>
                <a:lnTo>
                  <a:pt x="485" y="172"/>
                </a:lnTo>
                <a:lnTo>
                  <a:pt x="476" y="131"/>
                </a:lnTo>
                <a:lnTo>
                  <a:pt x="485" y="96"/>
                </a:lnTo>
                <a:lnTo>
                  <a:pt x="421" y="69"/>
                </a:lnTo>
                <a:lnTo>
                  <a:pt x="377" y="76"/>
                </a:lnTo>
                <a:lnTo>
                  <a:pt x="375" y="20"/>
                </a:lnTo>
                <a:lnTo>
                  <a:pt x="330" y="0"/>
                </a:lnTo>
                <a:lnTo>
                  <a:pt x="296" y="12"/>
                </a:lnTo>
                <a:lnTo>
                  <a:pt x="274" y="64"/>
                </a:lnTo>
                <a:lnTo>
                  <a:pt x="234" y="85"/>
                </a:lnTo>
                <a:lnTo>
                  <a:pt x="217" y="167"/>
                </a:lnTo>
                <a:lnTo>
                  <a:pt x="152" y="208"/>
                </a:lnTo>
                <a:lnTo>
                  <a:pt x="99" y="224"/>
                </a:lnTo>
                <a:lnTo>
                  <a:pt x="86" y="208"/>
                </a:lnTo>
                <a:close/>
              </a:path>
            </a:pathLst>
          </a:custGeom>
          <a:solidFill>
            <a:srgbClr val="FFFF00"/>
          </a:solidFill>
          <a:ln w="1905" cap="flat" cmpd="sng">
            <a:solidFill>
              <a:schemeClr val="tx1"/>
            </a:solidFill>
            <a:prstDash val="solid"/>
            <a:round/>
            <a:headEnd type="none" w="med" len="med"/>
            <a:tailEnd type="none" w="med" len="med"/>
          </a:ln>
        </p:spPr>
        <p:txBody>
          <a:bodyPr wrap="none" anchor="ctr"/>
          <a:lstStyle/>
          <a:p>
            <a:endParaRPr lang="en-US" dirty="0"/>
          </a:p>
        </p:txBody>
      </p:sp>
      <p:sp>
        <p:nvSpPr>
          <p:cNvPr id="6161" name="Freeform 19"/>
          <p:cNvSpPr>
            <a:spLocks noChangeAspect="1"/>
          </p:cNvSpPr>
          <p:nvPr/>
        </p:nvSpPr>
        <p:spPr bwMode="auto">
          <a:xfrm>
            <a:off x="7726363" y="3467100"/>
            <a:ext cx="525463" cy="558800"/>
          </a:xfrm>
          <a:custGeom>
            <a:avLst/>
            <a:gdLst>
              <a:gd name="T0" fmla="*/ 30 w 293"/>
              <a:gd name="T1" fmla="*/ 148 h 283"/>
              <a:gd name="T2" fmla="*/ 7 w 293"/>
              <a:gd name="T3" fmla="*/ 142 h 283"/>
              <a:gd name="T4" fmla="*/ 0 w 293"/>
              <a:gd name="T5" fmla="*/ 187 h 283"/>
              <a:gd name="T6" fmla="*/ 7 w 293"/>
              <a:gd name="T7" fmla="*/ 234 h 283"/>
              <a:gd name="T8" fmla="*/ 50 w 293"/>
              <a:gd name="T9" fmla="*/ 267 h 283"/>
              <a:gd name="T10" fmla="*/ 60 w 293"/>
              <a:gd name="T11" fmla="*/ 283 h 283"/>
              <a:gd name="T12" fmla="*/ 114 w 293"/>
              <a:gd name="T13" fmla="*/ 267 h 283"/>
              <a:gd name="T14" fmla="*/ 178 w 293"/>
              <a:gd name="T15" fmla="*/ 228 h 283"/>
              <a:gd name="T16" fmla="*/ 197 w 293"/>
              <a:gd name="T17" fmla="*/ 145 h 283"/>
              <a:gd name="T18" fmla="*/ 238 w 293"/>
              <a:gd name="T19" fmla="*/ 123 h 283"/>
              <a:gd name="T20" fmla="*/ 261 w 293"/>
              <a:gd name="T21" fmla="*/ 73 h 283"/>
              <a:gd name="T22" fmla="*/ 293 w 293"/>
              <a:gd name="T23" fmla="*/ 59 h 283"/>
              <a:gd name="T24" fmla="*/ 251 w 293"/>
              <a:gd name="T25" fmla="*/ 52 h 283"/>
              <a:gd name="T26" fmla="*/ 177 w 293"/>
              <a:gd name="T27" fmla="*/ 89 h 283"/>
              <a:gd name="T28" fmla="*/ 165 w 293"/>
              <a:gd name="T29" fmla="*/ 53 h 283"/>
              <a:gd name="T30" fmla="*/ 101 w 293"/>
              <a:gd name="T31" fmla="*/ 56 h 283"/>
              <a:gd name="T32" fmla="*/ 86 w 293"/>
              <a:gd name="T33" fmla="*/ 0 h 283"/>
              <a:gd name="T34" fmla="*/ 70 w 293"/>
              <a:gd name="T35" fmla="*/ 15 h 283"/>
              <a:gd name="T36" fmla="*/ 75 w 293"/>
              <a:gd name="T37" fmla="*/ 96 h 283"/>
              <a:gd name="T38" fmla="*/ 46 w 293"/>
              <a:gd name="T39" fmla="*/ 103 h 283"/>
              <a:gd name="T40" fmla="*/ 30 w 293"/>
              <a:gd name="T41" fmla="*/ 148 h 2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283"/>
              <a:gd name="T65" fmla="*/ 293 w 293"/>
              <a:gd name="T66" fmla="*/ 283 h 28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283">
                <a:moveTo>
                  <a:pt x="30" y="148"/>
                </a:moveTo>
                <a:lnTo>
                  <a:pt x="7" y="142"/>
                </a:lnTo>
                <a:lnTo>
                  <a:pt x="0" y="187"/>
                </a:lnTo>
                <a:lnTo>
                  <a:pt x="7" y="234"/>
                </a:lnTo>
                <a:lnTo>
                  <a:pt x="50" y="267"/>
                </a:lnTo>
                <a:lnTo>
                  <a:pt x="60" y="283"/>
                </a:lnTo>
                <a:lnTo>
                  <a:pt x="114" y="267"/>
                </a:lnTo>
                <a:lnTo>
                  <a:pt x="178" y="228"/>
                </a:lnTo>
                <a:lnTo>
                  <a:pt x="197" y="145"/>
                </a:lnTo>
                <a:lnTo>
                  <a:pt x="238" y="123"/>
                </a:lnTo>
                <a:lnTo>
                  <a:pt x="261" y="73"/>
                </a:lnTo>
                <a:lnTo>
                  <a:pt x="293" y="59"/>
                </a:lnTo>
                <a:lnTo>
                  <a:pt x="251" y="52"/>
                </a:lnTo>
                <a:lnTo>
                  <a:pt x="177" y="89"/>
                </a:lnTo>
                <a:lnTo>
                  <a:pt x="165" y="53"/>
                </a:lnTo>
                <a:lnTo>
                  <a:pt x="101" y="56"/>
                </a:lnTo>
                <a:lnTo>
                  <a:pt x="86" y="0"/>
                </a:lnTo>
                <a:lnTo>
                  <a:pt x="70" y="15"/>
                </a:lnTo>
                <a:lnTo>
                  <a:pt x="75" y="96"/>
                </a:lnTo>
                <a:lnTo>
                  <a:pt x="46" y="103"/>
                </a:lnTo>
                <a:lnTo>
                  <a:pt x="30" y="148"/>
                </a:lnTo>
                <a:close/>
              </a:path>
            </a:pathLst>
          </a:custGeom>
          <a:solidFill>
            <a:srgbClr val="00B050"/>
          </a:solidFill>
          <a:ln w="1905" cap="flat" cmpd="sng">
            <a:solidFill>
              <a:srgbClr val="292929"/>
            </a:solidFill>
            <a:prstDash val="solid"/>
            <a:round/>
            <a:headEnd type="none" w="med" len="med"/>
            <a:tailEnd type="none" w="med" len="med"/>
          </a:ln>
        </p:spPr>
        <p:txBody>
          <a:bodyPr/>
          <a:lstStyle/>
          <a:p>
            <a:endParaRPr lang="en-US" dirty="0"/>
          </a:p>
        </p:txBody>
      </p:sp>
      <p:sp>
        <p:nvSpPr>
          <p:cNvPr id="6162" name="Text Box 20"/>
          <p:cNvSpPr txBox="1">
            <a:spLocks noChangeAspect="1" noChangeArrowheads="1"/>
          </p:cNvSpPr>
          <p:nvPr/>
        </p:nvSpPr>
        <p:spPr bwMode="auto">
          <a:xfrm>
            <a:off x="7385052" y="3930652"/>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KY</a:t>
            </a:r>
          </a:p>
        </p:txBody>
      </p:sp>
      <p:sp>
        <p:nvSpPr>
          <p:cNvPr id="6163" name="Text Box 21"/>
          <p:cNvSpPr txBox="1">
            <a:spLocks noChangeAspect="1" noChangeArrowheads="1"/>
          </p:cNvSpPr>
          <p:nvPr/>
        </p:nvSpPr>
        <p:spPr bwMode="auto">
          <a:xfrm>
            <a:off x="8143877" y="3810002"/>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VA</a:t>
            </a:r>
          </a:p>
        </p:txBody>
      </p:sp>
      <p:sp>
        <p:nvSpPr>
          <p:cNvPr id="6164" name="Text Box 22"/>
          <p:cNvSpPr txBox="1">
            <a:spLocks noChangeAspect="1" noChangeArrowheads="1"/>
          </p:cNvSpPr>
          <p:nvPr/>
        </p:nvSpPr>
        <p:spPr bwMode="auto">
          <a:xfrm>
            <a:off x="7772400" y="3733802"/>
            <a:ext cx="406400"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WV</a:t>
            </a:r>
          </a:p>
        </p:txBody>
      </p:sp>
      <p:sp>
        <p:nvSpPr>
          <p:cNvPr id="6165" name="Text Box 23"/>
          <p:cNvSpPr txBox="1">
            <a:spLocks noChangeAspect="1" noChangeArrowheads="1"/>
          </p:cNvSpPr>
          <p:nvPr/>
        </p:nvSpPr>
        <p:spPr bwMode="auto">
          <a:xfrm>
            <a:off x="8667753" y="3736975"/>
            <a:ext cx="409575"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MD</a:t>
            </a:r>
          </a:p>
        </p:txBody>
      </p:sp>
      <p:sp>
        <p:nvSpPr>
          <p:cNvPr id="6166" name="Freeform 24"/>
          <p:cNvSpPr>
            <a:spLocks noChangeAspect="1"/>
          </p:cNvSpPr>
          <p:nvPr/>
        </p:nvSpPr>
        <p:spPr bwMode="auto">
          <a:xfrm rot="615248">
            <a:off x="8686801" y="2085975"/>
            <a:ext cx="692151" cy="725488"/>
          </a:xfrm>
          <a:custGeom>
            <a:avLst/>
            <a:gdLst>
              <a:gd name="T0" fmla="*/ 62 w 264"/>
              <a:gd name="T1" fmla="*/ 11 h 371"/>
              <a:gd name="T2" fmla="*/ 23 w 264"/>
              <a:gd name="T3" fmla="*/ 80 h 371"/>
              <a:gd name="T4" fmla="*/ 42 w 264"/>
              <a:gd name="T5" fmla="*/ 105 h 371"/>
              <a:gd name="T6" fmla="*/ 23 w 264"/>
              <a:gd name="T7" fmla="*/ 136 h 371"/>
              <a:gd name="T8" fmla="*/ 34 w 264"/>
              <a:gd name="T9" fmla="*/ 147 h 371"/>
              <a:gd name="T10" fmla="*/ 27 w 264"/>
              <a:gd name="T11" fmla="*/ 167 h 371"/>
              <a:gd name="T12" fmla="*/ 27 w 264"/>
              <a:gd name="T13" fmla="*/ 202 h 371"/>
              <a:gd name="T14" fmla="*/ 0 w 264"/>
              <a:gd name="T15" fmla="*/ 215 h 371"/>
              <a:gd name="T16" fmla="*/ 11 w 264"/>
              <a:gd name="T17" fmla="*/ 225 h 371"/>
              <a:gd name="T18" fmla="*/ 66 w 264"/>
              <a:gd name="T19" fmla="*/ 355 h 371"/>
              <a:gd name="T20" fmla="*/ 110 w 264"/>
              <a:gd name="T21" fmla="*/ 371 h 371"/>
              <a:gd name="T22" fmla="*/ 107 w 264"/>
              <a:gd name="T23" fmla="*/ 344 h 371"/>
              <a:gd name="T24" fmla="*/ 128 w 264"/>
              <a:gd name="T25" fmla="*/ 323 h 371"/>
              <a:gd name="T26" fmla="*/ 121 w 264"/>
              <a:gd name="T27" fmla="*/ 301 h 371"/>
              <a:gd name="T28" fmla="*/ 175 w 264"/>
              <a:gd name="T29" fmla="*/ 275 h 371"/>
              <a:gd name="T30" fmla="*/ 177 w 264"/>
              <a:gd name="T31" fmla="*/ 239 h 371"/>
              <a:gd name="T32" fmla="*/ 209 w 264"/>
              <a:gd name="T33" fmla="*/ 237 h 371"/>
              <a:gd name="T34" fmla="*/ 234 w 264"/>
              <a:gd name="T35" fmla="*/ 209 h 371"/>
              <a:gd name="T36" fmla="*/ 264 w 264"/>
              <a:gd name="T37" fmla="*/ 191 h 371"/>
              <a:gd name="T38" fmla="*/ 264 w 264"/>
              <a:gd name="T39" fmla="*/ 167 h 371"/>
              <a:gd name="T40" fmla="*/ 223 w 264"/>
              <a:gd name="T41" fmla="*/ 160 h 371"/>
              <a:gd name="T42" fmla="*/ 215 w 264"/>
              <a:gd name="T43" fmla="*/ 135 h 371"/>
              <a:gd name="T44" fmla="*/ 174 w 264"/>
              <a:gd name="T45" fmla="*/ 132 h 371"/>
              <a:gd name="T46" fmla="*/ 140 w 264"/>
              <a:gd name="T47" fmla="*/ 22 h 371"/>
              <a:gd name="T48" fmla="*/ 125 w 264"/>
              <a:gd name="T49" fmla="*/ 0 h 371"/>
              <a:gd name="T50" fmla="*/ 83 w 264"/>
              <a:gd name="T51" fmla="*/ 9 h 371"/>
              <a:gd name="T52" fmla="*/ 76 w 264"/>
              <a:gd name="T53" fmla="*/ 20 h 371"/>
              <a:gd name="T54" fmla="*/ 62 w 264"/>
              <a:gd name="T55" fmla="*/ 11 h 3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4"/>
              <a:gd name="T85" fmla="*/ 0 h 371"/>
              <a:gd name="T86" fmla="*/ 264 w 264"/>
              <a:gd name="T87" fmla="*/ 371 h 3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4" h="371">
                <a:moveTo>
                  <a:pt x="62" y="11"/>
                </a:moveTo>
                <a:lnTo>
                  <a:pt x="23" y="80"/>
                </a:lnTo>
                <a:lnTo>
                  <a:pt x="42" y="105"/>
                </a:lnTo>
                <a:lnTo>
                  <a:pt x="23" y="136"/>
                </a:lnTo>
                <a:lnTo>
                  <a:pt x="34" y="147"/>
                </a:lnTo>
                <a:lnTo>
                  <a:pt x="27" y="167"/>
                </a:lnTo>
                <a:lnTo>
                  <a:pt x="27" y="202"/>
                </a:lnTo>
                <a:lnTo>
                  <a:pt x="0" y="215"/>
                </a:lnTo>
                <a:lnTo>
                  <a:pt x="11" y="225"/>
                </a:lnTo>
                <a:lnTo>
                  <a:pt x="66" y="355"/>
                </a:lnTo>
                <a:lnTo>
                  <a:pt x="110" y="371"/>
                </a:lnTo>
                <a:lnTo>
                  <a:pt x="107" y="344"/>
                </a:lnTo>
                <a:lnTo>
                  <a:pt x="128" y="323"/>
                </a:lnTo>
                <a:lnTo>
                  <a:pt x="121" y="301"/>
                </a:lnTo>
                <a:lnTo>
                  <a:pt x="175" y="275"/>
                </a:lnTo>
                <a:lnTo>
                  <a:pt x="177" y="239"/>
                </a:lnTo>
                <a:lnTo>
                  <a:pt x="209" y="237"/>
                </a:lnTo>
                <a:lnTo>
                  <a:pt x="234" y="209"/>
                </a:lnTo>
                <a:lnTo>
                  <a:pt x="264" y="191"/>
                </a:lnTo>
                <a:lnTo>
                  <a:pt x="264" y="167"/>
                </a:lnTo>
                <a:lnTo>
                  <a:pt x="223" y="160"/>
                </a:lnTo>
                <a:lnTo>
                  <a:pt x="215" y="135"/>
                </a:lnTo>
                <a:lnTo>
                  <a:pt x="174" y="132"/>
                </a:lnTo>
                <a:lnTo>
                  <a:pt x="140" y="22"/>
                </a:lnTo>
                <a:lnTo>
                  <a:pt x="125" y="0"/>
                </a:lnTo>
                <a:lnTo>
                  <a:pt x="83" y="9"/>
                </a:lnTo>
                <a:lnTo>
                  <a:pt x="76" y="20"/>
                </a:lnTo>
                <a:lnTo>
                  <a:pt x="62" y="11"/>
                </a:lnTo>
                <a:close/>
              </a:path>
            </a:pathLst>
          </a:custGeom>
          <a:solidFill>
            <a:srgbClr val="FFFF00"/>
          </a:solidFill>
          <a:ln w="3175">
            <a:solidFill>
              <a:schemeClr val="tx1"/>
            </a:solidFill>
            <a:prstDash val="solid"/>
            <a:round/>
            <a:headEnd/>
            <a:tailEnd/>
          </a:ln>
        </p:spPr>
        <p:txBody>
          <a:bodyPr/>
          <a:lstStyle/>
          <a:p>
            <a:endParaRPr lang="en-US" dirty="0"/>
          </a:p>
        </p:txBody>
      </p:sp>
      <p:sp>
        <p:nvSpPr>
          <p:cNvPr id="6167" name="Freeform 25"/>
          <p:cNvSpPr>
            <a:spLocks noChangeAspect="1"/>
          </p:cNvSpPr>
          <p:nvPr/>
        </p:nvSpPr>
        <p:spPr bwMode="auto">
          <a:xfrm>
            <a:off x="8015288" y="3500441"/>
            <a:ext cx="614363" cy="250825"/>
          </a:xfrm>
          <a:custGeom>
            <a:avLst/>
            <a:gdLst>
              <a:gd name="T0" fmla="*/ 0 w 339"/>
              <a:gd name="T1" fmla="*/ 44 h 128"/>
              <a:gd name="T2" fmla="*/ 252 w 339"/>
              <a:gd name="T3" fmla="*/ 0 h 128"/>
              <a:gd name="T4" fmla="*/ 293 w 339"/>
              <a:gd name="T5" fmla="*/ 88 h 128"/>
              <a:gd name="T6" fmla="*/ 337 w 339"/>
              <a:gd name="T7" fmla="*/ 79 h 128"/>
              <a:gd name="T8" fmla="*/ 339 w 339"/>
              <a:gd name="T9" fmla="*/ 123 h 128"/>
              <a:gd name="T10" fmla="*/ 303 w 339"/>
              <a:gd name="T11" fmla="*/ 128 h 128"/>
              <a:gd name="T12" fmla="*/ 272 w 339"/>
              <a:gd name="T13" fmla="*/ 100 h 128"/>
              <a:gd name="T14" fmla="*/ 252 w 339"/>
              <a:gd name="T15" fmla="*/ 65 h 128"/>
              <a:gd name="T16" fmla="*/ 248 w 339"/>
              <a:gd name="T17" fmla="*/ 16 h 128"/>
              <a:gd name="T18" fmla="*/ 233 w 339"/>
              <a:gd name="T19" fmla="*/ 41 h 128"/>
              <a:gd name="T20" fmla="*/ 251 w 339"/>
              <a:gd name="T21" fmla="*/ 113 h 128"/>
              <a:gd name="T22" fmla="*/ 177 w 339"/>
              <a:gd name="T23" fmla="*/ 124 h 128"/>
              <a:gd name="T24" fmla="*/ 174 w 339"/>
              <a:gd name="T25" fmla="*/ 71 h 128"/>
              <a:gd name="T26" fmla="*/ 129 w 339"/>
              <a:gd name="T27" fmla="*/ 48 h 128"/>
              <a:gd name="T28" fmla="*/ 90 w 339"/>
              <a:gd name="T29" fmla="*/ 42 h 128"/>
              <a:gd name="T30" fmla="*/ 10 w 339"/>
              <a:gd name="T31" fmla="*/ 79 h 128"/>
              <a:gd name="T32" fmla="*/ 0 w 339"/>
              <a:gd name="T33" fmla="*/ 44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39"/>
              <a:gd name="T52" fmla="*/ 0 h 128"/>
              <a:gd name="T53" fmla="*/ 339 w 339"/>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39" h="128">
                <a:moveTo>
                  <a:pt x="0" y="44"/>
                </a:moveTo>
                <a:lnTo>
                  <a:pt x="252" y="0"/>
                </a:lnTo>
                <a:lnTo>
                  <a:pt x="293" y="88"/>
                </a:lnTo>
                <a:lnTo>
                  <a:pt x="337" y="79"/>
                </a:lnTo>
                <a:lnTo>
                  <a:pt x="339" y="123"/>
                </a:lnTo>
                <a:lnTo>
                  <a:pt x="303" y="128"/>
                </a:lnTo>
                <a:lnTo>
                  <a:pt x="272" y="100"/>
                </a:lnTo>
                <a:lnTo>
                  <a:pt x="252" y="65"/>
                </a:lnTo>
                <a:lnTo>
                  <a:pt x="248" y="16"/>
                </a:lnTo>
                <a:lnTo>
                  <a:pt x="233" y="41"/>
                </a:lnTo>
                <a:lnTo>
                  <a:pt x="251" y="113"/>
                </a:lnTo>
                <a:lnTo>
                  <a:pt x="177" y="124"/>
                </a:lnTo>
                <a:lnTo>
                  <a:pt x="174" y="71"/>
                </a:lnTo>
                <a:lnTo>
                  <a:pt x="129" y="48"/>
                </a:lnTo>
                <a:lnTo>
                  <a:pt x="90" y="42"/>
                </a:lnTo>
                <a:lnTo>
                  <a:pt x="10" y="79"/>
                </a:lnTo>
                <a:lnTo>
                  <a:pt x="0" y="44"/>
                </a:lnTo>
                <a:close/>
              </a:path>
            </a:pathLst>
          </a:custGeom>
          <a:solidFill>
            <a:srgbClr val="FFFF00"/>
          </a:solidFill>
          <a:ln w="1905" cap="flat" cmpd="sng">
            <a:solidFill>
              <a:srgbClr val="292929"/>
            </a:solidFill>
            <a:prstDash val="solid"/>
            <a:round/>
            <a:headEnd type="none" w="med" len="med"/>
            <a:tailEnd type="none" w="med" len="med"/>
          </a:ln>
        </p:spPr>
        <p:txBody>
          <a:bodyPr wrap="none" anchor="ctr"/>
          <a:lstStyle/>
          <a:p>
            <a:endParaRPr lang="en-US" dirty="0"/>
          </a:p>
        </p:txBody>
      </p:sp>
      <p:sp>
        <p:nvSpPr>
          <p:cNvPr id="6168" name="Freeform 26"/>
          <p:cNvSpPr>
            <a:spLocks noChangeAspect="1"/>
          </p:cNvSpPr>
          <p:nvPr/>
        </p:nvSpPr>
        <p:spPr bwMode="auto">
          <a:xfrm>
            <a:off x="6648453" y="2536827"/>
            <a:ext cx="677863" cy="295275"/>
          </a:xfrm>
          <a:custGeom>
            <a:avLst/>
            <a:gdLst>
              <a:gd name="T0" fmla="*/ 0 w 375"/>
              <a:gd name="T1" fmla="*/ 82 h 149"/>
              <a:gd name="T2" fmla="*/ 84 w 375"/>
              <a:gd name="T3" fmla="*/ 0 h 149"/>
              <a:gd name="T4" fmla="*/ 69 w 375"/>
              <a:gd name="T5" fmla="*/ 33 h 149"/>
              <a:gd name="T6" fmla="*/ 80 w 375"/>
              <a:gd name="T7" fmla="*/ 44 h 149"/>
              <a:gd name="T8" fmla="*/ 107 w 375"/>
              <a:gd name="T9" fmla="*/ 30 h 149"/>
              <a:gd name="T10" fmla="*/ 165 w 375"/>
              <a:gd name="T11" fmla="*/ 50 h 149"/>
              <a:gd name="T12" fmla="*/ 190 w 375"/>
              <a:gd name="T13" fmla="*/ 33 h 149"/>
              <a:gd name="T14" fmla="*/ 267 w 375"/>
              <a:gd name="T15" fmla="*/ 24 h 149"/>
              <a:gd name="T16" fmla="*/ 282 w 375"/>
              <a:gd name="T17" fmla="*/ 45 h 149"/>
              <a:gd name="T18" fmla="*/ 313 w 375"/>
              <a:gd name="T19" fmla="*/ 40 h 149"/>
              <a:gd name="T20" fmla="*/ 372 w 375"/>
              <a:gd name="T21" fmla="*/ 62 h 149"/>
              <a:gd name="T22" fmla="*/ 375 w 375"/>
              <a:gd name="T23" fmla="*/ 78 h 149"/>
              <a:gd name="T24" fmla="*/ 311 w 375"/>
              <a:gd name="T25" fmla="*/ 92 h 149"/>
              <a:gd name="T26" fmla="*/ 293 w 375"/>
              <a:gd name="T27" fmla="*/ 82 h 149"/>
              <a:gd name="T28" fmla="*/ 260 w 375"/>
              <a:gd name="T29" fmla="*/ 85 h 149"/>
              <a:gd name="T30" fmla="*/ 222 w 375"/>
              <a:gd name="T31" fmla="*/ 106 h 149"/>
              <a:gd name="T32" fmla="*/ 205 w 375"/>
              <a:gd name="T33" fmla="*/ 107 h 149"/>
              <a:gd name="T34" fmla="*/ 191 w 375"/>
              <a:gd name="T35" fmla="*/ 92 h 149"/>
              <a:gd name="T36" fmla="*/ 170 w 375"/>
              <a:gd name="T37" fmla="*/ 147 h 149"/>
              <a:gd name="T38" fmla="*/ 146 w 375"/>
              <a:gd name="T39" fmla="*/ 149 h 149"/>
              <a:gd name="T40" fmla="*/ 136 w 375"/>
              <a:gd name="T41" fmla="*/ 127 h 149"/>
              <a:gd name="T42" fmla="*/ 86 w 375"/>
              <a:gd name="T43" fmla="*/ 116 h 149"/>
              <a:gd name="T44" fmla="*/ 62 w 375"/>
              <a:gd name="T45" fmla="*/ 100 h 149"/>
              <a:gd name="T46" fmla="*/ 20 w 375"/>
              <a:gd name="T47" fmla="*/ 106 h 149"/>
              <a:gd name="T48" fmla="*/ 0 w 375"/>
              <a:gd name="T49" fmla="*/ 82 h 1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5"/>
              <a:gd name="T76" fmla="*/ 0 h 149"/>
              <a:gd name="T77" fmla="*/ 375 w 375"/>
              <a:gd name="T78" fmla="*/ 149 h 1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5" h="149">
                <a:moveTo>
                  <a:pt x="0" y="82"/>
                </a:moveTo>
                <a:lnTo>
                  <a:pt x="84" y="0"/>
                </a:lnTo>
                <a:lnTo>
                  <a:pt x="69" y="33"/>
                </a:lnTo>
                <a:lnTo>
                  <a:pt x="80" y="44"/>
                </a:lnTo>
                <a:lnTo>
                  <a:pt x="107" y="30"/>
                </a:lnTo>
                <a:lnTo>
                  <a:pt x="165" y="50"/>
                </a:lnTo>
                <a:lnTo>
                  <a:pt x="190" y="33"/>
                </a:lnTo>
                <a:lnTo>
                  <a:pt x="267" y="24"/>
                </a:lnTo>
                <a:lnTo>
                  <a:pt x="282" y="45"/>
                </a:lnTo>
                <a:lnTo>
                  <a:pt x="313" y="40"/>
                </a:lnTo>
                <a:lnTo>
                  <a:pt x="372" y="62"/>
                </a:lnTo>
                <a:lnTo>
                  <a:pt x="375" y="78"/>
                </a:lnTo>
                <a:lnTo>
                  <a:pt x="311" y="92"/>
                </a:lnTo>
                <a:lnTo>
                  <a:pt x="293" y="82"/>
                </a:lnTo>
                <a:lnTo>
                  <a:pt x="260" y="85"/>
                </a:lnTo>
                <a:lnTo>
                  <a:pt x="222" y="106"/>
                </a:lnTo>
                <a:lnTo>
                  <a:pt x="205" y="107"/>
                </a:lnTo>
                <a:lnTo>
                  <a:pt x="191" y="92"/>
                </a:lnTo>
                <a:lnTo>
                  <a:pt x="170" y="147"/>
                </a:lnTo>
                <a:lnTo>
                  <a:pt x="146" y="149"/>
                </a:lnTo>
                <a:lnTo>
                  <a:pt x="136" y="127"/>
                </a:lnTo>
                <a:lnTo>
                  <a:pt x="86" y="116"/>
                </a:lnTo>
                <a:lnTo>
                  <a:pt x="62" y="100"/>
                </a:lnTo>
                <a:lnTo>
                  <a:pt x="20" y="106"/>
                </a:lnTo>
                <a:lnTo>
                  <a:pt x="0" y="82"/>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sp>
        <p:nvSpPr>
          <p:cNvPr id="6169" name="Freeform 27"/>
          <p:cNvSpPr>
            <a:spLocks noChangeAspect="1"/>
          </p:cNvSpPr>
          <p:nvPr/>
        </p:nvSpPr>
        <p:spPr bwMode="auto">
          <a:xfrm>
            <a:off x="7118351" y="2744788"/>
            <a:ext cx="484188" cy="660400"/>
          </a:xfrm>
          <a:custGeom>
            <a:avLst/>
            <a:gdLst>
              <a:gd name="T0" fmla="*/ 68 w 268"/>
              <a:gd name="T1" fmla="*/ 14 h 335"/>
              <a:gd name="T2" fmla="*/ 78 w 268"/>
              <a:gd name="T3" fmla="*/ 34 h 335"/>
              <a:gd name="T4" fmla="*/ 59 w 268"/>
              <a:gd name="T5" fmla="*/ 47 h 335"/>
              <a:gd name="T6" fmla="*/ 58 w 268"/>
              <a:gd name="T7" fmla="*/ 100 h 335"/>
              <a:gd name="T8" fmla="*/ 48 w 268"/>
              <a:gd name="T9" fmla="*/ 66 h 335"/>
              <a:gd name="T10" fmla="*/ 9 w 268"/>
              <a:gd name="T11" fmla="*/ 99 h 335"/>
              <a:gd name="T12" fmla="*/ 0 w 268"/>
              <a:gd name="T13" fmla="*/ 195 h 335"/>
              <a:gd name="T14" fmla="*/ 25 w 268"/>
              <a:gd name="T15" fmla="*/ 242 h 335"/>
              <a:gd name="T16" fmla="*/ 28 w 268"/>
              <a:gd name="T17" fmla="*/ 267 h 335"/>
              <a:gd name="T18" fmla="*/ 29 w 268"/>
              <a:gd name="T19" fmla="*/ 286 h 335"/>
              <a:gd name="T20" fmla="*/ 28 w 268"/>
              <a:gd name="T21" fmla="*/ 304 h 335"/>
              <a:gd name="T22" fmla="*/ 22 w 268"/>
              <a:gd name="T23" fmla="*/ 335 h 335"/>
              <a:gd name="T24" fmla="*/ 128 w 268"/>
              <a:gd name="T25" fmla="*/ 329 h 335"/>
              <a:gd name="T26" fmla="*/ 267 w 268"/>
              <a:gd name="T27" fmla="*/ 317 h 335"/>
              <a:gd name="T28" fmla="*/ 242 w 268"/>
              <a:gd name="T29" fmla="*/ 310 h 335"/>
              <a:gd name="T30" fmla="*/ 228 w 268"/>
              <a:gd name="T31" fmla="*/ 293 h 335"/>
              <a:gd name="T32" fmla="*/ 250 w 268"/>
              <a:gd name="T33" fmla="*/ 278 h 335"/>
              <a:gd name="T34" fmla="*/ 250 w 268"/>
              <a:gd name="T35" fmla="*/ 260 h 335"/>
              <a:gd name="T36" fmla="*/ 240 w 268"/>
              <a:gd name="T37" fmla="*/ 243 h 335"/>
              <a:gd name="T38" fmla="*/ 250 w 268"/>
              <a:gd name="T39" fmla="*/ 232 h 335"/>
              <a:gd name="T40" fmla="*/ 268 w 268"/>
              <a:gd name="T41" fmla="*/ 233 h 335"/>
              <a:gd name="T42" fmla="*/ 265 w 268"/>
              <a:gd name="T43" fmla="*/ 187 h 335"/>
              <a:gd name="T44" fmla="*/ 260 w 268"/>
              <a:gd name="T45" fmla="*/ 159 h 335"/>
              <a:gd name="T46" fmla="*/ 248 w 268"/>
              <a:gd name="T47" fmla="*/ 142 h 335"/>
              <a:gd name="T48" fmla="*/ 237 w 268"/>
              <a:gd name="T49" fmla="*/ 131 h 335"/>
              <a:gd name="T50" fmla="*/ 219 w 268"/>
              <a:gd name="T51" fmla="*/ 128 h 335"/>
              <a:gd name="T52" fmla="*/ 203 w 268"/>
              <a:gd name="T53" fmla="*/ 128 h 335"/>
              <a:gd name="T54" fmla="*/ 186 w 268"/>
              <a:gd name="T55" fmla="*/ 150 h 335"/>
              <a:gd name="T56" fmla="*/ 174 w 268"/>
              <a:gd name="T57" fmla="*/ 157 h 335"/>
              <a:gd name="T58" fmla="*/ 167 w 268"/>
              <a:gd name="T59" fmla="*/ 159 h 335"/>
              <a:gd name="T60" fmla="*/ 158 w 268"/>
              <a:gd name="T61" fmla="*/ 156 h 335"/>
              <a:gd name="T62" fmla="*/ 155 w 268"/>
              <a:gd name="T63" fmla="*/ 145 h 335"/>
              <a:gd name="T64" fmla="*/ 158 w 268"/>
              <a:gd name="T65" fmla="*/ 138 h 335"/>
              <a:gd name="T66" fmla="*/ 166 w 268"/>
              <a:gd name="T67" fmla="*/ 131 h 335"/>
              <a:gd name="T68" fmla="*/ 173 w 268"/>
              <a:gd name="T69" fmla="*/ 128 h 335"/>
              <a:gd name="T70" fmla="*/ 181 w 268"/>
              <a:gd name="T71" fmla="*/ 127 h 335"/>
              <a:gd name="T72" fmla="*/ 181 w 268"/>
              <a:gd name="T73" fmla="*/ 114 h 335"/>
              <a:gd name="T74" fmla="*/ 201 w 268"/>
              <a:gd name="T75" fmla="*/ 100 h 335"/>
              <a:gd name="T76" fmla="*/ 181 w 268"/>
              <a:gd name="T77" fmla="*/ 56 h 335"/>
              <a:gd name="T78" fmla="*/ 181 w 268"/>
              <a:gd name="T79" fmla="*/ 36 h 335"/>
              <a:gd name="T80" fmla="*/ 147 w 268"/>
              <a:gd name="T81" fmla="*/ 27 h 335"/>
              <a:gd name="T82" fmla="*/ 98 w 268"/>
              <a:gd name="T83" fmla="*/ 0 h 335"/>
              <a:gd name="T84" fmla="*/ 68 w 268"/>
              <a:gd name="T85" fmla="*/ 14 h 3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8"/>
              <a:gd name="T130" fmla="*/ 0 h 335"/>
              <a:gd name="T131" fmla="*/ 268 w 268"/>
              <a:gd name="T132" fmla="*/ 335 h 3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8" h="335">
                <a:moveTo>
                  <a:pt x="68" y="14"/>
                </a:moveTo>
                <a:lnTo>
                  <a:pt x="78" y="34"/>
                </a:lnTo>
                <a:lnTo>
                  <a:pt x="59" y="47"/>
                </a:lnTo>
                <a:lnTo>
                  <a:pt x="58" y="100"/>
                </a:lnTo>
                <a:lnTo>
                  <a:pt x="48" y="66"/>
                </a:lnTo>
                <a:lnTo>
                  <a:pt x="9" y="99"/>
                </a:lnTo>
                <a:lnTo>
                  <a:pt x="0" y="195"/>
                </a:lnTo>
                <a:lnTo>
                  <a:pt x="25" y="242"/>
                </a:lnTo>
                <a:lnTo>
                  <a:pt x="28" y="267"/>
                </a:lnTo>
                <a:lnTo>
                  <a:pt x="29" y="286"/>
                </a:lnTo>
                <a:lnTo>
                  <a:pt x="28" y="304"/>
                </a:lnTo>
                <a:lnTo>
                  <a:pt x="22" y="335"/>
                </a:lnTo>
                <a:lnTo>
                  <a:pt x="128" y="329"/>
                </a:lnTo>
                <a:lnTo>
                  <a:pt x="267" y="317"/>
                </a:lnTo>
                <a:lnTo>
                  <a:pt x="242" y="310"/>
                </a:lnTo>
                <a:lnTo>
                  <a:pt x="228" y="293"/>
                </a:lnTo>
                <a:lnTo>
                  <a:pt x="250" y="278"/>
                </a:lnTo>
                <a:lnTo>
                  <a:pt x="250" y="260"/>
                </a:lnTo>
                <a:lnTo>
                  <a:pt x="240" y="243"/>
                </a:lnTo>
                <a:lnTo>
                  <a:pt x="250" y="232"/>
                </a:lnTo>
                <a:lnTo>
                  <a:pt x="268" y="233"/>
                </a:lnTo>
                <a:lnTo>
                  <a:pt x="265" y="187"/>
                </a:lnTo>
                <a:lnTo>
                  <a:pt x="260" y="159"/>
                </a:lnTo>
                <a:lnTo>
                  <a:pt x="248" y="142"/>
                </a:lnTo>
                <a:lnTo>
                  <a:pt x="237" y="131"/>
                </a:lnTo>
                <a:lnTo>
                  <a:pt x="219" y="128"/>
                </a:lnTo>
                <a:lnTo>
                  <a:pt x="203" y="128"/>
                </a:lnTo>
                <a:lnTo>
                  <a:pt x="186" y="150"/>
                </a:lnTo>
                <a:lnTo>
                  <a:pt x="174" y="157"/>
                </a:lnTo>
                <a:lnTo>
                  <a:pt x="167" y="159"/>
                </a:lnTo>
                <a:lnTo>
                  <a:pt x="158" y="156"/>
                </a:lnTo>
                <a:lnTo>
                  <a:pt x="155" y="145"/>
                </a:lnTo>
                <a:lnTo>
                  <a:pt x="158" y="138"/>
                </a:lnTo>
                <a:lnTo>
                  <a:pt x="166" y="131"/>
                </a:lnTo>
                <a:lnTo>
                  <a:pt x="173" y="128"/>
                </a:lnTo>
                <a:lnTo>
                  <a:pt x="181" y="127"/>
                </a:lnTo>
                <a:lnTo>
                  <a:pt x="181" y="114"/>
                </a:lnTo>
                <a:lnTo>
                  <a:pt x="201" y="100"/>
                </a:lnTo>
                <a:lnTo>
                  <a:pt x="181" y="56"/>
                </a:lnTo>
                <a:lnTo>
                  <a:pt x="181" y="36"/>
                </a:lnTo>
                <a:lnTo>
                  <a:pt x="147" y="27"/>
                </a:lnTo>
                <a:lnTo>
                  <a:pt x="98" y="0"/>
                </a:lnTo>
                <a:lnTo>
                  <a:pt x="68" y="14"/>
                </a:lnTo>
                <a:close/>
              </a:path>
            </a:pathLst>
          </a:custGeom>
          <a:solidFill>
            <a:srgbClr val="00B050"/>
          </a:solidFill>
          <a:ln w="1905" cap="flat" cmpd="sng">
            <a:solidFill>
              <a:srgbClr val="292929"/>
            </a:solidFill>
            <a:prstDash val="solid"/>
            <a:round/>
            <a:headEnd type="none" w="med" len="med"/>
            <a:tailEnd type="none" w="med" len="med"/>
          </a:ln>
        </p:spPr>
        <p:txBody>
          <a:bodyPr/>
          <a:lstStyle/>
          <a:p>
            <a:endParaRPr lang="en-US" dirty="0"/>
          </a:p>
        </p:txBody>
      </p:sp>
      <p:sp>
        <p:nvSpPr>
          <p:cNvPr id="6170" name="Freeform 28"/>
          <p:cNvSpPr>
            <a:spLocks noChangeAspect="1"/>
          </p:cNvSpPr>
          <p:nvPr/>
        </p:nvSpPr>
        <p:spPr bwMode="auto">
          <a:xfrm>
            <a:off x="7037390" y="3394075"/>
            <a:ext cx="409575" cy="673100"/>
          </a:xfrm>
          <a:custGeom>
            <a:avLst/>
            <a:gdLst>
              <a:gd name="T0" fmla="*/ 0 w 226"/>
              <a:gd name="T1" fmla="*/ 24 h 342"/>
              <a:gd name="T2" fmla="*/ 26 w 226"/>
              <a:gd name="T3" fmla="*/ 37 h 342"/>
              <a:gd name="T4" fmla="*/ 51 w 226"/>
              <a:gd name="T5" fmla="*/ 34 h 342"/>
              <a:gd name="T6" fmla="*/ 60 w 226"/>
              <a:gd name="T7" fmla="*/ 27 h 342"/>
              <a:gd name="T8" fmla="*/ 66 w 226"/>
              <a:gd name="T9" fmla="*/ 7 h 342"/>
              <a:gd name="T10" fmla="*/ 175 w 226"/>
              <a:gd name="T11" fmla="*/ 0 h 342"/>
              <a:gd name="T12" fmla="*/ 226 w 226"/>
              <a:gd name="T13" fmla="*/ 241 h 342"/>
              <a:gd name="T14" fmla="*/ 222 w 226"/>
              <a:gd name="T15" fmla="*/ 239 h 342"/>
              <a:gd name="T16" fmla="*/ 184 w 226"/>
              <a:gd name="T17" fmla="*/ 253 h 342"/>
              <a:gd name="T18" fmla="*/ 158 w 226"/>
              <a:gd name="T19" fmla="*/ 317 h 342"/>
              <a:gd name="T20" fmla="*/ 119 w 226"/>
              <a:gd name="T21" fmla="*/ 308 h 342"/>
              <a:gd name="T22" fmla="*/ 74 w 226"/>
              <a:gd name="T23" fmla="*/ 332 h 342"/>
              <a:gd name="T24" fmla="*/ 15 w 226"/>
              <a:gd name="T25" fmla="*/ 342 h 342"/>
              <a:gd name="T26" fmla="*/ 41 w 226"/>
              <a:gd name="T27" fmla="*/ 278 h 342"/>
              <a:gd name="T28" fmla="*/ 30 w 226"/>
              <a:gd name="T29" fmla="*/ 242 h 342"/>
              <a:gd name="T30" fmla="*/ 0 w 226"/>
              <a:gd name="T31" fmla="*/ 24 h 3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6"/>
              <a:gd name="T49" fmla="*/ 0 h 342"/>
              <a:gd name="T50" fmla="*/ 226 w 226"/>
              <a:gd name="T51" fmla="*/ 342 h 3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6" h="342">
                <a:moveTo>
                  <a:pt x="0" y="24"/>
                </a:moveTo>
                <a:lnTo>
                  <a:pt x="26" y="37"/>
                </a:lnTo>
                <a:lnTo>
                  <a:pt x="51" y="34"/>
                </a:lnTo>
                <a:lnTo>
                  <a:pt x="60" y="27"/>
                </a:lnTo>
                <a:lnTo>
                  <a:pt x="66" y="7"/>
                </a:lnTo>
                <a:lnTo>
                  <a:pt x="175" y="0"/>
                </a:lnTo>
                <a:lnTo>
                  <a:pt x="226" y="241"/>
                </a:lnTo>
                <a:lnTo>
                  <a:pt x="222" y="239"/>
                </a:lnTo>
                <a:lnTo>
                  <a:pt x="184" y="253"/>
                </a:lnTo>
                <a:lnTo>
                  <a:pt x="158" y="317"/>
                </a:lnTo>
                <a:lnTo>
                  <a:pt x="119" y="308"/>
                </a:lnTo>
                <a:lnTo>
                  <a:pt x="74" y="332"/>
                </a:lnTo>
                <a:lnTo>
                  <a:pt x="15" y="342"/>
                </a:lnTo>
                <a:lnTo>
                  <a:pt x="41" y="278"/>
                </a:lnTo>
                <a:lnTo>
                  <a:pt x="30" y="242"/>
                </a:lnTo>
                <a:lnTo>
                  <a:pt x="0" y="24"/>
                </a:lnTo>
                <a:close/>
              </a:path>
            </a:pathLst>
          </a:custGeom>
          <a:solidFill>
            <a:srgbClr val="00B050"/>
          </a:solidFill>
          <a:ln w="3175" cap="flat" cmpd="sng">
            <a:solidFill>
              <a:srgbClr val="292929"/>
            </a:solidFill>
            <a:prstDash val="solid"/>
            <a:round/>
            <a:headEnd type="none" w="med" len="med"/>
            <a:tailEnd type="none" w="med" len="med"/>
          </a:ln>
        </p:spPr>
        <p:txBody>
          <a:bodyPr/>
          <a:lstStyle/>
          <a:p>
            <a:endParaRPr lang="en-US" dirty="0"/>
          </a:p>
        </p:txBody>
      </p:sp>
      <p:sp>
        <p:nvSpPr>
          <p:cNvPr id="6171" name="Freeform 29"/>
          <p:cNvSpPr>
            <a:spLocks noChangeAspect="1"/>
          </p:cNvSpPr>
          <p:nvPr/>
        </p:nvSpPr>
        <p:spPr bwMode="auto">
          <a:xfrm>
            <a:off x="8474075" y="3489327"/>
            <a:ext cx="153988" cy="187325"/>
          </a:xfrm>
          <a:custGeom>
            <a:avLst/>
            <a:gdLst>
              <a:gd name="T0" fmla="*/ 0 w 83"/>
              <a:gd name="T1" fmla="*/ 6 h 95"/>
              <a:gd name="T2" fmla="*/ 18 w 83"/>
              <a:gd name="T3" fmla="*/ 0 h 95"/>
              <a:gd name="T4" fmla="*/ 56 w 83"/>
              <a:gd name="T5" fmla="*/ 21 h 95"/>
              <a:gd name="T6" fmla="*/ 56 w 83"/>
              <a:gd name="T7" fmla="*/ 42 h 95"/>
              <a:gd name="T8" fmla="*/ 82 w 83"/>
              <a:gd name="T9" fmla="*/ 57 h 95"/>
              <a:gd name="T10" fmla="*/ 83 w 83"/>
              <a:gd name="T11" fmla="*/ 85 h 95"/>
              <a:gd name="T12" fmla="*/ 41 w 83"/>
              <a:gd name="T13" fmla="*/ 95 h 95"/>
              <a:gd name="T14" fmla="*/ 0 w 83"/>
              <a:gd name="T15" fmla="*/ 6 h 95"/>
              <a:gd name="T16" fmla="*/ 0 60000 65536"/>
              <a:gd name="T17" fmla="*/ 0 60000 65536"/>
              <a:gd name="T18" fmla="*/ 0 60000 65536"/>
              <a:gd name="T19" fmla="*/ 0 60000 65536"/>
              <a:gd name="T20" fmla="*/ 0 60000 65536"/>
              <a:gd name="T21" fmla="*/ 0 60000 65536"/>
              <a:gd name="T22" fmla="*/ 0 60000 65536"/>
              <a:gd name="T23" fmla="*/ 0 60000 65536"/>
              <a:gd name="T24" fmla="*/ 0 w 83"/>
              <a:gd name="T25" fmla="*/ 0 h 95"/>
              <a:gd name="T26" fmla="*/ 83 w 83"/>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3" h="95">
                <a:moveTo>
                  <a:pt x="0" y="6"/>
                </a:moveTo>
                <a:lnTo>
                  <a:pt x="18" y="0"/>
                </a:lnTo>
                <a:lnTo>
                  <a:pt x="56" y="21"/>
                </a:lnTo>
                <a:lnTo>
                  <a:pt x="56" y="42"/>
                </a:lnTo>
                <a:lnTo>
                  <a:pt x="82" y="57"/>
                </a:lnTo>
                <a:lnTo>
                  <a:pt x="83" y="85"/>
                </a:lnTo>
                <a:lnTo>
                  <a:pt x="41" y="95"/>
                </a:lnTo>
                <a:lnTo>
                  <a:pt x="0" y="6"/>
                </a:lnTo>
                <a:close/>
              </a:path>
            </a:pathLst>
          </a:custGeom>
          <a:solidFill>
            <a:srgbClr val="FFFF00"/>
          </a:solidFill>
          <a:ln w="1905" cap="flat" cmpd="sng">
            <a:solidFill>
              <a:srgbClr val="292929"/>
            </a:solidFill>
            <a:prstDash val="solid"/>
            <a:round/>
            <a:headEnd type="none" w="med" len="med"/>
            <a:tailEnd type="none" w="med" len="med"/>
          </a:ln>
        </p:spPr>
        <p:txBody>
          <a:bodyPr wrap="none" anchor="ctr"/>
          <a:lstStyle/>
          <a:p>
            <a:endParaRPr lang="en-US" dirty="0"/>
          </a:p>
        </p:txBody>
      </p:sp>
      <p:sp>
        <p:nvSpPr>
          <p:cNvPr id="6172" name="Freeform 30"/>
          <p:cNvSpPr>
            <a:spLocks noChangeAspect="1"/>
          </p:cNvSpPr>
          <p:nvPr/>
        </p:nvSpPr>
        <p:spPr bwMode="auto">
          <a:xfrm>
            <a:off x="7840663" y="3119439"/>
            <a:ext cx="717551" cy="493712"/>
          </a:xfrm>
          <a:custGeom>
            <a:avLst/>
            <a:gdLst>
              <a:gd name="T0" fmla="*/ 36 w 398"/>
              <a:gd name="T1" fmla="*/ 35 h 241"/>
              <a:gd name="T2" fmla="*/ 0 w 398"/>
              <a:gd name="T3" fmla="*/ 67 h 241"/>
              <a:gd name="T4" fmla="*/ 20 w 398"/>
              <a:gd name="T5" fmla="*/ 184 h 241"/>
              <a:gd name="T6" fmla="*/ 36 w 398"/>
              <a:gd name="T7" fmla="*/ 241 h 241"/>
              <a:gd name="T8" fmla="*/ 104 w 398"/>
              <a:gd name="T9" fmla="*/ 236 h 241"/>
              <a:gd name="T10" fmla="*/ 355 w 398"/>
              <a:gd name="T11" fmla="*/ 192 h 241"/>
              <a:gd name="T12" fmla="*/ 373 w 398"/>
              <a:gd name="T13" fmla="*/ 185 h 241"/>
              <a:gd name="T14" fmla="*/ 398 w 398"/>
              <a:gd name="T15" fmla="*/ 131 h 241"/>
              <a:gd name="T16" fmla="*/ 360 w 398"/>
              <a:gd name="T17" fmla="*/ 101 h 241"/>
              <a:gd name="T18" fmla="*/ 380 w 398"/>
              <a:gd name="T19" fmla="*/ 32 h 241"/>
              <a:gd name="T20" fmla="*/ 351 w 398"/>
              <a:gd name="T21" fmla="*/ 25 h 241"/>
              <a:gd name="T22" fmla="*/ 351 w 398"/>
              <a:gd name="T23" fmla="*/ 7 h 241"/>
              <a:gd name="T24" fmla="*/ 339 w 398"/>
              <a:gd name="T25" fmla="*/ 0 h 241"/>
              <a:gd name="T26" fmla="*/ 48 w 398"/>
              <a:gd name="T27" fmla="*/ 50 h 241"/>
              <a:gd name="T28" fmla="*/ 36 w 398"/>
              <a:gd name="T29" fmla="*/ 35 h 2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8"/>
              <a:gd name="T46" fmla="*/ 0 h 241"/>
              <a:gd name="T47" fmla="*/ 398 w 398"/>
              <a:gd name="T48" fmla="*/ 241 h 2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8" h="241">
                <a:moveTo>
                  <a:pt x="36" y="35"/>
                </a:moveTo>
                <a:lnTo>
                  <a:pt x="0" y="67"/>
                </a:lnTo>
                <a:lnTo>
                  <a:pt x="20" y="184"/>
                </a:lnTo>
                <a:lnTo>
                  <a:pt x="36" y="241"/>
                </a:lnTo>
                <a:lnTo>
                  <a:pt x="104" y="236"/>
                </a:lnTo>
                <a:lnTo>
                  <a:pt x="355" y="192"/>
                </a:lnTo>
                <a:lnTo>
                  <a:pt x="373" y="185"/>
                </a:lnTo>
                <a:lnTo>
                  <a:pt x="398" y="131"/>
                </a:lnTo>
                <a:lnTo>
                  <a:pt x="360" y="101"/>
                </a:lnTo>
                <a:lnTo>
                  <a:pt x="380" y="32"/>
                </a:lnTo>
                <a:lnTo>
                  <a:pt x="351" y="25"/>
                </a:lnTo>
                <a:lnTo>
                  <a:pt x="351" y="7"/>
                </a:lnTo>
                <a:lnTo>
                  <a:pt x="339" y="0"/>
                </a:lnTo>
                <a:lnTo>
                  <a:pt x="48" y="50"/>
                </a:lnTo>
                <a:lnTo>
                  <a:pt x="36" y="35"/>
                </a:lnTo>
                <a:close/>
              </a:path>
            </a:pathLst>
          </a:custGeom>
          <a:solidFill>
            <a:srgbClr val="FFFF00"/>
          </a:solidFill>
          <a:ln w="3175" cap="flat" cmpd="sng">
            <a:solidFill>
              <a:schemeClr val="tx1"/>
            </a:solidFill>
            <a:prstDash val="solid"/>
            <a:round/>
            <a:headEnd type="none" w="med" len="med"/>
            <a:tailEnd type="none" w="med" len="med"/>
          </a:ln>
        </p:spPr>
        <p:txBody>
          <a:bodyPr/>
          <a:lstStyle/>
          <a:p>
            <a:endParaRPr lang="en-US" dirty="0"/>
          </a:p>
        </p:txBody>
      </p:sp>
      <p:sp>
        <p:nvSpPr>
          <p:cNvPr id="6173" name="Freeform 31"/>
          <p:cNvSpPr>
            <a:spLocks noChangeAspect="1"/>
          </p:cNvSpPr>
          <p:nvPr/>
        </p:nvSpPr>
        <p:spPr bwMode="auto">
          <a:xfrm>
            <a:off x="8489951" y="3178175"/>
            <a:ext cx="190500" cy="381000"/>
          </a:xfrm>
          <a:custGeom>
            <a:avLst/>
            <a:gdLst>
              <a:gd name="T0" fmla="*/ 19 w 105"/>
              <a:gd name="T1" fmla="*/ 1 h 192"/>
              <a:gd name="T2" fmla="*/ 44 w 105"/>
              <a:gd name="T3" fmla="*/ 0 h 192"/>
              <a:gd name="T4" fmla="*/ 94 w 105"/>
              <a:gd name="T5" fmla="*/ 29 h 192"/>
              <a:gd name="T6" fmla="*/ 87 w 105"/>
              <a:gd name="T7" fmla="*/ 52 h 192"/>
              <a:gd name="T8" fmla="*/ 104 w 105"/>
              <a:gd name="T9" fmla="*/ 67 h 192"/>
              <a:gd name="T10" fmla="*/ 105 w 105"/>
              <a:gd name="T11" fmla="*/ 157 h 192"/>
              <a:gd name="T12" fmla="*/ 88 w 105"/>
              <a:gd name="T13" fmla="*/ 192 h 192"/>
              <a:gd name="T14" fmla="*/ 68 w 105"/>
              <a:gd name="T15" fmla="*/ 179 h 192"/>
              <a:gd name="T16" fmla="*/ 46 w 105"/>
              <a:gd name="T17" fmla="*/ 178 h 192"/>
              <a:gd name="T18" fmla="*/ 10 w 105"/>
              <a:gd name="T19" fmla="*/ 160 h 192"/>
              <a:gd name="T20" fmla="*/ 38 w 105"/>
              <a:gd name="T21" fmla="*/ 103 h 192"/>
              <a:gd name="T22" fmla="*/ 0 w 105"/>
              <a:gd name="T23" fmla="*/ 73 h 192"/>
              <a:gd name="T24" fmla="*/ 19 w 105"/>
              <a:gd name="T25" fmla="*/ 1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5"/>
              <a:gd name="T40" fmla="*/ 0 h 192"/>
              <a:gd name="T41" fmla="*/ 105 w 105"/>
              <a:gd name="T42" fmla="*/ 192 h 1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5" h="192">
                <a:moveTo>
                  <a:pt x="19" y="1"/>
                </a:moveTo>
                <a:lnTo>
                  <a:pt x="44" y="0"/>
                </a:lnTo>
                <a:lnTo>
                  <a:pt x="94" y="29"/>
                </a:lnTo>
                <a:lnTo>
                  <a:pt x="87" y="52"/>
                </a:lnTo>
                <a:lnTo>
                  <a:pt x="104" y="67"/>
                </a:lnTo>
                <a:lnTo>
                  <a:pt x="105" y="157"/>
                </a:lnTo>
                <a:lnTo>
                  <a:pt x="88" y="192"/>
                </a:lnTo>
                <a:lnTo>
                  <a:pt x="68" y="179"/>
                </a:lnTo>
                <a:lnTo>
                  <a:pt x="46" y="178"/>
                </a:lnTo>
                <a:lnTo>
                  <a:pt x="10" y="160"/>
                </a:lnTo>
                <a:lnTo>
                  <a:pt x="38" y="103"/>
                </a:lnTo>
                <a:lnTo>
                  <a:pt x="0" y="73"/>
                </a:lnTo>
                <a:lnTo>
                  <a:pt x="19" y="1"/>
                </a:lnTo>
                <a:close/>
              </a:path>
            </a:pathLst>
          </a:custGeom>
          <a:solidFill>
            <a:srgbClr val="FFFF00"/>
          </a:solidFill>
          <a:ln w="1905" cap="flat" cmpd="sng">
            <a:solidFill>
              <a:srgbClr val="292929"/>
            </a:solidFill>
            <a:prstDash val="solid"/>
            <a:round/>
            <a:headEnd type="none" w="med" len="med"/>
            <a:tailEnd type="none" w="med" len="med"/>
          </a:ln>
        </p:spPr>
        <p:txBody>
          <a:bodyPr wrap="none" anchor="ctr"/>
          <a:lstStyle/>
          <a:p>
            <a:endParaRPr lang="en-US" dirty="0"/>
          </a:p>
        </p:txBody>
      </p:sp>
      <p:sp>
        <p:nvSpPr>
          <p:cNvPr id="6174" name="Freeform 32"/>
          <p:cNvSpPr>
            <a:spLocks noChangeAspect="1"/>
          </p:cNvSpPr>
          <p:nvPr/>
        </p:nvSpPr>
        <p:spPr bwMode="auto">
          <a:xfrm>
            <a:off x="7900990" y="2589215"/>
            <a:ext cx="790575" cy="649287"/>
          </a:xfrm>
          <a:custGeom>
            <a:avLst/>
            <a:gdLst>
              <a:gd name="T0" fmla="*/ 34 w 440"/>
              <a:gd name="T1" fmla="*/ 222 h 330"/>
              <a:gd name="T2" fmla="*/ 75 w 440"/>
              <a:gd name="T3" fmla="*/ 202 h 330"/>
              <a:gd name="T4" fmla="*/ 132 w 440"/>
              <a:gd name="T5" fmla="*/ 198 h 330"/>
              <a:gd name="T6" fmla="*/ 145 w 440"/>
              <a:gd name="T7" fmla="*/ 180 h 330"/>
              <a:gd name="T8" fmla="*/ 165 w 440"/>
              <a:gd name="T9" fmla="*/ 178 h 330"/>
              <a:gd name="T10" fmla="*/ 177 w 440"/>
              <a:gd name="T11" fmla="*/ 159 h 330"/>
              <a:gd name="T12" fmla="*/ 195 w 440"/>
              <a:gd name="T13" fmla="*/ 153 h 330"/>
              <a:gd name="T14" fmla="*/ 187 w 440"/>
              <a:gd name="T15" fmla="*/ 118 h 330"/>
              <a:gd name="T16" fmla="*/ 175 w 440"/>
              <a:gd name="T17" fmla="*/ 109 h 330"/>
              <a:gd name="T18" fmla="*/ 199 w 440"/>
              <a:gd name="T19" fmla="*/ 81 h 330"/>
              <a:gd name="T20" fmla="*/ 214 w 440"/>
              <a:gd name="T21" fmla="*/ 81 h 330"/>
              <a:gd name="T22" fmla="*/ 266 w 440"/>
              <a:gd name="T23" fmla="*/ 22 h 330"/>
              <a:gd name="T24" fmla="*/ 345 w 440"/>
              <a:gd name="T25" fmla="*/ 0 h 330"/>
              <a:gd name="T26" fmla="*/ 354 w 440"/>
              <a:gd name="T27" fmla="*/ 55 h 330"/>
              <a:gd name="T28" fmla="*/ 357 w 440"/>
              <a:gd name="T29" fmla="*/ 53 h 330"/>
              <a:gd name="T30" fmla="*/ 376 w 440"/>
              <a:gd name="T31" fmla="*/ 73 h 330"/>
              <a:gd name="T32" fmla="*/ 377 w 440"/>
              <a:gd name="T33" fmla="*/ 129 h 330"/>
              <a:gd name="T34" fmla="*/ 401 w 440"/>
              <a:gd name="T35" fmla="*/ 176 h 330"/>
              <a:gd name="T36" fmla="*/ 410 w 440"/>
              <a:gd name="T37" fmla="*/ 236 h 330"/>
              <a:gd name="T38" fmla="*/ 413 w 440"/>
              <a:gd name="T39" fmla="*/ 288 h 330"/>
              <a:gd name="T40" fmla="*/ 440 w 440"/>
              <a:gd name="T41" fmla="*/ 305 h 330"/>
              <a:gd name="T42" fmla="*/ 420 w 440"/>
              <a:gd name="T43" fmla="*/ 330 h 330"/>
              <a:gd name="T44" fmla="*/ 369 w 440"/>
              <a:gd name="T45" fmla="*/ 300 h 330"/>
              <a:gd name="T46" fmla="*/ 342 w 440"/>
              <a:gd name="T47" fmla="*/ 303 h 330"/>
              <a:gd name="T48" fmla="*/ 316 w 440"/>
              <a:gd name="T49" fmla="*/ 296 h 330"/>
              <a:gd name="T50" fmla="*/ 317 w 440"/>
              <a:gd name="T51" fmla="*/ 278 h 330"/>
              <a:gd name="T52" fmla="*/ 301 w 440"/>
              <a:gd name="T53" fmla="*/ 273 h 330"/>
              <a:gd name="T54" fmla="*/ 12 w 440"/>
              <a:gd name="T55" fmla="*/ 323 h 330"/>
              <a:gd name="T56" fmla="*/ 0 w 440"/>
              <a:gd name="T57" fmla="*/ 308 h 330"/>
              <a:gd name="T58" fmla="*/ 44 w 440"/>
              <a:gd name="T59" fmla="*/ 250 h 330"/>
              <a:gd name="T60" fmla="*/ 34 w 440"/>
              <a:gd name="T61" fmla="*/ 222 h 33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40"/>
              <a:gd name="T94" fmla="*/ 0 h 330"/>
              <a:gd name="T95" fmla="*/ 440 w 440"/>
              <a:gd name="T96" fmla="*/ 330 h 33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40" h="330">
                <a:moveTo>
                  <a:pt x="34" y="222"/>
                </a:moveTo>
                <a:lnTo>
                  <a:pt x="75" y="202"/>
                </a:lnTo>
                <a:lnTo>
                  <a:pt x="132" y="198"/>
                </a:lnTo>
                <a:lnTo>
                  <a:pt x="145" y="180"/>
                </a:lnTo>
                <a:lnTo>
                  <a:pt x="165" y="178"/>
                </a:lnTo>
                <a:lnTo>
                  <a:pt x="177" y="159"/>
                </a:lnTo>
                <a:lnTo>
                  <a:pt x="195" y="153"/>
                </a:lnTo>
                <a:lnTo>
                  <a:pt x="187" y="118"/>
                </a:lnTo>
                <a:lnTo>
                  <a:pt x="175" y="109"/>
                </a:lnTo>
                <a:lnTo>
                  <a:pt x="199" y="81"/>
                </a:lnTo>
                <a:lnTo>
                  <a:pt x="214" y="81"/>
                </a:lnTo>
                <a:lnTo>
                  <a:pt x="266" y="22"/>
                </a:lnTo>
                <a:lnTo>
                  <a:pt x="345" y="0"/>
                </a:lnTo>
                <a:lnTo>
                  <a:pt x="354" y="55"/>
                </a:lnTo>
                <a:lnTo>
                  <a:pt x="357" y="53"/>
                </a:lnTo>
                <a:lnTo>
                  <a:pt x="376" y="73"/>
                </a:lnTo>
                <a:lnTo>
                  <a:pt x="377" y="129"/>
                </a:lnTo>
                <a:lnTo>
                  <a:pt x="401" y="176"/>
                </a:lnTo>
                <a:lnTo>
                  <a:pt x="410" y="236"/>
                </a:lnTo>
                <a:lnTo>
                  <a:pt x="413" y="288"/>
                </a:lnTo>
                <a:lnTo>
                  <a:pt x="440" y="305"/>
                </a:lnTo>
                <a:lnTo>
                  <a:pt x="420" y="330"/>
                </a:lnTo>
                <a:lnTo>
                  <a:pt x="369" y="300"/>
                </a:lnTo>
                <a:lnTo>
                  <a:pt x="342" y="303"/>
                </a:lnTo>
                <a:lnTo>
                  <a:pt x="316" y="296"/>
                </a:lnTo>
                <a:lnTo>
                  <a:pt x="317" y="278"/>
                </a:lnTo>
                <a:lnTo>
                  <a:pt x="301" y="273"/>
                </a:lnTo>
                <a:lnTo>
                  <a:pt x="12" y="323"/>
                </a:lnTo>
                <a:lnTo>
                  <a:pt x="0" y="308"/>
                </a:lnTo>
                <a:lnTo>
                  <a:pt x="44" y="250"/>
                </a:lnTo>
                <a:lnTo>
                  <a:pt x="34" y="222"/>
                </a:lnTo>
                <a:close/>
              </a:path>
            </a:pathLst>
          </a:custGeom>
          <a:solidFill>
            <a:srgbClr val="FFFF00"/>
          </a:solidFill>
          <a:ln w="3175">
            <a:solidFill>
              <a:schemeClr val="tx1"/>
            </a:solidFill>
            <a:prstDash val="solid"/>
            <a:round/>
            <a:headEnd/>
            <a:tailEnd/>
          </a:ln>
        </p:spPr>
        <p:txBody>
          <a:bodyPr/>
          <a:lstStyle/>
          <a:p>
            <a:endParaRPr lang="en-US" dirty="0"/>
          </a:p>
        </p:txBody>
      </p:sp>
      <p:sp>
        <p:nvSpPr>
          <p:cNvPr id="6175" name="Freeform 33"/>
          <p:cNvSpPr>
            <a:spLocks noChangeAspect="1"/>
          </p:cNvSpPr>
          <p:nvPr/>
        </p:nvSpPr>
        <p:spPr bwMode="auto">
          <a:xfrm>
            <a:off x="8518526" y="2555875"/>
            <a:ext cx="209551" cy="387351"/>
          </a:xfrm>
          <a:custGeom>
            <a:avLst/>
            <a:gdLst>
              <a:gd name="T0" fmla="*/ 0 w 117"/>
              <a:gd name="T1" fmla="*/ 20 h 198"/>
              <a:gd name="T2" fmla="*/ 86 w 117"/>
              <a:gd name="T3" fmla="*/ 0 h 198"/>
              <a:gd name="T4" fmla="*/ 117 w 117"/>
              <a:gd name="T5" fmla="*/ 54 h 198"/>
              <a:gd name="T6" fmla="*/ 101 w 117"/>
              <a:gd name="T7" fmla="*/ 68 h 198"/>
              <a:gd name="T8" fmla="*/ 107 w 117"/>
              <a:gd name="T9" fmla="*/ 188 h 198"/>
              <a:gd name="T10" fmla="*/ 58 w 117"/>
              <a:gd name="T11" fmla="*/ 198 h 198"/>
              <a:gd name="T12" fmla="*/ 34 w 117"/>
              <a:gd name="T13" fmla="*/ 149 h 198"/>
              <a:gd name="T14" fmla="*/ 33 w 117"/>
              <a:gd name="T15" fmla="*/ 90 h 198"/>
              <a:gd name="T16" fmla="*/ 12 w 117"/>
              <a:gd name="T17" fmla="*/ 72 h 198"/>
              <a:gd name="T18" fmla="*/ 0 w 117"/>
              <a:gd name="T19" fmla="*/ 20 h 1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
              <a:gd name="T31" fmla="*/ 0 h 198"/>
              <a:gd name="T32" fmla="*/ 117 w 117"/>
              <a:gd name="T33" fmla="*/ 198 h 1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 h="198">
                <a:moveTo>
                  <a:pt x="0" y="20"/>
                </a:moveTo>
                <a:lnTo>
                  <a:pt x="86" y="0"/>
                </a:lnTo>
                <a:lnTo>
                  <a:pt x="117" y="54"/>
                </a:lnTo>
                <a:lnTo>
                  <a:pt x="101" y="68"/>
                </a:lnTo>
                <a:lnTo>
                  <a:pt x="107" y="188"/>
                </a:lnTo>
                <a:lnTo>
                  <a:pt x="58" y="198"/>
                </a:lnTo>
                <a:lnTo>
                  <a:pt x="34" y="149"/>
                </a:lnTo>
                <a:lnTo>
                  <a:pt x="33" y="90"/>
                </a:lnTo>
                <a:lnTo>
                  <a:pt x="12" y="72"/>
                </a:lnTo>
                <a:lnTo>
                  <a:pt x="0" y="20"/>
                </a:lnTo>
                <a:close/>
              </a:path>
            </a:pathLst>
          </a:custGeom>
          <a:solidFill>
            <a:srgbClr val="FFFF00"/>
          </a:solidFill>
          <a:ln w="3175">
            <a:solidFill>
              <a:schemeClr val="tx1"/>
            </a:solidFill>
            <a:prstDash val="solid"/>
            <a:round/>
            <a:headEnd/>
            <a:tailEnd/>
          </a:ln>
        </p:spPr>
        <p:txBody>
          <a:bodyPr/>
          <a:lstStyle/>
          <a:p>
            <a:endParaRPr lang="en-US" dirty="0"/>
          </a:p>
        </p:txBody>
      </p:sp>
      <p:sp>
        <p:nvSpPr>
          <p:cNvPr id="6176" name="Freeform 34"/>
          <p:cNvSpPr>
            <a:spLocks noChangeAspect="1"/>
          </p:cNvSpPr>
          <p:nvPr/>
        </p:nvSpPr>
        <p:spPr bwMode="auto">
          <a:xfrm>
            <a:off x="8610602" y="2895600"/>
            <a:ext cx="449263" cy="207963"/>
          </a:xfrm>
          <a:custGeom>
            <a:avLst/>
            <a:gdLst>
              <a:gd name="T0" fmla="*/ 0 w 248"/>
              <a:gd name="T1" fmla="*/ 42 h 104"/>
              <a:gd name="T2" fmla="*/ 126 w 248"/>
              <a:gd name="T3" fmla="*/ 13 h 104"/>
              <a:gd name="T4" fmla="*/ 142 w 248"/>
              <a:gd name="T5" fmla="*/ 14 h 104"/>
              <a:gd name="T6" fmla="*/ 157 w 248"/>
              <a:gd name="T7" fmla="*/ 0 h 104"/>
              <a:gd name="T8" fmla="*/ 169 w 248"/>
              <a:gd name="T9" fmla="*/ 7 h 104"/>
              <a:gd name="T10" fmla="*/ 154 w 248"/>
              <a:gd name="T11" fmla="*/ 37 h 104"/>
              <a:gd name="T12" fmla="*/ 180 w 248"/>
              <a:gd name="T13" fmla="*/ 35 h 104"/>
              <a:gd name="T14" fmla="*/ 195 w 248"/>
              <a:gd name="T15" fmla="*/ 58 h 104"/>
              <a:gd name="T16" fmla="*/ 213 w 248"/>
              <a:gd name="T17" fmla="*/ 60 h 104"/>
              <a:gd name="T18" fmla="*/ 226 w 248"/>
              <a:gd name="T19" fmla="*/ 57 h 104"/>
              <a:gd name="T20" fmla="*/ 226 w 248"/>
              <a:gd name="T21" fmla="*/ 44 h 104"/>
              <a:gd name="T22" fmla="*/ 204 w 248"/>
              <a:gd name="T23" fmla="*/ 28 h 104"/>
              <a:gd name="T24" fmla="*/ 221 w 248"/>
              <a:gd name="T25" fmla="*/ 27 h 104"/>
              <a:gd name="T26" fmla="*/ 248 w 248"/>
              <a:gd name="T27" fmla="*/ 62 h 104"/>
              <a:gd name="T28" fmla="*/ 222 w 248"/>
              <a:gd name="T29" fmla="*/ 82 h 104"/>
              <a:gd name="T30" fmla="*/ 192 w 248"/>
              <a:gd name="T31" fmla="*/ 72 h 104"/>
              <a:gd name="T32" fmla="*/ 173 w 248"/>
              <a:gd name="T33" fmla="*/ 97 h 104"/>
              <a:gd name="T34" fmla="*/ 135 w 248"/>
              <a:gd name="T35" fmla="*/ 72 h 104"/>
              <a:gd name="T36" fmla="*/ 10 w 248"/>
              <a:gd name="T37" fmla="*/ 104 h 104"/>
              <a:gd name="T38" fmla="*/ 0 w 248"/>
              <a:gd name="T39" fmla="*/ 42 h 1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8"/>
              <a:gd name="T61" fmla="*/ 0 h 104"/>
              <a:gd name="T62" fmla="*/ 248 w 248"/>
              <a:gd name="T63" fmla="*/ 104 h 1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8" h="104">
                <a:moveTo>
                  <a:pt x="0" y="42"/>
                </a:moveTo>
                <a:lnTo>
                  <a:pt x="126" y="13"/>
                </a:lnTo>
                <a:lnTo>
                  <a:pt x="142" y="14"/>
                </a:lnTo>
                <a:lnTo>
                  <a:pt x="157" y="0"/>
                </a:lnTo>
                <a:lnTo>
                  <a:pt x="169" y="7"/>
                </a:lnTo>
                <a:lnTo>
                  <a:pt x="154" y="37"/>
                </a:lnTo>
                <a:lnTo>
                  <a:pt x="180" y="35"/>
                </a:lnTo>
                <a:lnTo>
                  <a:pt x="195" y="58"/>
                </a:lnTo>
                <a:lnTo>
                  <a:pt x="213" y="60"/>
                </a:lnTo>
                <a:lnTo>
                  <a:pt x="226" y="57"/>
                </a:lnTo>
                <a:lnTo>
                  <a:pt x="226" y="44"/>
                </a:lnTo>
                <a:lnTo>
                  <a:pt x="204" y="28"/>
                </a:lnTo>
                <a:lnTo>
                  <a:pt x="221" y="27"/>
                </a:lnTo>
                <a:lnTo>
                  <a:pt x="248" y="62"/>
                </a:lnTo>
                <a:lnTo>
                  <a:pt x="222" y="82"/>
                </a:lnTo>
                <a:lnTo>
                  <a:pt x="192" y="72"/>
                </a:lnTo>
                <a:lnTo>
                  <a:pt x="173" y="97"/>
                </a:lnTo>
                <a:lnTo>
                  <a:pt x="135" y="72"/>
                </a:lnTo>
                <a:lnTo>
                  <a:pt x="10" y="104"/>
                </a:lnTo>
                <a:lnTo>
                  <a:pt x="0" y="42"/>
                </a:lnTo>
                <a:close/>
              </a:path>
            </a:pathLst>
          </a:custGeom>
          <a:solidFill>
            <a:srgbClr val="FFFF00"/>
          </a:solidFill>
          <a:ln w="3175">
            <a:solidFill>
              <a:schemeClr val="tx1"/>
            </a:solidFill>
            <a:prstDash val="solid"/>
            <a:round/>
            <a:headEnd/>
            <a:tailEnd/>
          </a:ln>
        </p:spPr>
        <p:txBody>
          <a:bodyPr/>
          <a:lstStyle/>
          <a:p>
            <a:endParaRPr lang="en-US" dirty="0"/>
          </a:p>
        </p:txBody>
      </p:sp>
      <p:sp>
        <p:nvSpPr>
          <p:cNvPr id="6177" name="Freeform 35"/>
          <p:cNvSpPr>
            <a:spLocks noChangeAspect="1"/>
          </p:cNvSpPr>
          <p:nvPr/>
        </p:nvSpPr>
        <p:spPr bwMode="auto">
          <a:xfrm>
            <a:off x="8637588" y="3011488"/>
            <a:ext cx="228600" cy="177800"/>
          </a:xfrm>
          <a:custGeom>
            <a:avLst/>
            <a:gdLst>
              <a:gd name="T0" fmla="*/ 0 w 129"/>
              <a:gd name="T1" fmla="*/ 23 h 91"/>
              <a:gd name="T2" fmla="*/ 99 w 129"/>
              <a:gd name="T3" fmla="*/ 0 h 91"/>
              <a:gd name="T4" fmla="*/ 129 w 129"/>
              <a:gd name="T5" fmla="*/ 41 h 91"/>
              <a:gd name="T6" fmla="*/ 111 w 129"/>
              <a:gd name="T7" fmla="*/ 60 h 91"/>
              <a:gd name="T8" fmla="*/ 80 w 129"/>
              <a:gd name="T9" fmla="*/ 53 h 91"/>
              <a:gd name="T10" fmla="*/ 31 w 129"/>
              <a:gd name="T11" fmla="*/ 91 h 91"/>
              <a:gd name="T12" fmla="*/ 5 w 129"/>
              <a:gd name="T13" fmla="*/ 71 h 91"/>
              <a:gd name="T14" fmla="*/ 0 w 129"/>
              <a:gd name="T15" fmla="*/ 23 h 91"/>
              <a:gd name="T16" fmla="*/ 0 60000 65536"/>
              <a:gd name="T17" fmla="*/ 0 60000 65536"/>
              <a:gd name="T18" fmla="*/ 0 60000 65536"/>
              <a:gd name="T19" fmla="*/ 0 60000 65536"/>
              <a:gd name="T20" fmla="*/ 0 60000 65536"/>
              <a:gd name="T21" fmla="*/ 0 60000 65536"/>
              <a:gd name="T22" fmla="*/ 0 60000 65536"/>
              <a:gd name="T23" fmla="*/ 0 60000 65536"/>
              <a:gd name="T24" fmla="*/ 0 w 129"/>
              <a:gd name="T25" fmla="*/ 0 h 91"/>
              <a:gd name="T26" fmla="*/ 129 w 129"/>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 h="91">
                <a:moveTo>
                  <a:pt x="0" y="23"/>
                </a:moveTo>
                <a:lnTo>
                  <a:pt x="99" y="0"/>
                </a:lnTo>
                <a:lnTo>
                  <a:pt x="129" y="41"/>
                </a:lnTo>
                <a:lnTo>
                  <a:pt x="111" y="60"/>
                </a:lnTo>
                <a:lnTo>
                  <a:pt x="80" y="53"/>
                </a:lnTo>
                <a:lnTo>
                  <a:pt x="31" y="91"/>
                </a:lnTo>
                <a:lnTo>
                  <a:pt x="5" y="71"/>
                </a:lnTo>
                <a:lnTo>
                  <a:pt x="0" y="23"/>
                </a:lnTo>
                <a:close/>
              </a:path>
            </a:pathLst>
          </a:custGeom>
          <a:solidFill>
            <a:srgbClr val="FFFF00"/>
          </a:solidFill>
          <a:ln w="3175">
            <a:solidFill>
              <a:schemeClr val="tx1"/>
            </a:solidFill>
            <a:prstDash val="solid"/>
            <a:round/>
            <a:headEnd/>
            <a:tailEnd/>
          </a:ln>
        </p:spPr>
        <p:txBody>
          <a:bodyPr/>
          <a:lstStyle/>
          <a:p>
            <a:endParaRPr lang="en-US" dirty="0"/>
          </a:p>
        </p:txBody>
      </p:sp>
      <p:sp>
        <p:nvSpPr>
          <p:cNvPr id="6178" name="Freeform 36"/>
          <p:cNvSpPr>
            <a:spLocks noChangeAspect="1"/>
          </p:cNvSpPr>
          <p:nvPr/>
        </p:nvSpPr>
        <p:spPr bwMode="auto">
          <a:xfrm>
            <a:off x="8675690" y="3135313"/>
            <a:ext cx="231775" cy="138112"/>
          </a:xfrm>
          <a:custGeom>
            <a:avLst/>
            <a:gdLst>
              <a:gd name="T0" fmla="*/ 0 w 128"/>
              <a:gd name="T1" fmla="*/ 52 h 71"/>
              <a:gd name="T2" fmla="*/ 53 w 128"/>
              <a:gd name="T3" fmla="*/ 29 h 71"/>
              <a:gd name="T4" fmla="*/ 104 w 128"/>
              <a:gd name="T5" fmla="*/ 0 h 71"/>
              <a:gd name="T6" fmla="*/ 113 w 128"/>
              <a:gd name="T7" fmla="*/ 1 h 71"/>
              <a:gd name="T8" fmla="*/ 128 w 128"/>
              <a:gd name="T9" fmla="*/ 3 h 71"/>
              <a:gd name="T10" fmla="*/ 78 w 128"/>
              <a:gd name="T11" fmla="*/ 40 h 71"/>
              <a:gd name="T12" fmla="*/ 15 w 128"/>
              <a:gd name="T13" fmla="*/ 71 h 71"/>
              <a:gd name="T14" fmla="*/ 0 w 128"/>
              <a:gd name="T15" fmla="*/ 52 h 71"/>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71"/>
              <a:gd name="T26" fmla="*/ 128 w 128"/>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71">
                <a:moveTo>
                  <a:pt x="0" y="52"/>
                </a:moveTo>
                <a:lnTo>
                  <a:pt x="53" y="29"/>
                </a:lnTo>
                <a:lnTo>
                  <a:pt x="104" y="0"/>
                </a:lnTo>
                <a:lnTo>
                  <a:pt x="113" y="1"/>
                </a:lnTo>
                <a:lnTo>
                  <a:pt x="128" y="3"/>
                </a:lnTo>
                <a:lnTo>
                  <a:pt x="78" y="40"/>
                </a:lnTo>
                <a:lnTo>
                  <a:pt x="15" y="71"/>
                </a:lnTo>
                <a:lnTo>
                  <a:pt x="0" y="52"/>
                </a:lnTo>
                <a:close/>
              </a:path>
            </a:pathLst>
          </a:custGeom>
          <a:solidFill>
            <a:srgbClr val="FFFF00"/>
          </a:solidFill>
          <a:ln w="3175" cap="flat" cmpd="sng">
            <a:solidFill>
              <a:schemeClr val="tx1"/>
            </a:solidFill>
            <a:prstDash val="solid"/>
            <a:round/>
            <a:headEnd type="none" w="med" len="med"/>
            <a:tailEnd type="none" w="med" len="med"/>
          </a:ln>
        </p:spPr>
        <p:txBody>
          <a:bodyPr/>
          <a:lstStyle/>
          <a:p>
            <a:endParaRPr lang="en-US" dirty="0"/>
          </a:p>
        </p:txBody>
      </p:sp>
      <p:sp>
        <p:nvSpPr>
          <p:cNvPr id="6179" name="Freeform 37"/>
          <p:cNvSpPr>
            <a:spLocks noChangeAspect="1"/>
          </p:cNvSpPr>
          <p:nvPr/>
        </p:nvSpPr>
        <p:spPr bwMode="auto">
          <a:xfrm>
            <a:off x="8813800" y="2997202"/>
            <a:ext cx="120651" cy="93663"/>
          </a:xfrm>
          <a:custGeom>
            <a:avLst/>
            <a:gdLst>
              <a:gd name="T0" fmla="*/ 0 w 65"/>
              <a:gd name="T1" fmla="*/ 8 h 49"/>
              <a:gd name="T2" fmla="*/ 27 w 65"/>
              <a:gd name="T3" fmla="*/ 0 h 49"/>
              <a:gd name="T4" fmla="*/ 65 w 65"/>
              <a:gd name="T5" fmla="*/ 25 h 49"/>
              <a:gd name="T6" fmla="*/ 57 w 65"/>
              <a:gd name="T7" fmla="*/ 32 h 49"/>
              <a:gd name="T8" fmla="*/ 39 w 65"/>
              <a:gd name="T9" fmla="*/ 32 h 49"/>
              <a:gd name="T10" fmla="*/ 30 w 65"/>
              <a:gd name="T11" fmla="*/ 49 h 49"/>
              <a:gd name="T12" fmla="*/ 0 w 65"/>
              <a:gd name="T13" fmla="*/ 8 h 49"/>
              <a:gd name="T14" fmla="*/ 0 60000 65536"/>
              <a:gd name="T15" fmla="*/ 0 60000 65536"/>
              <a:gd name="T16" fmla="*/ 0 60000 65536"/>
              <a:gd name="T17" fmla="*/ 0 60000 65536"/>
              <a:gd name="T18" fmla="*/ 0 60000 65536"/>
              <a:gd name="T19" fmla="*/ 0 60000 65536"/>
              <a:gd name="T20" fmla="*/ 0 60000 65536"/>
              <a:gd name="T21" fmla="*/ 0 w 65"/>
              <a:gd name="T22" fmla="*/ 0 h 49"/>
              <a:gd name="T23" fmla="*/ 65 w 6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49">
                <a:moveTo>
                  <a:pt x="0" y="8"/>
                </a:moveTo>
                <a:lnTo>
                  <a:pt x="27" y="0"/>
                </a:lnTo>
                <a:lnTo>
                  <a:pt x="65" y="25"/>
                </a:lnTo>
                <a:lnTo>
                  <a:pt x="57" y="32"/>
                </a:lnTo>
                <a:lnTo>
                  <a:pt x="39" y="32"/>
                </a:lnTo>
                <a:lnTo>
                  <a:pt x="30" y="49"/>
                </a:lnTo>
                <a:lnTo>
                  <a:pt x="0" y="8"/>
                </a:lnTo>
                <a:close/>
              </a:path>
            </a:pathLst>
          </a:custGeom>
          <a:solidFill>
            <a:srgbClr val="FFFF00"/>
          </a:solidFill>
          <a:ln w="3175">
            <a:solidFill>
              <a:schemeClr val="tx1"/>
            </a:solidFill>
            <a:prstDash val="solid"/>
            <a:round/>
            <a:headEnd/>
            <a:tailEnd/>
          </a:ln>
        </p:spPr>
        <p:txBody>
          <a:bodyPr/>
          <a:lstStyle/>
          <a:p>
            <a:endParaRPr lang="en-US" dirty="0"/>
          </a:p>
        </p:txBody>
      </p:sp>
      <p:sp>
        <p:nvSpPr>
          <p:cNvPr id="6180" name="Freeform 38"/>
          <p:cNvSpPr>
            <a:spLocks noChangeAspect="1"/>
          </p:cNvSpPr>
          <p:nvPr/>
        </p:nvSpPr>
        <p:spPr bwMode="auto">
          <a:xfrm>
            <a:off x="8561389" y="3740150"/>
            <a:ext cx="68263" cy="107951"/>
          </a:xfrm>
          <a:custGeom>
            <a:avLst/>
            <a:gdLst>
              <a:gd name="T0" fmla="*/ 0 w 36"/>
              <a:gd name="T1" fmla="*/ 4 h 55"/>
              <a:gd name="T2" fmla="*/ 36 w 36"/>
              <a:gd name="T3" fmla="*/ 0 h 55"/>
              <a:gd name="T4" fmla="*/ 15 w 36"/>
              <a:gd name="T5" fmla="*/ 55 h 55"/>
              <a:gd name="T6" fmla="*/ 2 w 36"/>
              <a:gd name="T7" fmla="*/ 54 h 55"/>
              <a:gd name="T8" fmla="*/ 0 w 36"/>
              <a:gd name="T9" fmla="*/ 4 h 55"/>
              <a:gd name="T10" fmla="*/ 0 60000 65536"/>
              <a:gd name="T11" fmla="*/ 0 60000 65536"/>
              <a:gd name="T12" fmla="*/ 0 60000 65536"/>
              <a:gd name="T13" fmla="*/ 0 60000 65536"/>
              <a:gd name="T14" fmla="*/ 0 60000 65536"/>
              <a:gd name="T15" fmla="*/ 0 w 36"/>
              <a:gd name="T16" fmla="*/ 0 h 55"/>
              <a:gd name="T17" fmla="*/ 36 w 36"/>
              <a:gd name="T18" fmla="*/ 55 h 55"/>
            </a:gdLst>
            <a:ahLst/>
            <a:cxnLst>
              <a:cxn ang="T10">
                <a:pos x="T0" y="T1"/>
              </a:cxn>
              <a:cxn ang="T11">
                <a:pos x="T2" y="T3"/>
              </a:cxn>
              <a:cxn ang="T12">
                <a:pos x="T4" y="T5"/>
              </a:cxn>
              <a:cxn ang="T13">
                <a:pos x="T6" y="T7"/>
              </a:cxn>
              <a:cxn ang="T14">
                <a:pos x="T8" y="T9"/>
              </a:cxn>
            </a:cxnLst>
            <a:rect l="T15" t="T16" r="T17" b="T18"/>
            <a:pathLst>
              <a:path w="36" h="55">
                <a:moveTo>
                  <a:pt x="0" y="4"/>
                </a:moveTo>
                <a:lnTo>
                  <a:pt x="36" y="0"/>
                </a:lnTo>
                <a:lnTo>
                  <a:pt x="15" y="55"/>
                </a:lnTo>
                <a:lnTo>
                  <a:pt x="2" y="54"/>
                </a:lnTo>
                <a:lnTo>
                  <a:pt x="0" y="4"/>
                </a:lnTo>
                <a:close/>
              </a:path>
            </a:pathLst>
          </a:custGeom>
          <a:solidFill>
            <a:srgbClr val="FFFF00"/>
          </a:solidFill>
          <a:ln w="1905" cap="flat" cmpd="sng">
            <a:solidFill>
              <a:srgbClr val="292929"/>
            </a:solidFill>
            <a:prstDash val="solid"/>
            <a:round/>
            <a:headEnd type="none" w="med" len="med"/>
            <a:tailEnd type="none" w="med" len="med"/>
          </a:ln>
        </p:spPr>
        <p:txBody>
          <a:bodyPr wrap="none" anchor="ctr"/>
          <a:lstStyle/>
          <a:p>
            <a:endParaRPr lang="en-US" dirty="0"/>
          </a:p>
        </p:txBody>
      </p:sp>
      <p:sp>
        <p:nvSpPr>
          <p:cNvPr id="6181" name="Text Box 39"/>
          <p:cNvSpPr txBox="1">
            <a:spLocks noChangeAspect="1" noChangeArrowheads="1"/>
          </p:cNvSpPr>
          <p:nvPr/>
        </p:nvSpPr>
        <p:spPr bwMode="auto">
          <a:xfrm>
            <a:off x="7204075" y="3024190"/>
            <a:ext cx="414339"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MI</a:t>
            </a:r>
          </a:p>
        </p:txBody>
      </p:sp>
      <p:sp>
        <p:nvSpPr>
          <p:cNvPr id="6182" name="Text Box 40"/>
          <p:cNvSpPr txBox="1">
            <a:spLocks noChangeAspect="1" noChangeArrowheads="1"/>
          </p:cNvSpPr>
          <p:nvPr/>
        </p:nvSpPr>
        <p:spPr bwMode="auto">
          <a:xfrm>
            <a:off x="7467601" y="3403602"/>
            <a:ext cx="407988"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OH</a:t>
            </a:r>
          </a:p>
        </p:txBody>
      </p:sp>
      <p:sp>
        <p:nvSpPr>
          <p:cNvPr id="6183" name="Text Box 41"/>
          <p:cNvSpPr txBox="1">
            <a:spLocks noChangeAspect="1" noChangeArrowheads="1"/>
          </p:cNvSpPr>
          <p:nvPr/>
        </p:nvSpPr>
        <p:spPr bwMode="auto">
          <a:xfrm>
            <a:off x="7113588" y="3581402"/>
            <a:ext cx="406400"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IN</a:t>
            </a:r>
          </a:p>
        </p:txBody>
      </p:sp>
      <p:sp>
        <p:nvSpPr>
          <p:cNvPr id="6184" name="Text Box 42"/>
          <p:cNvSpPr txBox="1">
            <a:spLocks noChangeAspect="1" noChangeArrowheads="1"/>
          </p:cNvSpPr>
          <p:nvPr/>
        </p:nvSpPr>
        <p:spPr bwMode="auto">
          <a:xfrm>
            <a:off x="8172452" y="2886076"/>
            <a:ext cx="40481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NY</a:t>
            </a:r>
          </a:p>
        </p:txBody>
      </p:sp>
      <p:sp>
        <p:nvSpPr>
          <p:cNvPr id="6185" name="Text Box 43"/>
          <p:cNvSpPr txBox="1">
            <a:spLocks noChangeAspect="1" noChangeArrowheads="1"/>
          </p:cNvSpPr>
          <p:nvPr/>
        </p:nvSpPr>
        <p:spPr bwMode="auto">
          <a:xfrm>
            <a:off x="8305802" y="2362202"/>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VT</a:t>
            </a:r>
          </a:p>
        </p:txBody>
      </p:sp>
      <p:sp>
        <p:nvSpPr>
          <p:cNvPr id="6186" name="Text Box 44"/>
          <p:cNvSpPr txBox="1">
            <a:spLocks noChangeAspect="1" noChangeArrowheads="1"/>
          </p:cNvSpPr>
          <p:nvPr/>
        </p:nvSpPr>
        <p:spPr bwMode="auto">
          <a:xfrm>
            <a:off x="8970963" y="2713039"/>
            <a:ext cx="412751"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MA</a:t>
            </a:r>
          </a:p>
        </p:txBody>
      </p:sp>
      <p:sp>
        <p:nvSpPr>
          <p:cNvPr id="6187" name="Text Box 45"/>
          <p:cNvSpPr txBox="1">
            <a:spLocks noChangeAspect="1" noChangeArrowheads="1"/>
          </p:cNvSpPr>
          <p:nvPr/>
        </p:nvSpPr>
        <p:spPr bwMode="auto">
          <a:xfrm>
            <a:off x="8969378" y="2982913"/>
            <a:ext cx="409575"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CT</a:t>
            </a:r>
          </a:p>
        </p:txBody>
      </p:sp>
      <p:sp>
        <p:nvSpPr>
          <p:cNvPr id="6189" name="Text Box 47"/>
          <p:cNvSpPr txBox="1">
            <a:spLocks noChangeAspect="1" noChangeArrowheads="1"/>
          </p:cNvSpPr>
          <p:nvPr/>
        </p:nvSpPr>
        <p:spPr bwMode="auto">
          <a:xfrm>
            <a:off x="8686800" y="3276600"/>
            <a:ext cx="411163"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NJ</a:t>
            </a:r>
          </a:p>
        </p:txBody>
      </p:sp>
      <p:sp>
        <p:nvSpPr>
          <p:cNvPr id="6190" name="Line 48"/>
          <p:cNvSpPr>
            <a:spLocks noChangeAspect="1" noChangeShapeType="1"/>
          </p:cNvSpPr>
          <p:nvPr/>
        </p:nvSpPr>
        <p:spPr bwMode="auto">
          <a:xfrm flipV="1">
            <a:off x="8847139" y="2857502"/>
            <a:ext cx="176212" cy="61913"/>
          </a:xfrm>
          <a:prstGeom prst="line">
            <a:avLst/>
          </a:prstGeom>
          <a:noFill/>
          <a:ln w="9525">
            <a:solidFill>
              <a:schemeClr val="tx1"/>
            </a:solidFill>
            <a:round/>
            <a:headEnd/>
            <a:tailEnd/>
          </a:ln>
        </p:spPr>
        <p:txBody>
          <a:bodyPr/>
          <a:lstStyle/>
          <a:p>
            <a:endParaRPr lang="en-US" dirty="0"/>
          </a:p>
        </p:txBody>
      </p:sp>
      <p:sp>
        <p:nvSpPr>
          <p:cNvPr id="6191" name="Line 49"/>
          <p:cNvSpPr>
            <a:spLocks noChangeAspect="1" noChangeShapeType="1"/>
          </p:cNvSpPr>
          <p:nvPr/>
        </p:nvSpPr>
        <p:spPr bwMode="auto">
          <a:xfrm flipV="1">
            <a:off x="8839202" y="2743201"/>
            <a:ext cx="296863" cy="41275"/>
          </a:xfrm>
          <a:prstGeom prst="line">
            <a:avLst/>
          </a:prstGeom>
          <a:noFill/>
          <a:ln w="9525">
            <a:solidFill>
              <a:schemeClr val="tx1"/>
            </a:solidFill>
            <a:round/>
            <a:headEnd/>
            <a:tailEnd/>
          </a:ln>
        </p:spPr>
        <p:txBody>
          <a:bodyPr/>
          <a:lstStyle/>
          <a:p>
            <a:endParaRPr lang="en-US" dirty="0"/>
          </a:p>
        </p:txBody>
      </p:sp>
      <p:sp>
        <p:nvSpPr>
          <p:cNvPr id="6192" name="Line 50"/>
          <p:cNvSpPr>
            <a:spLocks noChangeAspect="1" noChangeShapeType="1"/>
          </p:cNvSpPr>
          <p:nvPr/>
        </p:nvSpPr>
        <p:spPr bwMode="auto">
          <a:xfrm>
            <a:off x="8763001" y="3098800"/>
            <a:ext cx="233363" cy="0"/>
          </a:xfrm>
          <a:prstGeom prst="line">
            <a:avLst/>
          </a:prstGeom>
          <a:noFill/>
          <a:ln w="9525">
            <a:solidFill>
              <a:schemeClr val="tx1"/>
            </a:solidFill>
            <a:round/>
            <a:headEnd/>
            <a:tailEnd/>
          </a:ln>
        </p:spPr>
        <p:txBody>
          <a:bodyPr/>
          <a:lstStyle/>
          <a:p>
            <a:endParaRPr lang="en-US" dirty="0"/>
          </a:p>
        </p:txBody>
      </p:sp>
      <p:sp>
        <p:nvSpPr>
          <p:cNvPr id="6193" name="Line 51"/>
          <p:cNvSpPr>
            <a:spLocks noChangeAspect="1" noChangeShapeType="1"/>
          </p:cNvSpPr>
          <p:nvPr/>
        </p:nvSpPr>
        <p:spPr bwMode="auto">
          <a:xfrm>
            <a:off x="8666163" y="3402013"/>
            <a:ext cx="55563" cy="0"/>
          </a:xfrm>
          <a:prstGeom prst="line">
            <a:avLst/>
          </a:prstGeom>
          <a:noFill/>
          <a:ln w="9525">
            <a:solidFill>
              <a:schemeClr val="tx1"/>
            </a:solidFill>
            <a:round/>
            <a:headEnd/>
            <a:tailEnd/>
          </a:ln>
        </p:spPr>
        <p:txBody>
          <a:bodyPr/>
          <a:lstStyle/>
          <a:p>
            <a:endParaRPr lang="en-US" dirty="0"/>
          </a:p>
        </p:txBody>
      </p:sp>
      <p:sp>
        <p:nvSpPr>
          <p:cNvPr id="6194" name="Line 52"/>
          <p:cNvSpPr>
            <a:spLocks noChangeAspect="1" noChangeShapeType="1"/>
          </p:cNvSpPr>
          <p:nvPr/>
        </p:nvSpPr>
        <p:spPr bwMode="auto">
          <a:xfrm>
            <a:off x="8458201" y="3657601"/>
            <a:ext cx="350839" cy="182563"/>
          </a:xfrm>
          <a:prstGeom prst="line">
            <a:avLst/>
          </a:prstGeom>
          <a:noFill/>
          <a:ln w="9525">
            <a:solidFill>
              <a:schemeClr val="tx1"/>
            </a:solidFill>
            <a:round/>
            <a:headEnd/>
            <a:tailEnd/>
          </a:ln>
        </p:spPr>
        <p:txBody>
          <a:bodyPr/>
          <a:lstStyle/>
          <a:p>
            <a:endParaRPr lang="en-US" dirty="0"/>
          </a:p>
        </p:txBody>
      </p:sp>
      <p:sp>
        <p:nvSpPr>
          <p:cNvPr id="6195" name="Text Box 53"/>
          <p:cNvSpPr txBox="1">
            <a:spLocks noChangeAspect="1" noChangeArrowheads="1"/>
          </p:cNvSpPr>
          <p:nvPr/>
        </p:nvSpPr>
        <p:spPr bwMode="auto">
          <a:xfrm>
            <a:off x="8815389" y="2290764"/>
            <a:ext cx="4222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ME</a:t>
            </a:r>
          </a:p>
        </p:txBody>
      </p:sp>
      <p:sp>
        <p:nvSpPr>
          <p:cNvPr id="6196" name="Text Box 54"/>
          <p:cNvSpPr txBox="1">
            <a:spLocks noChangeAspect="1" noChangeArrowheads="1"/>
          </p:cNvSpPr>
          <p:nvPr/>
        </p:nvSpPr>
        <p:spPr bwMode="auto">
          <a:xfrm flipH="1">
            <a:off x="8048625" y="3257553"/>
            <a:ext cx="395288"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PA</a:t>
            </a:r>
          </a:p>
        </p:txBody>
      </p:sp>
      <p:sp>
        <p:nvSpPr>
          <p:cNvPr id="6197" name="Text Box 55"/>
          <p:cNvSpPr txBox="1">
            <a:spLocks noChangeAspect="1" noChangeArrowheads="1"/>
          </p:cNvSpPr>
          <p:nvPr/>
        </p:nvSpPr>
        <p:spPr bwMode="auto">
          <a:xfrm>
            <a:off x="9121778" y="2876551"/>
            <a:ext cx="409575" cy="241376"/>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900" b="1" dirty="0">
                <a:latin typeface="Arial Narrow" pitchFamily="34" charset="0"/>
              </a:rPr>
              <a:t>RI</a:t>
            </a:r>
          </a:p>
        </p:txBody>
      </p:sp>
      <p:sp>
        <p:nvSpPr>
          <p:cNvPr id="6198" name="Line 56"/>
          <p:cNvSpPr>
            <a:spLocks noChangeAspect="1" noChangeShapeType="1"/>
          </p:cNvSpPr>
          <p:nvPr/>
        </p:nvSpPr>
        <p:spPr bwMode="auto">
          <a:xfrm rot="1593903">
            <a:off x="8598533" y="3632516"/>
            <a:ext cx="228600" cy="0"/>
          </a:xfrm>
          <a:prstGeom prst="line">
            <a:avLst/>
          </a:prstGeom>
          <a:noFill/>
          <a:ln w="9525">
            <a:solidFill>
              <a:schemeClr val="tx1"/>
            </a:solidFill>
            <a:round/>
            <a:headEnd/>
            <a:tailEnd/>
          </a:ln>
        </p:spPr>
        <p:txBody>
          <a:bodyPr/>
          <a:lstStyle/>
          <a:p>
            <a:endParaRPr lang="en-US" dirty="0"/>
          </a:p>
        </p:txBody>
      </p:sp>
      <p:sp>
        <p:nvSpPr>
          <p:cNvPr id="6199" name="Freeform 57"/>
          <p:cNvSpPr>
            <a:spLocks noChangeAspect="1"/>
          </p:cNvSpPr>
          <p:nvPr/>
        </p:nvSpPr>
        <p:spPr bwMode="auto">
          <a:xfrm>
            <a:off x="5170489" y="2376490"/>
            <a:ext cx="844551" cy="492125"/>
          </a:xfrm>
          <a:custGeom>
            <a:avLst/>
            <a:gdLst>
              <a:gd name="T0" fmla="*/ 1 w 467"/>
              <a:gd name="T1" fmla="*/ 0 h 252"/>
              <a:gd name="T2" fmla="*/ 391 w 467"/>
              <a:gd name="T3" fmla="*/ 8 h 252"/>
              <a:gd name="T4" fmla="*/ 420 w 467"/>
              <a:gd name="T5" fmla="*/ 82 h 252"/>
              <a:gd name="T6" fmla="*/ 448 w 467"/>
              <a:gd name="T7" fmla="*/ 138 h 252"/>
              <a:gd name="T8" fmla="*/ 467 w 467"/>
              <a:gd name="T9" fmla="*/ 231 h 252"/>
              <a:gd name="T10" fmla="*/ 455 w 467"/>
              <a:gd name="T11" fmla="*/ 252 h 252"/>
              <a:gd name="T12" fmla="*/ 311 w 467"/>
              <a:gd name="T13" fmla="*/ 248 h 252"/>
              <a:gd name="T14" fmla="*/ 0 w 467"/>
              <a:gd name="T15" fmla="*/ 243 h 252"/>
              <a:gd name="T16" fmla="*/ 1 w 467"/>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7"/>
              <a:gd name="T28" fmla="*/ 0 h 252"/>
              <a:gd name="T29" fmla="*/ 467 w 467"/>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7" h="252">
                <a:moveTo>
                  <a:pt x="1" y="0"/>
                </a:moveTo>
                <a:lnTo>
                  <a:pt x="391" y="8"/>
                </a:lnTo>
                <a:lnTo>
                  <a:pt x="420" y="82"/>
                </a:lnTo>
                <a:lnTo>
                  <a:pt x="448" y="138"/>
                </a:lnTo>
                <a:lnTo>
                  <a:pt x="467" y="231"/>
                </a:lnTo>
                <a:lnTo>
                  <a:pt x="455" y="252"/>
                </a:lnTo>
                <a:lnTo>
                  <a:pt x="311" y="248"/>
                </a:lnTo>
                <a:lnTo>
                  <a:pt x="0" y="243"/>
                </a:lnTo>
                <a:lnTo>
                  <a:pt x="1" y="0"/>
                </a:lnTo>
                <a:close/>
              </a:path>
            </a:pathLst>
          </a:custGeom>
          <a:solidFill>
            <a:srgbClr val="99CCFF"/>
          </a:solidFill>
          <a:ln w="1905">
            <a:solidFill>
              <a:srgbClr val="292929"/>
            </a:solidFill>
            <a:prstDash val="solid"/>
            <a:round/>
            <a:headEnd/>
            <a:tailEnd/>
          </a:ln>
        </p:spPr>
        <p:txBody>
          <a:bodyPr/>
          <a:lstStyle/>
          <a:p>
            <a:endParaRPr lang="en-US" dirty="0"/>
          </a:p>
        </p:txBody>
      </p:sp>
      <p:sp>
        <p:nvSpPr>
          <p:cNvPr id="6200" name="Freeform 58"/>
          <p:cNvSpPr>
            <a:spLocks noChangeAspect="1"/>
          </p:cNvSpPr>
          <p:nvPr/>
        </p:nvSpPr>
        <p:spPr bwMode="auto">
          <a:xfrm>
            <a:off x="5148263" y="2849564"/>
            <a:ext cx="887412" cy="579437"/>
          </a:xfrm>
          <a:custGeom>
            <a:avLst/>
            <a:gdLst>
              <a:gd name="T0" fmla="*/ 9 w 491"/>
              <a:gd name="T1" fmla="*/ 0 h 295"/>
              <a:gd name="T2" fmla="*/ 8 w 491"/>
              <a:gd name="T3" fmla="*/ 115 h 295"/>
              <a:gd name="T4" fmla="*/ 0 w 491"/>
              <a:gd name="T5" fmla="*/ 249 h 295"/>
              <a:gd name="T6" fmla="*/ 357 w 491"/>
              <a:gd name="T7" fmla="*/ 253 h 295"/>
              <a:gd name="T8" fmla="*/ 394 w 491"/>
              <a:gd name="T9" fmla="*/ 272 h 295"/>
              <a:gd name="T10" fmla="*/ 421 w 491"/>
              <a:gd name="T11" fmla="*/ 246 h 295"/>
              <a:gd name="T12" fmla="*/ 491 w 491"/>
              <a:gd name="T13" fmla="*/ 295 h 295"/>
              <a:gd name="T14" fmla="*/ 481 w 491"/>
              <a:gd name="T15" fmla="*/ 244 h 295"/>
              <a:gd name="T16" fmla="*/ 487 w 491"/>
              <a:gd name="T17" fmla="*/ 205 h 295"/>
              <a:gd name="T18" fmla="*/ 491 w 491"/>
              <a:gd name="T19" fmla="*/ 71 h 295"/>
              <a:gd name="T20" fmla="*/ 460 w 491"/>
              <a:gd name="T21" fmla="*/ 42 h 295"/>
              <a:gd name="T22" fmla="*/ 472 w 491"/>
              <a:gd name="T23" fmla="*/ 5 h 295"/>
              <a:gd name="T24" fmla="*/ 239 w 491"/>
              <a:gd name="T25" fmla="*/ 4 h 295"/>
              <a:gd name="T26" fmla="*/ 9 w 491"/>
              <a:gd name="T27" fmla="*/ 0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1"/>
              <a:gd name="T43" fmla="*/ 0 h 295"/>
              <a:gd name="T44" fmla="*/ 491 w 491"/>
              <a:gd name="T45" fmla="*/ 295 h 2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1" h="295">
                <a:moveTo>
                  <a:pt x="9" y="0"/>
                </a:moveTo>
                <a:lnTo>
                  <a:pt x="8" y="115"/>
                </a:lnTo>
                <a:lnTo>
                  <a:pt x="0" y="249"/>
                </a:lnTo>
                <a:lnTo>
                  <a:pt x="357" y="253"/>
                </a:lnTo>
                <a:lnTo>
                  <a:pt x="394" y="272"/>
                </a:lnTo>
                <a:lnTo>
                  <a:pt x="421" y="246"/>
                </a:lnTo>
                <a:lnTo>
                  <a:pt x="491" y="295"/>
                </a:lnTo>
                <a:lnTo>
                  <a:pt x="481" y="244"/>
                </a:lnTo>
                <a:lnTo>
                  <a:pt x="487" y="205"/>
                </a:lnTo>
                <a:lnTo>
                  <a:pt x="491" y="71"/>
                </a:lnTo>
                <a:lnTo>
                  <a:pt x="460" y="42"/>
                </a:lnTo>
                <a:lnTo>
                  <a:pt x="472" y="5"/>
                </a:lnTo>
                <a:lnTo>
                  <a:pt x="239" y="4"/>
                </a:lnTo>
                <a:lnTo>
                  <a:pt x="9" y="0"/>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sp>
        <p:nvSpPr>
          <p:cNvPr id="6201" name="Freeform 59"/>
          <p:cNvSpPr>
            <a:spLocks noChangeAspect="1"/>
          </p:cNvSpPr>
          <p:nvPr/>
        </p:nvSpPr>
        <p:spPr bwMode="auto">
          <a:xfrm>
            <a:off x="5876925" y="2306637"/>
            <a:ext cx="827088" cy="933451"/>
          </a:xfrm>
          <a:custGeom>
            <a:avLst/>
            <a:gdLst>
              <a:gd name="T0" fmla="*/ 0 w 459"/>
              <a:gd name="T1" fmla="*/ 37 h 476"/>
              <a:gd name="T2" fmla="*/ 121 w 459"/>
              <a:gd name="T3" fmla="*/ 37 h 476"/>
              <a:gd name="T4" fmla="*/ 119 w 459"/>
              <a:gd name="T5" fmla="*/ 0 h 476"/>
              <a:gd name="T6" fmla="*/ 146 w 459"/>
              <a:gd name="T7" fmla="*/ 10 h 476"/>
              <a:gd name="T8" fmla="*/ 151 w 459"/>
              <a:gd name="T9" fmla="*/ 39 h 476"/>
              <a:gd name="T10" fmla="*/ 208 w 459"/>
              <a:gd name="T11" fmla="*/ 70 h 476"/>
              <a:gd name="T12" fmla="*/ 226 w 459"/>
              <a:gd name="T13" fmla="*/ 56 h 476"/>
              <a:gd name="T14" fmla="*/ 260 w 459"/>
              <a:gd name="T15" fmla="*/ 56 h 476"/>
              <a:gd name="T16" fmla="*/ 286 w 459"/>
              <a:gd name="T17" fmla="*/ 84 h 476"/>
              <a:gd name="T18" fmla="*/ 304 w 459"/>
              <a:gd name="T19" fmla="*/ 74 h 476"/>
              <a:gd name="T20" fmla="*/ 354 w 459"/>
              <a:gd name="T21" fmla="*/ 85 h 476"/>
              <a:gd name="T22" fmla="*/ 371 w 459"/>
              <a:gd name="T23" fmla="*/ 64 h 476"/>
              <a:gd name="T24" fmla="*/ 403 w 459"/>
              <a:gd name="T25" fmla="*/ 81 h 476"/>
              <a:gd name="T26" fmla="*/ 459 w 459"/>
              <a:gd name="T27" fmla="*/ 78 h 476"/>
              <a:gd name="T28" fmla="*/ 368 w 459"/>
              <a:gd name="T29" fmla="*/ 137 h 476"/>
              <a:gd name="T30" fmla="*/ 323 w 459"/>
              <a:gd name="T31" fmla="*/ 189 h 476"/>
              <a:gd name="T32" fmla="*/ 331 w 459"/>
              <a:gd name="T33" fmla="*/ 264 h 476"/>
              <a:gd name="T34" fmla="*/ 300 w 459"/>
              <a:gd name="T35" fmla="*/ 295 h 476"/>
              <a:gd name="T36" fmla="*/ 312 w 459"/>
              <a:gd name="T37" fmla="*/ 317 h 476"/>
              <a:gd name="T38" fmla="*/ 312 w 459"/>
              <a:gd name="T39" fmla="*/ 373 h 476"/>
              <a:gd name="T40" fmla="*/ 344 w 459"/>
              <a:gd name="T41" fmla="*/ 373 h 476"/>
              <a:gd name="T42" fmla="*/ 390 w 459"/>
              <a:gd name="T43" fmla="*/ 413 h 476"/>
              <a:gd name="T44" fmla="*/ 409 w 459"/>
              <a:gd name="T45" fmla="*/ 462 h 476"/>
              <a:gd name="T46" fmla="*/ 84 w 459"/>
              <a:gd name="T47" fmla="*/ 476 h 476"/>
              <a:gd name="T48" fmla="*/ 85 w 459"/>
              <a:gd name="T49" fmla="*/ 344 h 476"/>
              <a:gd name="T50" fmla="*/ 57 w 459"/>
              <a:gd name="T51" fmla="*/ 315 h 476"/>
              <a:gd name="T52" fmla="*/ 67 w 459"/>
              <a:gd name="T53" fmla="*/ 280 h 476"/>
              <a:gd name="T54" fmla="*/ 77 w 459"/>
              <a:gd name="T55" fmla="*/ 261 h 476"/>
              <a:gd name="T56" fmla="*/ 57 w 459"/>
              <a:gd name="T57" fmla="*/ 170 h 476"/>
              <a:gd name="T58" fmla="*/ 29 w 459"/>
              <a:gd name="T59" fmla="*/ 109 h 476"/>
              <a:gd name="T60" fmla="*/ 0 w 459"/>
              <a:gd name="T61" fmla="*/ 37 h 4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59"/>
              <a:gd name="T94" fmla="*/ 0 h 476"/>
              <a:gd name="T95" fmla="*/ 459 w 459"/>
              <a:gd name="T96" fmla="*/ 476 h 4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59" h="476">
                <a:moveTo>
                  <a:pt x="0" y="37"/>
                </a:moveTo>
                <a:lnTo>
                  <a:pt x="121" y="37"/>
                </a:lnTo>
                <a:lnTo>
                  <a:pt x="119" y="0"/>
                </a:lnTo>
                <a:lnTo>
                  <a:pt x="146" y="10"/>
                </a:lnTo>
                <a:lnTo>
                  <a:pt x="151" y="39"/>
                </a:lnTo>
                <a:lnTo>
                  <a:pt x="208" y="70"/>
                </a:lnTo>
                <a:lnTo>
                  <a:pt x="226" y="56"/>
                </a:lnTo>
                <a:lnTo>
                  <a:pt x="260" y="56"/>
                </a:lnTo>
                <a:lnTo>
                  <a:pt x="286" y="84"/>
                </a:lnTo>
                <a:lnTo>
                  <a:pt x="304" y="74"/>
                </a:lnTo>
                <a:lnTo>
                  <a:pt x="354" y="85"/>
                </a:lnTo>
                <a:lnTo>
                  <a:pt x="371" y="64"/>
                </a:lnTo>
                <a:lnTo>
                  <a:pt x="403" y="81"/>
                </a:lnTo>
                <a:lnTo>
                  <a:pt x="459" y="78"/>
                </a:lnTo>
                <a:lnTo>
                  <a:pt x="368" y="137"/>
                </a:lnTo>
                <a:lnTo>
                  <a:pt x="323" y="189"/>
                </a:lnTo>
                <a:lnTo>
                  <a:pt x="331" y="264"/>
                </a:lnTo>
                <a:lnTo>
                  <a:pt x="300" y="295"/>
                </a:lnTo>
                <a:lnTo>
                  <a:pt x="312" y="317"/>
                </a:lnTo>
                <a:lnTo>
                  <a:pt x="312" y="373"/>
                </a:lnTo>
                <a:lnTo>
                  <a:pt x="344" y="373"/>
                </a:lnTo>
                <a:lnTo>
                  <a:pt x="390" y="413"/>
                </a:lnTo>
                <a:lnTo>
                  <a:pt x="409" y="462"/>
                </a:lnTo>
                <a:lnTo>
                  <a:pt x="84" y="476"/>
                </a:lnTo>
                <a:lnTo>
                  <a:pt x="85" y="344"/>
                </a:lnTo>
                <a:lnTo>
                  <a:pt x="57" y="315"/>
                </a:lnTo>
                <a:lnTo>
                  <a:pt x="67" y="280"/>
                </a:lnTo>
                <a:lnTo>
                  <a:pt x="77" y="261"/>
                </a:lnTo>
                <a:lnTo>
                  <a:pt x="57" y="170"/>
                </a:lnTo>
                <a:lnTo>
                  <a:pt x="29" y="109"/>
                </a:lnTo>
                <a:lnTo>
                  <a:pt x="0" y="37"/>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sp>
        <p:nvSpPr>
          <p:cNvPr id="6202" name="Freeform 60"/>
          <p:cNvSpPr>
            <a:spLocks noChangeAspect="1"/>
          </p:cNvSpPr>
          <p:nvPr/>
        </p:nvSpPr>
        <p:spPr bwMode="auto">
          <a:xfrm>
            <a:off x="6411916" y="2636841"/>
            <a:ext cx="631825" cy="739775"/>
          </a:xfrm>
          <a:custGeom>
            <a:avLst/>
            <a:gdLst>
              <a:gd name="T0" fmla="*/ 40 w 543"/>
              <a:gd name="T1" fmla="*/ 42 h 627"/>
              <a:gd name="T2" fmla="*/ 81 w 543"/>
              <a:gd name="T3" fmla="*/ 37 h 627"/>
              <a:gd name="T4" fmla="*/ 118 w 543"/>
              <a:gd name="T5" fmla="*/ 37 h 627"/>
              <a:gd name="T6" fmla="*/ 142 w 543"/>
              <a:gd name="T7" fmla="*/ 0 h 627"/>
              <a:gd name="T8" fmla="*/ 159 w 543"/>
              <a:gd name="T9" fmla="*/ 45 h 627"/>
              <a:gd name="T10" fmla="*/ 218 w 543"/>
              <a:gd name="T11" fmla="*/ 45 h 627"/>
              <a:gd name="T12" fmla="*/ 249 w 543"/>
              <a:gd name="T13" fmla="*/ 89 h 627"/>
              <a:gd name="T14" fmla="*/ 310 w 543"/>
              <a:gd name="T15" fmla="*/ 77 h 627"/>
              <a:gd name="T16" fmla="*/ 350 w 543"/>
              <a:gd name="T17" fmla="*/ 104 h 627"/>
              <a:gd name="T18" fmla="*/ 426 w 543"/>
              <a:gd name="T19" fmla="*/ 124 h 627"/>
              <a:gd name="T20" fmla="*/ 440 w 543"/>
              <a:gd name="T21" fmla="*/ 155 h 627"/>
              <a:gd name="T22" fmla="*/ 479 w 543"/>
              <a:gd name="T23" fmla="*/ 157 h 627"/>
              <a:gd name="T24" fmla="*/ 467 w 543"/>
              <a:gd name="T25" fmla="*/ 191 h 627"/>
              <a:gd name="T26" fmla="*/ 481 w 543"/>
              <a:gd name="T27" fmla="*/ 227 h 627"/>
              <a:gd name="T28" fmla="*/ 456 w 543"/>
              <a:gd name="T29" fmla="*/ 274 h 627"/>
              <a:gd name="T30" fmla="*/ 473 w 543"/>
              <a:gd name="T31" fmla="*/ 284 h 627"/>
              <a:gd name="T32" fmla="*/ 517 w 543"/>
              <a:gd name="T33" fmla="*/ 234 h 627"/>
              <a:gd name="T34" fmla="*/ 513 w 543"/>
              <a:gd name="T35" fmla="*/ 216 h 627"/>
              <a:gd name="T36" fmla="*/ 532 w 543"/>
              <a:gd name="T37" fmla="*/ 209 h 627"/>
              <a:gd name="T38" fmla="*/ 543 w 543"/>
              <a:gd name="T39" fmla="*/ 234 h 627"/>
              <a:gd name="T40" fmla="*/ 510 w 543"/>
              <a:gd name="T41" fmla="*/ 268 h 627"/>
              <a:gd name="T42" fmla="*/ 496 w 543"/>
              <a:gd name="T43" fmla="*/ 348 h 627"/>
              <a:gd name="T44" fmla="*/ 496 w 543"/>
              <a:gd name="T45" fmla="*/ 480 h 627"/>
              <a:gd name="T46" fmla="*/ 517 w 543"/>
              <a:gd name="T47" fmla="*/ 503 h 627"/>
              <a:gd name="T48" fmla="*/ 515 w 543"/>
              <a:gd name="T49" fmla="*/ 609 h 627"/>
              <a:gd name="T50" fmla="*/ 250 w 543"/>
              <a:gd name="T51" fmla="*/ 627 h 627"/>
              <a:gd name="T52" fmla="*/ 187 w 543"/>
              <a:gd name="T53" fmla="*/ 589 h 627"/>
              <a:gd name="T54" fmla="*/ 199 w 543"/>
              <a:gd name="T55" fmla="*/ 538 h 627"/>
              <a:gd name="T56" fmla="*/ 168 w 543"/>
              <a:gd name="T57" fmla="*/ 485 h 627"/>
              <a:gd name="T58" fmla="*/ 142 w 543"/>
              <a:gd name="T59" fmla="*/ 416 h 627"/>
              <a:gd name="T60" fmla="*/ 68 w 543"/>
              <a:gd name="T61" fmla="*/ 349 h 627"/>
              <a:gd name="T62" fmla="*/ 23 w 543"/>
              <a:gd name="T63" fmla="*/ 349 h 627"/>
              <a:gd name="T64" fmla="*/ 23 w 543"/>
              <a:gd name="T65" fmla="*/ 256 h 627"/>
              <a:gd name="T66" fmla="*/ 0 w 543"/>
              <a:gd name="T67" fmla="*/ 222 h 627"/>
              <a:gd name="T68" fmla="*/ 51 w 543"/>
              <a:gd name="T69" fmla="*/ 167 h 627"/>
              <a:gd name="T70" fmla="*/ 40 w 543"/>
              <a:gd name="T71" fmla="*/ 42 h 6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43"/>
              <a:gd name="T109" fmla="*/ 0 h 627"/>
              <a:gd name="T110" fmla="*/ 543 w 543"/>
              <a:gd name="T111" fmla="*/ 627 h 6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43" h="627">
                <a:moveTo>
                  <a:pt x="40" y="42"/>
                </a:moveTo>
                <a:lnTo>
                  <a:pt x="81" y="37"/>
                </a:lnTo>
                <a:lnTo>
                  <a:pt x="118" y="37"/>
                </a:lnTo>
                <a:lnTo>
                  <a:pt x="142" y="0"/>
                </a:lnTo>
                <a:lnTo>
                  <a:pt x="159" y="45"/>
                </a:lnTo>
                <a:lnTo>
                  <a:pt x="218" y="45"/>
                </a:lnTo>
                <a:lnTo>
                  <a:pt x="249" y="89"/>
                </a:lnTo>
                <a:lnTo>
                  <a:pt x="310" y="77"/>
                </a:lnTo>
                <a:lnTo>
                  <a:pt x="350" y="104"/>
                </a:lnTo>
                <a:lnTo>
                  <a:pt x="426" y="124"/>
                </a:lnTo>
                <a:lnTo>
                  <a:pt x="440" y="155"/>
                </a:lnTo>
                <a:lnTo>
                  <a:pt x="479" y="157"/>
                </a:lnTo>
                <a:lnTo>
                  <a:pt x="467" y="191"/>
                </a:lnTo>
                <a:lnTo>
                  <a:pt x="481" y="227"/>
                </a:lnTo>
                <a:lnTo>
                  <a:pt x="456" y="274"/>
                </a:lnTo>
                <a:lnTo>
                  <a:pt x="473" y="284"/>
                </a:lnTo>
                <a:lnTo>
                  <a:pt x="517" y="234"/>
                </a:lnTo>
                <a:lnTo>
                  <a:pt x="513" y="216"/>
                </a:lnTo>
                <a:lnTo>
                  <a:pt x="532" y="209"/>
                </a:lnTo>
                <a:lnTo>
                  <a:pt x="543" y="234"/>
                </a:lnTo>
                <a:lnTo>
                  <a:pt x="510" y="268"/>
                </a:lnTo>
                <a:lnTo>
                  <a:pt x="496" y="348"/>
                </a:lnTo>
                <a:lnTo>
                  <a:pt x="496" y="480"/>
                </a:lnTo>
                <a:lnTo>
                  <a:pt x="517" y="503"/>
                </a:lnTo>
                <a:lnTo>
                  <a:pt x="515" y="609"/>
                </a:lnTo>
                <a:lnTo>
                  <a:pt x="250" y="627"/>
                </a:lnTo>
                <a:lnTo>
                  <a:pt x="187" y="589"/>
                </a:lnTo>
                <a:lnTo>
                  <a:pt x="199" y="538"/>
                </a:lnTo>
                <a:lnTo>
                  <a:pt x="168" y="485"/>
                </a:lnTo>
                <a:lnTo>
                  <a:pt x="142" y="416"/>
                </a:lnTo>
                <a:lnTo>
                  <a:pt x="68" y="349"/>
                </a:lnTo>
                <a:lnTo>
                  <a:pt x="23" y="349"/>
                </a:lnTo>
                <a:lnTo>
                  <a:pt x="23" y="256"/>
                </a:lnTo>
                <a:lnTo>
                  <a:pt x="0" y="222"/>
                </a:lnTo>
                <a:lnTo>
                  <a:pt x="51" y="167"/>
                </a:lnTo>
                <a:lnTo>
                  <a:pt x="40" y="42"/>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cxnSp>
        <p:nvCxnSpPr>
          <p:cNvPr id="6203" name="AutoShape 61"/>
          <p:cNvCxnSpPr>
            <a:cxnSpLocks noChangeAspect="1" noChangeShapeType="1"/>
          </p:cNvCxnSpPr>
          <p:nvPr/>
        </p:nvCxnSpPr>
        <p:spPr bwMode="auto">
          <a:xfrm>
            <a:off x="5741988" y="2620963"/>
            <a:ext cx="0" cy="0"/>
          </a:xfrm>
          <a:prstGeom prst="straightConnector1">
            <a:avLst/>
          </a:prstGeom>
          <a:noFill/>
          <a:ln w="9525">
            <a:solidFill>
              <a:schemeClr val="tx1"/>
            </a:solidFill>
            <a:round/>
            <a:headEnd/>
            <a:tailEnd/>
          </a:ln>
        </p:spPr>
      </p:cxnSp>
      <p:sp>
        <p:nvSpPr>
          <p:cNvPr id="6204" name="Text Box 62"/>
          <p:cNvSpPr txBox="1">
            <a:spLocks noChangeAspect="1" noChangeArrowheads="1"/>
          </p:cNvSpPr>
          <p:nvPr/>
        </p:nvSpPr>
        <p:spPr bwMode="auto">
          <a:xfrm>
            <a:off x="5459413" y="2511427"/>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ND</a:t>
            </a:r>
          </a:p>
        </p:txBody>
      </p:sp>
      <p:sp>
        <p:nvSpPr>
          <p:cNvPr id="6205" name="Text Box 63"/>
          <p:cNvSpPr txBox="1">
            <a:spLocks noChangeAspect="1" noChangeArrowheads="1"/>
          </p:cNvSpPr>
          <p:nvPr/>
        </p:nvSpPr>
        <p:spPr bwMode="auto">
          <a:xfrm>
            <a:off x="5459413" y="2957515"/>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SD</a:t>
            </a:r>
          </a:p>
        </p:txBody>
      </p:sp>
      <p:sp>
        <p:nvSpPr>
          <p:cNvPr id="6206" name="Text Box 64"/>
          <p:cNvSpPr txBox="1">
            <a:spLocks noChangeAspect="1" noChangeArrowheads="1"/>
          </p:cNvSpPr>
          <p:nvPr/>
        </p:nvSpPr>
        <p:spPr bwMode="auto">
          <a:xfrm>
            <a:off x="6102353" y="2633665"/>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MN</a:t>
            </a:r>
          </a:p>
        </p:txBody>
      </p:sp>
      <p:sp>
        <p:nvSpPr>
          <p:cNvPr id="6207" name="Text Box 65"/>
          <p:cNvSpPr txBox="1">
            <a:spLocks noChangeAspect="1" noChangeArrowheads="1"/>
          </p:cNvSpPr>
          <p:nvPr/>
        </p:nvSpPr>
        <p:spPr bwMode="auto">
          <a:xfrm>
            <a:off x="6572251" y="2895602"/>
            <a:ext cx="407988"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WI</a:t>
            </a:r>
          </a:p>
        </p:txBody>
      </p:sp>
      <p:sp>
        <p:nvSpPr>
          <p:cNvPr id="6208" name="Freeform 66"/>
          <p:cNvSpPr>
            <a:spLocks noChangeAspect="1"/>
          </p:cNvSpPr>
          <p:nvPr/>
        </p:nvSpPr>
        <p:spPr bwMode="auto">
          <a:xfrm>
            <a:off x="6827837" y="4122739"/>
            <a:ext cx="1060451" cy="392112"/>
          </a:xfrm>
          <a:custGeom>
            <a:avLst/>
            <a:gdLst>
              <a:gd name="T0" fmla="*/ 35 w 588"/>
              <a:gd name="T1" fmla="*/ 91 h 198"/>
              <a:gd name="T2" fmla="*/ 35 w 588"/>
              <a:gd name="T3" fmla="*/ 94 h 198"/>
              <a:gd name="T4" fmla="*/ 25 w 588"/>
              <a:gd name="T5" fmla="*/ 112 h 198"/>
              <a:gd name="T6" fmla="*/ 36 w 588"/>
              <a:gd name="T7" fmla="*/ 138 h 198"/>
              <a:gd name="T8" fmla="*/ 0 w 588"/>
              <a:gd name="T9" fmla="*/ 160 h 198"/>
              <a:gd name="T10" fmla="*/ 8 w 588"/>
              <a:gd name="T11" fmla="*/ 198 h 198"/>
              <a:gd name="T12" fmla="*/ 162 w 588"/>
              <a:gd name="T13" fmla="*/ 186 h 198"/>
              <a:gd name="T14" fmla="*/ 345 w 588"/>
              <a:gd name="T15" fmla="*/ 167 h 198"/>
              <a:gd name="T16" fmla="*/ 437 w 588"/>
              <a:gd name="T17" fmla="*/ 152 h 198"/>
              <a:gd name="T18" fmla="*/ 456 w 588"/>
              <a:gd name="T19" fmla="*/ 101 h 198"/>
              <a:gd name="T20" fmla="*/ 488 w 588"/>
              <a:gd name="T21" fmla="*/ 99 h 198"/>
              <a:gd name="T22" fmla="*/ 588 w 588"/>
              <a:gd name="T23" fmla="*/ 0 h 198"/>
              <a:gd name="T24" fmla="*/ 458 w 588"/>
              <a:gd name="T25" fmla="*/ 25 h 198"/>
              <a:gd name="T26" fmla="*/ 154 w 588"/>
              <a:gd name="T27" fmla="*/ 65 h 198"/>
              <a:gd name="T28" fmla="*/ 157 w 588"/>
              <a:gd name="T29" fmla="*/ 77 h 198"/>
              <a:gd name="T30" fmla="*/ 35 w 588"/>
              <a:gd name="T31" fmla="*/ 91 h 1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88"/>
              <a:gd name="T49" fmla="*/ 0 h 198"/>
              <a:gd name="T50" fmla="*/ 588 w 588"/>
              <a:gd name="T51" fmla="*/ 198 h 1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88" h="198">
                <a:moveTo>
                  <a:pt x="35" y="91"/>
                </a:moveTo>
                <a:lnTo>
                  <a:pt x="35" y="94"/>
                </a:lnTo>
                <a:lnTo>
                  <a:pt x="25" y="112"/>
                </a:lnTo>
                <a:lnTo>
                  <a:pt x="36" y="138"/>
                </a:lnTo>
                <a:lnTo>
                  <a:pt x="0" y="160"/>
                </a:lnTo>
                <a:lnTo>
                  <a:pt x="8" y="198"/>
                </a:lnTo>
                <a:lnTo>
                  <a:pt x="162" y="186"/>
                </a:lnTo>
                <a:lnTo>
                  <a:pt x="345" y="167"/>
                </a:lnTo>
                <a:lnTo>
                  <a:pt x="437" y="152"/>
                </a:lnTo>
                <a:lnTo>
                  <a:pt x="456" y="101"/>
                </a:lnTo>
                <a:lnTo>
                  <a:pt x="488" y="99"/>
                </a:lnTo>
                <a:lnTo>
                  <a:pt x="588" y="0"/>
                </a:lnTo>
                <a:lnTo>
                  <a:pt x="458" y="25"/>
                </a:lnTo>
                <a:lnTo>
                  <a:pt x="154" y="65"/>
                </a:lnTo>
                <a:lnTo>
                  <a:pt x="157" y="77"/>
                </a:lnTo>
                <a:lnTo>
                  <a:pt x="35" y="91"/>
                </a:lnTo>
                <a:close/>
              </a:path>
            </a:pathLst>
          </a:custGeom>
          <a:solidFill>
            <a:srgbClr val="3366FF"/>
          </a:solidFill>
          <a:ln w="1905" cap="flat" cmpd="sng">
            <a:solidFill>
              <a:schemeClr val="tx1"/>
            </a:solidFill>
            <a:prstDash val="solid"/>
            <a:round/>
            <a:headEnd type="none" w="med" len="med"/>
            <a:tailEnd type="none" w="med" len="med"/>
          </a:ln>
        </p:spPr>
        <p:txBody>
          <a:bodyPr/>
          <a:lstStyle/>
          <a:p>
            <a:endParaRPr lang="en-US" dirty="0"/>
          </a:p>
        </p:txBody>
      </p:sp>
      <p:sp>
        <p:nvSpPr>
          <p:cNvPr id="6209" name="Freeform 67"/>
          <p:cNvSpPr>
            <a:spLocks noChangeAspect="1"/>
          </p:cNvSpPr>
          <p:nvPr/>
        </p:nvSpPr>
        <p:spPr bwMode="auto">
          <a:xfrm>
            <a:off x="6719888" y="4481513"/>
            <a:ext cx="436563" cy="762000"/>
          </a:xfrm>
          <a:custGeom>
            <a:avLst/>
            <a:gdLst>
              <a:gd name="T0" fmla="*/ 68 w 241"/>
              <a:gd name="T1" fmla="*/ 13 h 387"/>
              <a:gd name="T2" fmla="*/ 32 w 241"/>
              <a:gd name="T3" fmla="*/ 78 h 387"/>
              <a:gd name="T4" fmla="*/ 0 w 241"/>
              <a:gd name="T5" fmla="*/ 121 h 387"/>
              <a:gd name="T6" fmla="*/ 10 w 241"/>
              <a:gd name="T7" fmla="*/ 172 h 387"/>
              <a:gd name="T8" fmla="*/ 48 w 241"/>
              <a:gd name="T9" fmla="*/ 241 h 387"/>
              <a:gd name="T10" fmla="*/ 19 w 241"/>
              <a:gd name="T11" fmla="*/ 312 h 387"/>
              <a:gd name="T12" fmla="*/ 7 w 241"/>
              <a:gd name="T13" fmla="*/ 349 h 387"/>
              <a:gd name="T14" fmla="*/ 147 w 241"/>
              <a:gd name="T15" fmla="*/ 334 h 387"/>
              <a:gd name="T16" fmla="*/ 153 w 241"/>
              <a:gd name="T17" fmla="*/ 381 h 387"/>
              <a:gd name="T18" fmla="*/ 182 w 241"/>
              <a:gd name="T19" fmla="*/ 387 h 387"/>
              <a:gd name="T20" fmla="*/ 190 w 241"/>
              <a:gd name="T21" fmla="*/ 363 h 387"/>
              <a:gd name="T22" fmla="*/ 241 w 241"/>
              <a:gd name="T23" fmla="*/ 356 h 387"/>
              <a:gd name="T24" fmla="*/ 230 w 241"/>
              <a:gd name="T25" fmla="*/ 277 h 387"/>
              <a:gd name="T26" fmla="*/ 227 w 241"/>
              <a:gd name="T27" fmla="*/ 0 h 387"/>
              <a:gd name="T28" fmla="*/ 68 w 241"/>
              <a:gd name="T29" fmla="*/ 13 h 3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1"/>
              <a:gd name="T46" fmla="*/ 0 h 387"/>
              <a:gd name="T47" fmla="*/ 241 w 241"/>
              <a:gd name="T48" fmla="*/ 387 h 3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1" h="387">
                <a:moveTo>
                  <a:pt x="68" y="13"/>
                </a:moveTo>
                <a:lnTo>
                  <a:pt x="32" y="78"/>
                </a:lnTo>
                <a:lnTo>
                  <a:pt x="0" y="121"/>
                </a:lnTo>
                <a:lnTo>
                  <a:pt x="10" y="172"/>
                </a:lnTo>
                <a:lnTo>
                  <a:pt x="48" y="241"/>
                </a:lnTo>
                <a:lnTo>
                  <a:pt x="19" y="312"/>
                </a:lnTo>
                <a:lnTo>
                  <a:pt x="7" y="349"/>
                </a:lnTo>
                <a:lnTo>
                  <a:pt x="147" y="334"/>
                </a:lnTo>
                <a:lnTo>
                  <a:pt x="153" y="381"/>
                </a:lnTo>
                <a:lnTo>
                  <a:pt x="182" y="387"/>
                </a:lnTo>
                <a:lnTo>
                  <a:pt x="190" y="363"/>
                </a:lnTo>
                <a:lnTo>
                  <a:pt x="241" y="356"/>
                </a:lnTo>
                <a:lnTo>
                  <a:pt x="230" y="277"/>
                </a:lnTo>
                <a:lnTo>
                  <a:pt x="227" y="0"/>
                </a:lnTo>
                <a:lnTo>
                  <a:pt x="68" y="13"/>
                </a:lnTo>
                <a:close/>
              </a:path>
            </a:pathLst>
          </a:custGeom>
          <a:solidFill>
            <a:srgbClr val="3366FF"/>
          </a:solidFill>
          <a:ln w="1905">
            <a:solidFill>
              <a:srgbClr val="292929"/>
            </a:solidFill>
            <a:prstDash val="solid"/>
            <a:round/>
            <a:headEnd/>
            <a:tailEnd/>
          </a:ln>
        </p:spPr>
        <p:txBody>
          <a:bodyPr/>
          <a:lstStyle/>
          <a:p>
            <a:endParaRPr lang="en-US" dirty="0"/>
          </a:p>
        </p:txBody>
      </p:sp>
      <p:sp>
        <p:nvSpPr>
          <p:cNvPr id="6210" name="Freeform 68"/>
          <p:cNvSpPr>
            <a:spLocks noChangeAspect="1"/>
          </p:cNvSpPr>
          <p:nvPr/>
        </p:nvSpPr>
        <p:spPr bwMode="auto">
          <a:xfrm>
            <a:off x="7132637" y="4446588"/>
            <a:ext cx="487363" cy="766763"/>
          </a:xfrm>
          <a:custGeom>
            <a:avLst/>
            <a:gdLst>
              <a:gd name="T0" fmla="*/ 0 w 272"/>
              <a:gd name="T1" fmla="*/ 20 h 391"/>
              <a:gd name="T2" fmla="*/ 177 w 272"/>
              <a:gd name="T3" fmla="*/ 0 h 391"/>
              <a:gd name="T4" fmla="*/ 234 w 272"/>
              <a:gd name="T5" fmla="*/ 181 h 391"/>
              <a:gd name="T6" fmla="*/ 272 w 272"/>
              <a:gd name="T7" fmla="*/ 210 h 391"/>
              <a:gd name="T8" fmla="*/ 241 w 272"/>
              <a:gd name="T9" fmla="*/ 263 h 391"/>
              <a:gd name="T10" fmla="*/ 271 w 272"/>
              <a:gd name="T11" fmla="*/ 313 h 391"/>
              <a:gd name="T12" fmla="*/ 91 w 272"/>
              <a:gd name="T13" fmla="*/ 332 h 391"/>
              <a:gd name="T14" fmla="*/ 98 w 272"/>
              <a:gd name="T15" fmla="*/ 376 h 391"/>
              <a:gd name="T16" fmla="*/ 72 w 272"/>
              <a:gd name="T17" fmla="*/ 391 h 391"/>
              <a:gd name="T18" fmla="*/ 50 w 272"/>
              <a:gd name="T19" fmla="*/ 335 h 391"/>
              <a:gd name="T20" fmla="*/ 38 w 272"/>
              <a:gd name="T21" fmla="*/ 380 h 391"/>
              <a:gd name="T22" fmla="*/ 15 w 272"/>
              <a:gd name="T23" fmla="*/ 376 h 391"/>
              <a:gd name="T24" fmla="*/ 8 w 272"/>
              <a:gd name="T25" fmla="*/ 331 h 391"/>
              <a:gd name="T26" fmla="*/ 1 w 272"/>
              <a:gd name="T27" fmla="*/ 292 h 391"/>
              <a:gd name="T28" fmla="*/ 0 w 272"/>
              <a:gd name="T29" fmla="*/ 20 h 3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2"/>
              <a:gd name="T46" fmla="*/ 0 h 391"/>
              <a:gd name="T47" fmla="*/ 272 w 272"/>
              <a:gd name="T48" fmla="*/ 391 h 3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2" h="391">
                <a:moveTo>
                  <a:pt x="0" y="20"/>
                </a:moveTo>
                <a:lnTo>
                  <a:pt x="177" y="0"/>
                </a:lnTo>
                <a:lnTo>
                  <a:pt x="234" y="181"/>
                </a:lnTo>
                <a:lnTo>
                  <a:pt x="272" y="210"/>
                </a:lnTo>
                <a:lnTo>
                  <a:pt x="241" y="263"/>
                </a:lnTo>
                <a:lnTo>
                  <a:pt x="271" y="313"/>
                </a:lnTo>
                <a:lnTo>
                  <a:pt x="91" y="332"/>
                </a:lnTo>
                <a:lnTo>
                  <a:pt x="98" y="376"/>
                </a:lnTo>
                <a:lnTo>
                  <a:pt x="72" y="391"/>
                </a:lnTo>
                <a:lnTo>
                  <a:pt x="50" y="335"/>
                </a:lnTo>
                <a:lnTo>
                  <a:pt x="38" y="380"/>
                </a:lnTo>
                <a:lnTo>
                  <a:pt x="15" y="376"/>
                </a:lnTo>
                <a:lnTo>
                  <a:pt x="8" y="331"/>
                </a:lnTo>
                <a:lnTo>
                  <a:pt x="1" y="292"/>
                </a:lnTo>
                <a:lnTo>
                  <a:pt x="0" y="20"/>
                </a:lnTo>
                <a:close/>
              </a:path>
            </a:pathLst>
          </a:custGeom>
          <a:solidFill>
            <a:srgbClr val="3366FF"/>
          </a:solidFill>
          <a:ln w="1905">
            <a:solidFill>
              <a:schemeClr val="tx1"/>
            </a:solidFill>
            <a:prstDash val="solid"/>
            <a:round/>
            <a:headEnd/>
            <a:tailEnd/>
          </a:ln>
        </p:spPr>
        <p:txBody>
          <a:bodyPr/>
          <a:lstStyle/>
          <a:p>
            <a:endParaRPr lang="en-US" dirty="0"/>
          </a:p>
        </p:txBody>
      </p:sp>
      <p:sp>
        <p:nvSpPr>
          <p:cNvPr id="6211" name="Freeform 69"/>
          <p:cNvSpPr>
            <a:spLocks noChangeAspect="1"/>
          </p:cNvSpPr>
          <p:nvPr/>
        </p:nvSpPr>
        <p:spPr bwMode="auto">
          <a:xfrm>
            <a:off x="7448550" y="4410075"/>
            <a:ext cx="681039" cy="704851"/>
          </a:xfrm>
          <a:custGeom>
            <a:avLst/>
            <a:gdLst>
              <a:gd name="T0" fmla="*/ 0 w 376"/>
              <a:gd name="T1" fmla="*/ 22 h 359"/>
              <a:gd name="T2" fmla="*/ 4 w 376"/>
              <a:gd name="T3" fmla="*/ 22 h 359"/>
              <a:gd name="T4" fmla="*/ 92 w 376"/>
              <a:gd name="T5" fmla="*/ 7 h 359"/>
              <a:gd name="T6" fmla="*/ 169 w 376"/>
              <a:gd name="T7" fmla="*/ 0 h 359"/>
              <a:gd name="T8" fmla="*/ 158 w 376"/>
              <a:gd name="T9" fmla="*/ 18 h 359"/>
              <a:gd name="T10" fmla="*/ 182 w 376"/>
              <a:gd name="T11" fmla="*/ 18 h 359"/>
              <a:gd name="T12" fmla="*/ 316 w 376"/>
              <a:gd name="T13" fmla="*/ 129 h 359"/>
              <a:gd name="T14" fmla="*/ 369 w 376"/>
              <a:gd name="T15" fmla="*/ 201 h 359"/>
              <a:gd name="T16" fmla="*/ 376 w 376"/>
              <a:gd name="T17" fmla="*/ 249 h 359"/>
              <a:gd name="T18" fmla="*/ 359 w 376"/>
              <a:gd name="T19" fmla="*/ 261 h 359"/>
              <a:gd name="T20" fmla="*/ 369 w 376"/>
              <a:gd name="T21" fmla="*/ 309 h 359"/>
              <a:gd name="T22" fmla="*/ 331 w 376"/>
              <a:gd name="T23" fmla="*/ 312 h 359"/>
              <a:gd name="T24" fmla="*/ 331 w 376"/>
              <a:gd name="T25" fmla="*/ 353 h 359"/>
              <a:gd name="T26" fmla="*/ 301 w 376"/>
              <a:gd name="T27" fmla="*/ 332 h 359"/>
              <a:gd name="T28" fmla="*/ 108 w 376"/>
              <a:gd name="T29" fmla="*/ 359 h 359"/>
              <a:gd name="T30" fmla="*/ 64 w 376"/>
              <a:gd name="T31" fmla="*/ 282 h 359"/>
              <a:gd name="T32" fmla="*/ 95 w 376"/>
              <a:gd name="T33" fmla="*/ 229 h 359"/>
              <a:gd name="T34" fmla="*/ 54 w 376"/>
              <a:gd name="T35" fmla="*/ 202 h 359"/>
              <a:gd name="T36" fmla="*/ 0 w 376"/>
              <a:gd name="T37" fmla="*/ 22 h 3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6"/>
              <a:gd name="T58" fmla="*/ 0 h 359"/>
              <a:gd name="T59" fmla="*/ 376 w 376"/>
              <a:gd name="T60" fmla="*/ 359 h 3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6" h="359">
                <a:moveTo>
                  <a:pt x="0" y="22"/>
                </a:moveTo>
                <a:lnTo>
                  <a:pt x="4" y="22"/>
                </a:lnTo>
                <a:lnTo>
                  <a:pt x="92" y="7"/>
                </a:lnTo>
                <a:lnTo>
                  <a:pt x="169" y="0"/>
                </a:lnTo>
                <a:lnTo>
                  <a:pt x="158" y="18"/>
                </a:lnTo>
                <a:lnTo>
                  <a:pt x="182" y="18"/>
                </a:lnTo>
                <a:lnTo>
                  <a:pt x="316" y="129"/>
                </a:lnTo>
                <a:lnTo>
                  <a:pt x="369" y="201"/>
                </a:lnTo>
                <a:lnTo>
                  <a:pt x="376" y="249"/>
                </a:lnTo>
                <a:lnTo>
                  <a:pt x="359" y="261"/>
                </a:lnTo>
                <a:lnTo>
                  <a:pt x="369" y="309"/>
                </a:lnTo>
                <a:lnTo>
                  <a:pt x="331" y="312"/>
                </a:lnTo>
                <a:lnTo>
                  <a:pt x="331" y="353"/>
                </a:lnTo>
                <a:lnTo>
                  <a:pt x="301" y="332"/>
                </a:lnTo>
                <a:lnTo>
                  <a:pt x="108" y="359"/>
                </a:lnTo>
                <a:lnTo>
                  <a:pt x="64" y="282"/>
                </a:lnTo>
                <a:lnTo>
                  <a:pt x="95" y="229"/>
                </a:lnTo>
                <a:lnTo>
                  <a:pt x="54" y="202"/>
                </a:lnTo>
                <a:lnTo>
                  <a:pt x="0" y="22"/>
                </a:lnTo>
                <a:close/>
              </a:path>
            </a:pathLst>
          </a:custGeom>
          <a:solidFill>
            <a:srgbClr val="3366FF"/>
          </a:solidFill>
          <a:ln w="1905">
            <a:solidFill>
              <a:schemeClr val="tx1"/>
            </a:solidFill>
            <a:prstDash val="solid"/>
            <a:round/>
            <a:headEnd/>
            <a:tailEnd/>
          </a:ln>
        </p:spPr>
        <p:txBody>
          <a:bodyPr/>
          <a:lstStyle/>
          <a:p>
            <a:endParaRPr lang="en-US" dirty="0"/>
          </a:p>
        </p:txBody>
      </p:sp>
      <p:sp>
        <p:nvSpPr>
          <p:cNvPr id="6212" name="Freeform 70"/>
          <p:cNvSpPr>
            <a:spLocks noChangeAspect="1"/>
          </p:cNvSpPr>
          <p:nvPr/>
        </p:nvSpPr>
        <p:spPr bwMode="auto">
          <a:xfrm>
            <a:off x="7735888" y="4311651"/>
            <a:ext cx="620712" cy="496888"/>
          </a:xfrm>
          <a:custGeom>
            <a:avLst/>
            <a:gdLst>
              <a:gd name="T0" fmla="*/ 13 w 344"/>
              <a:gd name="T1" fmla="*/ 45 h 251"/>
              <a:gd name="T2" fmla="*/ 40 w 344"/>
              <a:gd name="T3" fmla="*/ 21 h 251"/>
              <a:gd name="T4" fmla="*/ 143 w 344"/>
              <a:gd name="T5" fmla="*/ 0 h 251"/>
              <a:gd name="T6" fmla="*/ 175 w 344"/>
              <a:gd name="T7" fmla="*/ 14 h 251"/>
              <a:gd name="T8" fmla="*/ 241 w 344"/>
              <a:gd name="T9" fmla="*/ 4 h 251"/>
              <a:gd name="T10" fmla="*/ 295 w 344"/>
              <a:gd name="T11" fmla="*/ 40 h 251"/>
              <a:gd name="T12" fmla="*/ 344 w 344"/>
              <a:gd name="T13" fmla="*/ 67 h 251"/>
              <a:gd name="T14" fmla="*/ 316 w 344"/>
              <a:gd name="T15" fmla="*/ 142 h 251"/>
              <a:gd name="T16" fmla="*/ 275 w 344"/>
              <a:gd name="T17" fmla="*/ 180 h 251"/>
              <a:gd name="T18" fmla="*/ 230 w 344"/>
              <a:gd name="T19" fmla="*/ 192 h 251"/>
              <a:gd name="T20" fmla="*/ 239 w 344"/>
              <a:gd name="T21" fmla="*/ 222 h 251"/>
              <a:gd name="T22" fmla="*/ 211 w 344"/>
              <a:gd name="T23" fmla="*/ 251 h 251"/>
              <a:gd name="T24" fmla="*/ 158 w 344"/>
              <a:gd name="T25" fmla="*/ 180 h 251"/>
              <a:gd name="T26" fmla="*/ 23 w 344"/>
              <a:gd name="T27" fmla="*/ 67 h 251"/>
              <a:gd name="T28" fmla="*/ 0 w 344"/>
              <a:gd name="T29" fmla="*/ 67 h 251"/>
              <a:gd name="T30" fmla="*/ 13 w 344"/>
              <a:gd name="T31" fmla="*/ 45 h 2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
              <a:gd name="T49" fmla="*/ 0 h 251"/>
              <a:gd name="T50" fmla="*/ 344 w 344"/>
              <a:gd name="T51" fmla="*/ 251 h 2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 h="251">
                <a:moveTo>
                  <a:pt x="13" y="45"/>
                </a:moveTo>
                <a:lnTo>
                  <a:pt x="40" y="21"/>
                </a:lnTo>
                <a:lnTo>
                  <a:pt x="143" y="0"/>
                </a:lnTo>
                <a:lnTo>
                  <a:pt x="175" y="14"/>
                </a:lnTo>
                <a:lnTo>
                  <a:pt x="241" y="4"/>
                </a:lnTo>
                <a:lnTo>
                  <a:pt x="295" y="40"/>
                </a:lnTo>
                <a:lnTo>
                  <a:pt x="344" y="67"/>
                </a:lnTo>
                <a:lnTo>
                  <a:pt x="316" y="142"/>
                </a:lnTo>
                <a:lnTo>
                  <a:pt x="275" y="180"/>
                </a:lnTo>
                <a:lnTo>
                  <a:pt x="230" y="192"/>
                </a:lnTo>
                <a:lnTo>
                  <a:pt x="239" y="222"/>
                </a:lnTo>
                <a:lnTo>
                  <a:pt x="211" y="251"/>
                </a:lnTo>
                <a:lnTo>
                  <a:pt x="158" y="180"/>
                </a:lnTo>
                <a:lnTo>
                  <a:pt x="23" y="67"/>
                </a:lnTo>
                <a:lnTo>
                  <a:pt x="0" y="67"/>
                </a:lnTo>
                <a:lnTo>
                  <a:pt x="13" y="45"/>
                </a:lnTo>
                <a:close/>
              </a:path>
            </a:pathLst>
          </a:custGeom>
          <a:solidFill>
            <a:srgbClr val="3366FF"/>
          </a:solidFill>
          <a:ln w="1905" cap="flat" cmpd="sng">
            <a:solidFill>
              <a:srgbClr val="292929"/>
            </a:solidFill>
            <a:prstDash val="solid"/>
            <a:round/>
            <a:headEnd type="none" w="med" len="med"/>
            <a:tailEnd type="none" w="med" len="med"/>
          </a:ln>
        </p:spPr>
        <p:txBody>
          <a:bodyPr/>
          <a:lstStyle/>
          <a:p>
            <a:endParaRPr lang="en-US" dirty="0"/>
          </a:p>
        </p:txBody>
      </p:sp>
      <p:sp>
        <p:nvSpPr>
          <p:cNvPr id="6213" name="Freeform 71"/>
          <p:cNvSpPr>
            <a:spLocks noChangeAspect="1"/>
          </p:cNvSpPr>
          <p:nvPr/>
        </p:nvSpPr>
        <p:spPr bwMode="auto">
          <a:xfrm>
            <a:off x="7289800" y="5016502"/>
            <a:ext cx="1162051" cy="790575"/>
          </a:xfrm>
          <a:custGeom>
            <a:avLst/>
            <a:gdLst>
              <a:gd name="T0" fmla="*/ 0 w 643"/>
              <a:gd name="T1" fmla="*/ 40 h 402"/>
              <a:gd name="T2" fmla="*/ 176 w 643"/>
              <a:gd name="T3" fmla="*/ 23 h 402"/>
              <a:gd name="T4" fmla="*/ 195 w 643"/>
              <a:gd name="T5" fmla="*/ 50 h 402"/>
              <a:gd name="T6" fmla="*/ 385 w 643"/>
              <a:gd name="T7" fmla="*/ 23 h 402"/>
              <a:gd name="T8" fmla="*/ 417 w 643"/>
              <a:gd name="T9" fmla="*/ 45 h 402"/>
              <a:gd name="T10" fmla="*/ 417 w 643"/>
              <a:gd name="T11" fmla="*/ 4 h 402"/>
              <a:gd name="T12" fmla="*/ 415 w 643"/>
              <a:gd name="T13" fmla="*/ 0 h 402"/>
              <a:gd name="T14" fmla="*/ 452 w 643"/>
              <a:gd name="T15" fmla="*/ 3 h 402"/>
              <a:gd name="T16" fmla="*/ 493 w 643"/>
              <a:gd name="T17" fmla="*/ 65 h 402"/>
              <a:gd name="T18" fmla="*/ 557 w 643"/>
              <a:gd name="T19" fmla="*/ 149 h 402"/>
              <a:gd name="T20" fmla="*/ 588 w 643"/>
              <a:gd name="T21" fmla="*/ 222 h 402"/>
              <a:gd name="T22" fmla="*/ 636 w 643"/>
              <a:gd name="T23" fmla="*/ 273 h 402"/>
              <a:gd name="T24" fmla="*/ 643 w 643"/>
              <a:gd name="T25" fmla="*/ 347 h 402"/>
              <a:gd name="T26" fmla="*/ 628 w 643"/>
              <a:gd name="T27" fmla="*/ 391 h 402"/>
              <a:gd name="T28" fmla="*/ 560 w 643"/>
              <a:gd name="T29" fmla="*/ 402 h 402"/>
              <a:gd name="T30" fmla="*/ 549 w 643"/>
              <a:gd name="T31" fmla="*/ 384 h 402"/>
              <a:gd name="T32" fmla="*/ 501 w 643"/>
              <a:gd name="T33" fmla="*/ 357 h 402"/>
              <a:gd name="T34" fmla="*/ 486 w 643"/>
              <a:gd name="T35" fmla="*/ 330 h 402"/>
              <a:gd name="T36" fmla="*/ 474 w 643"/>
              <a:gd name="T37" fmla="*/ 319 h 402"/>
              <a:gd name="T38" fmla="*/ 466 w 643"/>
              <a:gd name="T39" fmla="*/ 294 h 402"/>
              <a:gd name="T40" fmla="*/ 455 w 643"/>
              <a:gd name="T41" fmla="*/ 301 h 402"/>
              <a:gd name="T42" fmla="*/ 417 w 643"/>
              <a:gd name="T43" fmla="*/ 267 h 402"/>
              <a:gd name="T44" fmla="*/ 426 w 643"/>
              <a:gd name="T45" fmla="*/ 236 h 402"/>
              <a:gd name="T46" fmla="*/ 417 w 643"/>
              <a:gd name="T47" fmla="*/ 219 h 402"/>
              <a:gd name="T48" fmla="*/ 406 w 643"/>
              <a:gd name="T49" fmla="*/ 224 h 402"/>
              <a:gd name="T50" fmla="*/ 407 w 643"/>
              <a:gd name="T51" fmla="*/ 243 h 402"/>
              <a:gd name="T52" fmla="*/ 395 w 643"/>
              <a:gd name="T53" fmla="*/ 219 h 402"/>
              <a:gd name="T54" fmla="*/ 396 w 643"/>
              <a:gd name="T55" fmla="*/ 162 h 402"/>
              <a:gd name="T56" fmla="*/ 372 w 643"/>
              <a:gd name="T57" fmla="*/ 129 h 402"/>
              <a:gd name="T58" fmla="*/ 312 w 643"/>
              <a:gd name="T59" fmla="*/ 101 h 402"/>
              <a:gd name="T60" fmla="*/ 282 w 643"/>
              <a:gd name="T61" fmla="*/ 70 h 402"/>
              <a:gd name="T62" fmla="*/ 248 w 643"/>
              <a:gd name="T63" fmla="*/ 66 h 402"/>
              <a:gd name="T64" fmla="*/ 234 w 643"/>
              <a:gd name="T65" fmla="*/ 86 h 402"/>
              <a:gd name="T66" fmla="*/ 184 w 643"/>
              <a:gd name="T67" fmla="*/ 100 h 402"/>
              <a:gd name="T68" fmla="*/ 155 w 643"/>
              <a:gd name="T69" fmla="*/ 86 h 402"/>
              <a:gd name="T70" fmla="*/ 140 w 643"/>
              <a:gd name="T71" fmla="*/ 65 h 402"/>
              <a:gd name="T72" fmla="*/ 46 w 643"/>
              <a:gd name="T73" fmla="*/ 84 h 402"/>
              <a:gd name="T74" fmla="*/ 26 w 643"/>
              <a:gd name="T75" fmla="*/ 69 h 402"/>
              <a:gd name="T76" fmla="*/ 5 w 643"/>
              <a:gd name="T77" fmla="*/ 85 h 402"/>
              <a:gd name="T78" fmla="*/ 0 w 643"/>
              <a:gd name="T79" fmla="*/ 40 h 4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3"/>
              <a:gd name="T121" fmla="*/ 0 h 402"/>
              <a:gd name="T122" fmla="*/ 643 w 643"/>
              <a:gd name="T123" fmla="*/ 402 h 4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3" h="402">
                <a:moveTo>
                  <a:pt x="0" y="40"/>
                </a:moveTo>
                <a:lnTo>
                  <a:pt x="176" y="23"/>
                </a:lnTo>
                <a:lnTo>
                  <a:pt x="195" y="50"/>
                </a:lnTo>
                <a:lnTo>
                  <a:pt x="385" y="23"/>
                </a:lnTo>
                <a:lnTo>
                  <a:pt x="417" y="45"/>
                </a:lnTo>
                <a:lnTo>
                  <a:pt x="417" y="4"/>
                </a:lnTo>
                <a:lnTo>
                  <a:pt x="415" y="0"/>
                </a:lnTo>
                <a:lnTo>
                  <a:pt x="452" y="3"/>
                </a:lnTo>
                <a:lnTo>
                  <a:pt x="493" y="65"/>
                </a:lnTo>
                <a:lnTo>
                  <a:pt x="557" y="149"/>
                </a:lnTo>
                <a:lnTo>
                  <a:pt x="588" y="222"/>
                </a:lnTo>
                <a:lnTo>
                  <a:pt x="636" y="273"/>
                </a:lnTo>
                <a:lnTo>
                  <a:pt x="643" y="347"/>
                </a:lnTo>
                <a:lnTo>
                  <a:pt x="628" y="391"/>
                </a:lnTo>
                <a:lnTo>
                  <a:pt x="560" y="402"/>
                </a:lnTo>
                <a:lnTo>
                  <a:pt x="549" y="384"/>
                </a:lnTo>
                <a:lnTo>
                  <a:pt x="501" y="357"/>
                </a:lnTo>
                <a:lnTo>
                  <a:pt x="486" y="330"/>
                </a:lnTo>
                <a:lnTo>
                  <a:pt x="474" y="319"/>
                </a:lnTo>
                <a:lnTo>
                  <a:pt x="466" y="294"/>
                </a:lnTo>
                <a:lnTo>
                  <a:pt x="455" y="301"/>
                </a:lnTo>
                <a:lnTo>
                  <a:pt x="417" y="267"/>
                </a:lnTo>
                <a:lnTo>
                  <a:pt x="426" y="236"/>
                </a:lnTo>
                <a:lnTo>
                  <a:pt x="417" y="219"/>
                </a:lnTo>
                <a:lnTo>
                  <a:pt x="406" y="224"/>
                </a:lnTo>
                <a:lnTo>
                  <a:pt x="407" y="243"/>
                </a:lnTo>
                <a:lnTo>
                  <a:pt x="395" y="219"/>
                </a:lnTo>
                <a:lnTo>
                  <a:pt x="396" y="162"/>
                </a:lnTo>
                <a:lnTo>
                  <a:pt x="372" y="129"/>
                </a:lnTo>
                <a:lnTo>
                  <a:pt x="312" y="101"/>
                </a:lnTo>
                <a:lnTo>
                  <a:pt x="282" y="70"/>
                </a:lnTo>
                <a:lnTo>
                  <a:pt x="248" y="66"/>
                </a:lnTo>
                <a:lnTo>
                  <a:pt x="234" y="86"/>
                </a:lnTo>
                <a:lnTo>
                  <a:pt x="184" y="100"/>
                </a:lnTo>
                <a:lnTo>
                  <a:pt x="155" y="86"/>
                </a:lnTo>
                <a:lnTo>
                  <a:pt x="140" y="65"/>
                </a:lnTo>
                <a:lnTo>
                  <a:pt x="46" y="84"/>
                </a:lnTo>
                <a:lnTo>
                  <a:pt x="26" y="69"/>
                </a:lnTo>
                <a:lnTo>
                  <a:pt x="5" y="85"/>
                </a:lnTo>
                <a:lnTo>
                  <a:pt x="0" y="40"/>
                </a:lnTo>
                <a:close/>
              </a:path>
            </a:pathLst>
          </a:custGeom>
          <a:solidFill>
            <a:srgbClr val="3366FF"/>
          </a:solidFill>
          <a:ln w="1905">
            <a:solidFill>
              <a:srgbClr val="292929"/>
            </a:solidFill>
            <a:prstDash val="solid"/>
            <a:round/>
            <a:headEnd/>
            <a:tailEnd/>
          </a:ln>
        </p:spPr>
        <p:txBody>
          <a:bodyPr/>
          <a:lstStyle/>
          <a:p>
            <a:endParaRPr lang="en-US" dirty="0"/>
          </a:p>
        </p:txBody>
      </p:sp>
      <p:sp>
        <p:nvSpPr>
          <p:cNvPr id="6214" name="Freeform 72"/>
          <p:cNvSpPr>
            <a:spLocks noChangeAspect="1"/>
          </p:cNvSpPr>
          <p:nvPr/>
        </p:nvSpPr>
        <p:spPr bwMode="auto">
          <a:xfrm>
            <a:off x="7620001" y="3973515"/>
            <a:ext cx="1071563" cy="471487"/>
          </a:xfrm>
          <a:custGeom>
            <a:avLst/>
            <a:gdLst>
              <a:gd name="T0" fmla="*/ 21 w 593"/>
              <a:gd name="T1" fmla="*/ 177 h 239"/>
              <a:gd name="T2" fmla="*/ 0 w 593"/>
              <a:gd name="T3" fmla="*/ 228 h 239"/>
              <a:gd name="T4" fmla="*/ 77 w 593"/>
              <a:gd name="T5" fmla="*/ 221 h 239"/>
              <a:gd name="T6" fmla="*/ 107 w 593"/>
              <a:gd name="T7" fmla="*/ 198 h 239"/>
              <a:gd name="T8" fmla="*/ 211 w 593"/>
              <a:gd name="T9" fmla="*/ 172 h 239"/>
              <a:gd name="T10" fmla="*/ 240 w 593"/>
              <a:gd name="T11" fmla="*/ 186 h 239"/>
              <a:gd name="T12" fmla="*/ 309 w 593"/>
              <a:gd name="T13" fmla="*/ 177 h 239"/>
              <a:gd name="T14" fmla="*/ 309 w 593"/>
              <a:gd name="T15" fmla="*/ 180 h 239"/>
              <a:gd name="T16" fmla="*/ 412 w 593"/>
              <a:gd name="T17" fmla="*/ 239 h 239"/>
              <a:gd name="T18" fmla="*/ 472 w 593"/>
              <a:gd name="T19" fmla="*/ 222 h 239"/>
              <a:gd name="T20" fmla="*/ 506 w 593"/>
              <a:gd name="T21" fmla="*/ 156 h 239"/>
              <a:gd name="T22" fmla="*/ 565 w 593"/>
              <a:gd name="T23" fmla="*/ 138 h 239"/>
              <a:gd name="T24" fmla="*/ 593 w 593"/>
              <a:gd name="T25" fmla="*/ 89 h 239"/>
              <a:gd name="T26" fmla="*/ 591 w 593"/>
              <a:gd name="T27" fmla="*/ 30 h 239"/>
              <a:gd name="T28" fmla="*/ 584 w 593"/>
              <a:gd name="T29" fmla="*/ 79 h 239"/>
              <a:gd name="T30" fmla="*/ 551 w 593"/>
              <a:gd name="T31" fmla="*/ 120 h 239"/>
              <a:gd name="T32" fmla="*/ 539 w 593"/>
              <a:gd name="T33" fmla="*/ 117 h 239"/>
              <a:gd name="T34" fmla="*/ 495 w 593"/>
              <a:gd name="T35" fmla="*/ 128 h 239"/>
              <a:gd name="T36" fmla="*/ 495 w 593"/>
              <a:gd name="T37" fmla="*/ 115 h 239"/>
              <a:gd name="T38" fmla="*/ 539 w 593"/>
              <a:gd name="T39" fmla="*/ 101 h 239"/>
              <a:gd name="T40" fmla="*/ 499 w 593"/>
              <a:gd name="T41" fmla="*/ 96 h 239"/>
              <a:gd name="T42" fmla="*/ 544 w 593"/>
              <a:gd name="T43" fmla="*/ 83 h 239"/>
              <a:gd name="T44" fmla="*/ 561 w 593"/>
              <a:gd name="T45" fmla="*/ 90 h 239"/>
              <a:gd name="T46" fmla="*/ 570 w 593"/>
              <a:gd name="T47" fmla="*/ 44 h 239"/>
              <a:gd name="T48" fmla="*/ 559 w 593"/>
              <a:gd name="T49" fmla="*/ 34 h 239"/>
              <a:gd name="T50" fmla="*/ 505 w 593"/>
              <a:gd name="T51" fmla="*/ 52 h 239"/>
              <a:gd name="T52" fmla="*/ 506 w 593"/>
              <a:gd name="T53" fmla="*/ 24 h 239"/>
              <a:gd name="T54" fmla="*/ 529 w 593"/>
              <a:gd name="T55" fmla="*/ 31 h 239"/>
              <a:gd name="T56" fmla="*/ 559 w 593"/>
              <a:gd name="T57" fmla="*/ 11 h 239"/>
              <a:gd name="T58" fmla="*/ 542 w 593"/>
              <a:gd name="T59" fmla="*/ 0 h 239"/>
              <a:gd name="T60" fmla="*/ 366 w 593"/>
              <a:gd name="T61" fmla="*/ 37 h 239"/>
              <a:gd name="T62" fmla="*/ 148 w 593"/>
              <a:gd name="T63" fmla="*/ 78 h 239"/>
              <a:gd name="T64" fmla="*/ 49 w 593"/>
              <a:gd name="T65" fmla="*/ 176 h 239"/>
              <a:gd name="T66" fmla="*/ 21 w 593"/>
              <a:gd name="T67" fmla="*/ 177 h 2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3"/>
              <a:gd name="T103" fmla="*/ 0 h 239"/>
              <a:gd name="T104" fmla="*/ 593 w 593"/>
              <a:gd name="T105" fmla="*/ 239 h 2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3" h="239">
                <a:moveTo>
                  <a:pt x="21" y="177"/>
                </a:moveTo>
                <a:lnTo>
                  <a:pt x="0" y="228"/>
                </a:lnTo>
                <a:lnTo>
                  <a:pt x="77" y="221"/>
                </a:lnTo>
                <a:lnTo>
                  <a:pt x="107" y="198"/>
                </a:lnTo>
                <a:lnTo>
                  <a:pt x="211" y="172"/>
                </a:lnTo>
                <a:lnTo>
                  <a:pt x="240" y="186"/>
                </a:lnTo>
                <a:lnTo>
                  <a:pt x="309" y="177"/>
                </a:lnTo>
                <a:lnTo>
                  <a:pt x="309" y="180"/>
                </a:lnTo>
                <a:lnTo>
                  <a:pt x="412" y="239"/>
                </a:lnTo>
                <a:lnTo>
                  <a:pt x="472" y="222"/>
                </a:lnTo>
                <a:lnTo>
                  <a:pt x="506" y="156"/>
                </a:lnTo>
                <a:lnTo>
                  <a:pt x="565" y="138"/>
                </a:lnTo>
                <a:lnTo>
                  <a:pt x="593" y="89"/>
                </a:lnTo>
                <a:lnTo>
                  <a:pt x="591" y="30"/>
                </a:lnTo>
                <a:lnTo>
                  <a:pt x="584" y="79"/>
                </a:lnTo>
                <a:lnTo>
                  <a:pt x="551" y="120"/>
                </a:lnTo>
                <a:lnTo>
                  <a:pt x="539" y="117"/>
                </a:lnTo>
                <a:lnTo>
                  <a:pt x="495" y="128"/>
                </a:lnTo>
                <a:lnTo>
                  <a:pt x="495" y="115"/>
                </a:lnTo>
                <a:lnTo>
                  <a:pt x="539" y="101"/>
                </a:lnTo>
                <a:lnTo>
                  <a:pt x="499" y="96"/>
                </a:lnTo>
                <a:lnTo>
                  <a:pt x="544" y="83"/>
                </a:lnTo>
                <a:lnTo>
                  <a:pt x="561" y="90"/>
                </a:lnTo>
                <a:lnTo>
                  <a:pt x="570" y="44"/>
                </a:lnTo>
                <a:lnTo>
                  <a:pt x="559" y="34"/>
                </a:lnTo>
                <a:lnTo>
                  <a:pt x="505" y="52"/>
                </a:lnTo>
                <a:lnTo>
                  <a:pt x="506" y="24"/>
                </a:lnTo>
                <a:lnTo>
                  <a:pt x="529" y="31"/>
                </a:lnTo>
                <a:lnTo>
                  <a:pt x="559" y="11"/>
                </a:lnTo>
                <a:lnTo>
                  <a:pt x="542" y="0"/>
                </a:lnTo>
                <a:lnTo>
                  <a:pt x="366" y="37"/>
                </a:lnTo>
                <a:lnTo>
                  <a:pt x="148" y="78"/>
                </a:lnTo>
                <a:lnTo>
                  <a:pt x="49" y="176"/>
                </a:lnTo>
                <a:lnTo>
                  <a:pt x="21" y="177"/>
                </a:lnTo>
                <a:close/>
              </a:path>
            </a:pathLst>
          </a:custGeom>
          <a:solidFill>
            <a:srgbClr val="3366FF"/>
          </a:solidFill>
          <a:ln w="1905" cap="flat" cmpd="sng">
            <a:solidFill>
              <a:srgbClr val="292929"/>
            </a:solidFill>
            <a:prstDash val="solid"/>
            <a:round/>
            <a:headEnd type="none" w="med" len="med"/>
            <a:tailEnd type="none" w="med" len="med"/>
          </a:ln>
        </p:spPr>
        <p:txBody>
          <a:bodyPr/>
          <a:lstStyle/>
          <a:p>
            <a:endParaRPr lang="en-US" dirty="0"/>
          </a:p>
        </p:txBody>
      </p:sp>
      <p:sp>
        <p:nvSpPr>
          <p:cNvPr id="6215" name="Text Box 73"/>
          <p:cNvSpPr txBox="1">
            <a:spLocks noChangeAspect="1" noChangeArrowheads="1"/>
          </p:cNvSpPr>
          <p:nvPr/>
        </p:nvSpPr>
        <p:spPr bwMode="auto">
          <a:xfrm>
            <a:off x="6799263" y="4778377"/>
            <a:ext cx="404812"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MS</a:t>
            </a:r>
          </a:p>
        </p:txBody>
      </p:sp>
      <p:sp>
        <p:nvSpPr>
          <p:cNvPr id="6216" name="Text Box 74"/>
          <p:cNvSpPr txBox="1">
            <a:spLocks noChangeAspect="1" noChangeArrowheads="1"/>
          </p:cNvSpPr>
          <p:nvPr/>
        </p:nvSpPr>
        <p:spPr bwMode="auto">
          <a:xfrm>
            <a:off x="7204075" y="4719640"/>
            <a:ext cx="414339"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AL</a:t>
            </a:r>
          </a:p>
        </p:txBody>
      </p:sp>
      <p:sp>
        <p:nvSpPr>
          <p:cNvPr id="6217" name="Text Box 75"/>
          <p:cNvSpPr txBox="1">
            <a:spLocks noChangeAspect="1" noChangeArrowheads="1"/>
          </p:cNvSpPr>
          <p:nvPr/>
        </p:nvSpPr>
        <p:spPr bwMode="auto">
          <a:xfrm>
            <a:off x="7675566" y="4719641"/>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GA</a:t>
            </a:r>
          </a:p>
        </p:txBody>
      </p:sp>
      <p:sp>
        <p:nvSpPr>
          <p:cNvPr id="6218" name="Text Box 76"/>
          <p:cNvSpPr txBox="1">
            <a:spLocks noChangeAspect="1" noChangeArrowheads="1"/>
          </p:cNvSpPr>
          <p:nvPr/>
        </p:nvSpPr>
        <p:spPr bwMode="auto">
          <a:xfrm>
            <a:off x="8029578" y="5249864"/>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FL</a:t>
            </a:r>
          </a:p>
        </p:txBody>
      </p:sp>
      <p:sp>
        <p:nvSpPr>
          <p:cNvPr id="6219" name="Text Box 77"/>
          <p:cNvSpPr txBox="1">
            <a:spLocks noChangeAspect="1" noChangeArrowheads="1"/>
          </p:cNvSpPr>
          <p:nvPr/>
        </p:nvSpPr>
        <p:spPr bwMode="auto">
          <a:xfrm>
            <a:off x="7972425" y="4418015"/>
            <a:ext cx="406400"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SC</a:t>
            </a:r>
          </a:p>
        </p:txBody>
      </p:sp>
      <p:sp>
        <p:nvSpPr>
          <p:cNvPr id="6220" name="Text Box 78"/>
          <p:cNvSpPr txBox="1">
            <a:spLocks noChangeAspect="1" noChangeArrowheads="1"/>
          </p:cNvSpPr>
          <p:nvPr/>
        </p:nvSpPr>
        <p:spPr bwMode="auto">
          <a:xfrm>
            <a:off x="8131178" y="4117976"/>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NC</a:t>
            </a:r>
          </a:p>
        </p:txBody>
      </p:sp>
      <p:sp>
        <p:nvSpPr>
          <p:cNvPr id="6221" name="Text Box 79"/>
          <p:cNvSpPr txBox="1">
            <a:spLocks noChangeAspect="1" noChangeArrowheads="1"/>
          </p:cNvSpPr>
          <p:nvPr/>
        </p:nvSpPr>
        <p:spPr bwMode="auto">
          <a:xfrm>
            <a:off x="7204075" y="4240215"/>
            <a:ext cx="414339"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TN</a:t>
            </a:r>
          </a:p>
        </p:txBody>
      </p:sp>
      <p:grpSp>
        <p:nvGrpSpPr>
          <p:cNvPr id="2" name="Group 80"/>
          <p:cNvGrpSpPr>
            <a:grpSpLocks/>
          </p:cNvGrpSpPr>
          <p:nvPr/>
        </p:nvGrpSpPr>
        <p:grpSpPr bwMode="auto">
          <a:xfrm>
            <a:off x="4724401" y="4267202"/>
            <a:ext cx="2400300" cy="1660525"/>
            <a:chOff x="1680" y="2640"/>
            <a:chExt cx="1512" cy="1046"/>
          </a:xfrm>
          <a:solidFill>
            <a:srgbClr val="FFCC00"/>
          </a:solidFill>
        </p:grpSpPr>
        <p:sp>
          <p:nvSpPr>
            <p:cNvPr id="6261" name="Freeform 81"/>
            <p:cNvSpPr>
              <a:spLocks noChangeAspect="1"/>
            </p:cNvSpPr>
            <p:nvPr/>
          </p:nvSpPr>
          <p:spPr bwMode="auto">
            <a:xfrm>
              <a:off x="1680" y="2695"/>
              <a:ext cx="1104" cy="991"/>
            </a:xfrm>
            <a:custGeom>
              <a:avLst/>
              <a:gdLst>
                <a:gd name="T0" fmla="*/ 441 w 1507"/>
                <a:gd name="T1" fmla="*/ 0 h 1335"/>
                <a:gd name="T2" fmla="*/ 765 w 1507"/>
                <a:gd name="T3" fmla="*/ 21 h 1335"/>
                <a:gd name="T4" fmla="*/ 771 w 1507"/>
                <a:gd name="T5" fmla="*/ 270 h 1335"/>
                <a:gd name="T6" fmla="*/ 945 w 1507"/>
                <a:gd name="T7" fmla="*/ 333 h 1335"/>
                <a:gd name="T8" fmla="*/ 996 w 1507"/>
                <a:gd name="T9" fmla="*/ 315 h 1335"/>
                <a:gd name="T10" fmla="*/ 1098 w 1507"/>
                <a:gd name="T11" fmla="*/ 366 h 1335"/>
                <a:gd name="T12" fmla="*/ 1164 w 1507"/>
                <a:gd name="T13" fmla="*/ 342 h 1335"/>
                <a:gd name="T14" fmla="*/ 1293 w 1507"/>
                <a:gd name="T15" fmla="*/ 321 h 1335"/>
                <a:gd name="T16" fmla="*/ 1368 w 1507"/>
                <a:gd name="T17" fmla="*/ 357 h 1335"/>
                <a:gd name="T18" fmla="*/ 1425 w 1507"/>
                <a:gd name="T19" fmla="*/ 369 h 1335"/>
                <a:gd name="T20" fmla="*/ 1431 w 1507"/>
                <a:gd name="T21" fmla="*/ 530 h 1335"/>
                <a:gd name="T22" fmla="*/ 1507 w 1507"/>
                <a:gd name="T23" fmla="*/ 656 h 1335"/>
                <a:gd name="T24" fmla="*/ 1490 w 1507"/>
                <a:gd name="T25" fmla="*/ 830 h 1335"/>
                <a:gd name="T26" fmla="*/ 1408 w 1507"/>
                <a:gd name="T27" fmla="*/ 900 h 1335"/>
                <a:gd name="T28" fmla="*/ 1390 w 1507"/>
                <a:gd name="T29" fmla="*/ 836 h 1335"/>
                <a:gd name="T30" fmla="*/ 1366 w 1507"/>
                <a:gd name="T31" fmla="*/ 865 h 1335"/>
                <a:gd name="T32" fmla="*/ 1384 w 1507"/>
                <a:gd name="T33" fmla="*/ 905 h 1335"/>
                <a:gd name="T34" fmla="*/ 1238 w 1507"/>
                <a:gd name="T35" fmla="*/ 1010 h 1335"/>
                <a:gd name="T36" fmla="*/ 1202 w 1507"/>
                <a:gd name="T37" fmla="*/ 1015 h 1335"/>
                <a:gd name="T38" fmla="*/ 1126 w 1507"/>
                <a:gd name="T39" fmla="*/ 1067 h 1335"/>
                <a:gd name="T40" fmla="*/ 1126 w 1507"/>
                <a:gd name="T41" fmla="*/ 1097 h 1335"/>
                <a:gd name="T42" fmla="*/ 1103 w 1507"/>
                <a:gd name="T43" fmla="*/ 1102 h 1335"/>
                <a:gd name="T44" fmla="*/ 1120 w 1507"/>
                <a:gd name="T45" fmla="*/ 1137 h 1335"/>
                <a:gd name="T46" fmla="*/ 1080 w 1507"/>
                <a:gd name="T47" fmla="*/ 1188 h 1335"/>
                <a:gd name="T48" fmla="*/ 1103 w 1507"/>
                <a:gd name="T49" fmla="*/ 1263 h 1335"/>
                <a:gd name="T50" fmla="*/ 1126 w 1507"/>
                <a:gd name="T51" fmla="*/ 1288 h 1335"/>
                <a:gd name="T52" fmla="*/ 1120 w 1507"/>
                <a:gd name="T53" fmla="*/ 1335 h 1335"/>
                <a:gd name="T54" fmla="*/ 1063 w 1507"/>
                <a:gd name="T55" fmla="*/ 1335 h 1335"/>
                <a:gd name="T56" fmla="*/ 1010 w 1507"/>
                <a:gd name="T57" fmla="*/ 1312 h 1335"/>
                <a:gd name="T58" fmla="*/ 974 w 1507"/>
                <a:gd name="T59" fmla="*/ 1318 h 1335"/>
                <a:gd name="T60" fmla="*/ 858 w 1507"/>
                <a:gd name="T61" fmla="*/ 1277 h 1335"/>
                <a:gd name="T62" fmla="*/ 805 w 1507"/>
                <a:gd name="T63" fmla="*/ 1120 h 1335"/>
                <a:gd name="T64" fmla="*/ 722 w 1507"/>
                <a:gd name="T65" fmla="*/ 1045 h 1335"/>
                <a:gd name="T66" fmla="*/ 651 w 1507"/>
                <a:gd name="T67" fmla="*/ 905 h 1335"/>
                <a:gd name="T68" fmla="*/ 618 w 1507"/>
                <a:gd name="T69" fmla="*/ 891 h 1335"/>
                <a:gd name="T70" fmla="*/ 579 w 1507"/>
                <a:gd name="T71" fmla="*/ 856 h 1335"/>
                <a:gd name="T72" fmla="*/ 542 w 1507"/>
                <a:gd name="T73" fmla="*/ 856 h 1335"/>
                <a:gd name="T74" fmla="*/ 485 w 1507"/>
                <a:gd name="T75" fmla="*/ 846 h 1335"/>
                <a:gd name="T76" fmla="*/ 443 w 1507"/>
                <a:gd name="T77" fmla="*/ 856 h 1335"/>
                <a:gd name="T78" fmla="*/ 413 w 1507"/>
                <a:gd name="T79" fmla="*/ 926 h 1335"/>
                <a:gd name="T80" fmla="*/ 368 w 1507"/>
                <a:gd name="T81" fmla="*/ 938 h 1335"/>
                <a:gd name="T82" fmla="*/ 273 w 1507"/>
                <a:gd name="T83" fmla="*/ 885 h 1335"/>
                <a:gd name="T84" fmla="*/ 216 w 1507"/>
                <a:gd name="T85" fmla="*/ 818 h 1335"/>
                <a:gd name="T86" fmla="*/ 207 w 1507"/>
                <a:gd name="T87" fmla="*/ 740 h 1335"/>
                <a:gd name="T88" fmla="*/ 166 w 1507"/>
                <a:gd name="T89" fmla="*/ 686 h 1335"/>
                <a:gd name="T90" fmla="*/ 70 w 1507"/>
                <a:gd name="T91" fmla="*/ 611 h 1335"/>
                <a:gd name="T92" fmla="*/ 0 w 1507"/>
                <a:gd name="T93" fmla="*/ 531 h 1335"/>
                <a:gd name="T94" fmla="*/ 0 w 1507"/>
                <a:gd name="T95" fmla="*/ 500 h 1335"/>
                <a:gd name="T96" fmla="*/ 228 w 1507"/>
                <a:gd name="T97" fmla="*/ 501 h 1335"/>
                <a:gd name="T98" fmla="*/ 413 w 1507"/>
                <a:gd name="T99" fmla="*/ 516 h 1335"/>
                <a:gd name="T100" fmla="*/ 441 w 1507"/>
                <a:gd name="T101" fmla="*/ 0 h 13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07"/>
                <a:gd name="T154" fmla="*/ 0 h 1335"/>
                <a:gd name="T155" fmla="*/ 1507 w 1507"/>
                <a:gd name="T156" fmla="*/ 1335 h 133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07" h="1335">
                  <a:moveTo>
                    <a:pt x="441" y="0"/>
                  </a:moveTo>
                  <a:lnTo>
                    <a:pt x="765" y="21"/>
                  </a:lnTo>
                  <a:lnTo>
                    <a:pt x="771" y="270"/>
                  </a:lnTo>
                  <a:lnTo>
                    <a:pt x="945" y="333"/>
                  </a:lnTo>
                  <a:lnTo>
                    <a:pt x="996" y="315"/>
                  </a:lnTo>
                  <a:lnTo>
                    <a:pt x="1098" y="366"/>
                  </a:lnTo>
                  <a:lnTo>
                    <a:pt x="1164" y="342"/>
                  </a:lnTo>
                  <a:lnTo>
                    <a:pt x="1293" y="321"/>
                  </a:lnTo>
                  <a:lnTo>
                    <a:pt x="1368" y="357"/>
                  </a:lnTo>
                  <a:lnTo>
                    <a:pt x="1425" y="369"/>
                  </a:lnTo>
                  <a:lnTo>
                    <a:pt x="1431" y="530"/>
                  </a:lnTo>
                  <a:lnTo>
                    <a:pt x="1507" y="656"/>
                  </a:lnTo>
                  <a:lnTo>
                    <a:pt x="1490" y="830"/>
                  </a:lnTo>
                  <a:lnTo>
                    <a:pt x="1408" y="900"/>
                  </a:lnTo>
                  <a:lnTo>
                    <a:pt x="1390" y="836"/>
                  </a:lnTo>
                  <a:lnTo>
                    <a:pt x="1366" y="865"/>
                  </a:lnTo>
                  <a:lnTo>
                    <a:pt x="1384" y="905"/>
                  </a:lnTo>
                  <a:lnTo>
                    <a:pt x="1238" y="1010"/>
                  </a:lnTo>
                  <a:lnTo>
                    <a:pt x="1202" y="1015"/>
                  </a:lnTo>
                  <a:lnTo>
                    <a:pt x="1126" y="1067"/>
                  </a:lnTo>
                  <a:lnTo>
                    <a:pt x="1126" y="1097"/>
                  </a:lnTo>
                  <a:lnTo>
                    <a:pt x="1103" y="1102"/>
                  </a:lnTo>
                  <a:lnTo>
                    <a:pt x="1120" y="1137"/>
                  </a:lnTo>
                  <a:lnTo>
                    <a:pt x="1080" y="1188"/>
                  </a:lnTo>
                  <a:lnTo>
                    <a:pt x="1103" y="1263"/>
                  </a:lnTo>
                  <a:lnTo>
                    <a:pt x="1126" y="1288"/>
                  </a:lnTo>
                  <a:lnTo>
                    <a:pt x="1120" y="1335"/>
                  </a:lnTo>
                  <a:lnTo>
                    <a:pt x="1063" y="1335"/>
                  </a:lnTo>
                  <a:lnTo>
                    <a:pt x="1010" y="1312"/>
                  </a:lnTo>
                  <a:lnTo>
                    <a:pt x="974" y="1318"/>
                  </a:lnTo>
                  <a:lnTo>
                    <a:pt x="858" y="1277"/>
                  </a:lnTo>
                  <a:lnTo>
                    <a:pt x="805" y="1120"/>
                  </a:lnTo>
                  <a:lnTo>
                    <a:pt x="722" y="1045"/>
                  </a:lnTo>
                  <a:lnTo>
                    <a:pt x="651" y="905"/>
                  </a:lnTo>
                  <a:lnTo>
                    <a:pt x="618" y="891"/>
                  </a:lnTo>
                  <a:lnTo>
                    <a:pt x="579" y="856"/>
                  </a:lnTo>
                  <a:lnTo>
                    <a:pt x="542" y="856"/>
                  </a:lnTo>
                  <a:lnTo>
                    <a:pt x="485" y="846"/>
                  </a:lnTo>
                  <a:lnTo>
                    <a:pt x="443" y="856"/>
                  </a:lnTo>
                  <a:lnTo>
                    <a:pt x="413" y="926"/>
                  </a:lnTo>
                  <a:lnTo>
                    <a:pt x="368" y="938"/>
                  </a:lnTo>
                  <a:lnTo>
                    <a:pt x="273" y="885"/>
                  </a:lnTo>
                  <a:lnTo>
                    <a:pt x="216" y="818"/>
                  </a:lnTo>
                  <a:lnTo>
                    <a:pt x="207" y="740"/>
                  </a:lnTo>
                  <a:lnTo>
                    <a:pt x="166" y="686"/>
                  </a:lnTo>
                  <a:lnTo>
                    <a:pt x="70" y="611"/>
                  </a:lnTo>
                  <a:lnTo>
                    <a:pt x="0" y="531"/>
                  </a:lnTo>
                  <a:lnTo>
                    <a:pt x="0" y="500"/>
                  </a:lnTo>
                  <a:lnTo>
                    <a:pt x="228" y="501"/>
                  </a:lnTo>
                  <a:lnTo>
                    <a:pt x="413" y="516"/>
                  </a:lnTo>
                  <a:lnTo>
                    <a:pt x="441" y="0"/>
                  </a:lnTo>
                  <a:close/>
                </a:path>
              </a:pathLst>
            </a:custGeom>
            <a:solidFill>
              <a:srgbClr val="FFCC00"/>
            </a:solidFill>
            <a:ln w="1905">
              <a:solidFill>
                <a:schemeClr val="tx1"/>
              </a:solidFill>
              <a:prstDash val="solid"/>
              <a:round/>
              <a:headEnd/>
              <a:tailEnd/>
            </a:ln>
          </p:spPr>
          <p:txBody>
            <a:bodyPr/>
            <a:lstStyle/>
            <a:p>
              <a:endParaRPr lang="en-US" dirty="0"/>
            </a:p>
          </p:txBody>
        </p:sp>
        <p:sp>
          <p:nvSpPr>
            <p:cNvPr id="6262" name="Freeform 82"/>
            <p:cNvSpPr>
              <a:spLocks noChangeAspect="1"/>
            </p:cNvSpPr>
            <p:nvPr/>
          </p:nvSpPr>
          <p:spPr bwMode="auto">
            <a:xfrm>
              <a:off x="2003" y="2640"/>
              <a:ext cx="680" cy="327"/>
            </a:xfrm>
            <a:custGeom>
              <a:avLst/>
              <a:gdLst>
                <a:gd name="T0" fmla="*/ 4 w 600"/>
                <a:gd name="T1" fmla="*/ 0 h 265"/>
                <a:gd name="T2" fmla="*/ 0 w 600"/>
                <a:gd name="T3" fmla="*/ 47 h 265"/>
                <a:gd name="T4" fmla="*/ 213 w 600"/>
                <a:gd name="T5" fmla="*/ 54 h 265"/>
                <a:gd name="T6" fmla="*/ 215 w 600"/>
                <a:gd name="T7" fmla="*/ 205 h 265"/>
                <a:gd name="T8" fmla="*/ 324 w 600"/>
                <a:gd name="T9" fmla="*/ 247 h 265"/>
                <a:gd name="T10" fmla="*/ 354 w 600"/>
                <a:gd name="T11" fmla="*/ 232 h 265"/>
                <a:gd name="T12" fmla="*/ 423 w 600"/>
                <a:gd name="T13" fmla="*/ 265 h 265"/>
                <a:gd name="T14" fmla="*/ 468 w 600"/>
                <a:gd name="T15" fmla="*/ 264 h 265"/>
                <a:gd name="T16" fmla="*/ 551 w 600"/>
                <a:gd name="T17" fmla="*/ 232 h 265"/>
                <a:gd name="T18" fmla="*/ 600 w 600"/>
                <a:gd name="T19" fmla="*/ 263 h 265"/>
                <a:gd name="T20" fmla="*/ 600 w 600"/>
                <a:gd name="T21" fmla="*/ 99 h 265"/>
                <a:gd name="T22" fmla="*/ 585 w 600"/>
                <a:gd name="T23" fmla="*/ 3 h 265"/>
                <a:gd name="T24" fmla="*/ 4 w 600"/>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0"/>
                <a:gd name="T40" fmla="*/ 0 h 265"/>
                <a:gd name="T41" fmla="*/ 600 w 60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0" h="265">
                  <a:moveTo>
                    <a:pt x="4" y="0"/>
                  </a:moveTo>
                  <a:lnTo>
                    <a:pt x="0" y="47"/>
                  </a:lnTo>
                  <a:lnTo>
                    <a:pt x="213" y="54"/>
                  </a:lnTo>
                  <a:lnTo>
                    <a:pt x="215" y="205"/>
                  </a:lnTo>
                  <a:lnTo>
                    <a:pt x="324" y="247"/>
                  </a:lnTo>
                  <a:lnTo>
                    <a:pt x="354" y="232"/>
                  </a:lnTo>
                  <a:lnTo>
                    <a:pt x="423" y="265"/>
                  </a:lnTo>
                  <a:lnTo>
                    <a:pt x="468" y="264"/>
                  </a:lnTo>
                  <a:lnTo>
                    <a:pt x="551" y="232"/>
                  </a:lnTo>
                  <a:lnTo>
                    <a:pt x="600" y="263"/>
                  </a:lnTo>
                  <a:lnTo>
                    <a:pt x="600" y="99"/>
                  </a:lnTo>
                  <a:lnTo>
                    <a:pt x="585" y="3"/>
                  </a:lnTo>
                  <a:lnTo>
                    <a:pt x="4" y="0"/>
                  </a:lnTo>
                  <a:close/>
                </a:path>
              </a:pathLst>
            </a:custGeom>
            <a:solidFill>
              <a:srgbClr val="FFCC00"/>
            </a:solidFill>
            <a:ln w="1905">
              <a:solidFill>
                <a:srgbClr val="292929"/>
              </a:solidFill>
              <a:prstDash val="solid"/>
              <a:round/>
              <a:headEnd/>
              <a:tailEnd/>
            </a:ln>
          </p:spPr>
          <p:txBody>
            <a:bodyPr/>
            <a:lstStyle/>
            <a:p>
              <a:endParaRPr lang="en-US" dirty="0"/>
            </a:p>
          </p:txBody>
        </p:sp>
        <p:sp>
          <p:nvSpPr>
            <p:cNvPr id="6263" name="Freeform 83"/>
            <p:cNvSpPr>
              <a:spLocks noChangeAspect="1"/>
            </p:cNvSpPr>
            <p:nvPr/>
          </p:nvSpPr>
          <p:spPr bwMode="auto">
            <a:xfrm>
              <a:off x="2670" y="2653"/>
              <a:ext cx="384" cy="362"/>
            </a:xfrm>
            <a:custGeom>
              <a:avLst/>
              <a:gdLst>
                <a:gd name="T0" fmla="*/ 0 w 338"/>
                <a:gd name="T1" fmla="*/ 27 h 290"/>
                <a:gd name="T2" fmla="*/ 133 w 338"/>
                <a:gd name="T3" fmla="*/ 12 h 290"/>
                <a:gd name="T4" fmla="*/ 298 w 338"/>
                <a:gd name="T5" fmla="*/ 0 h 290"/>
                <a:gd name="T6" fmla="*/ 289 w 338"/>
                <a:gd name="T7" fmla="*/ 38 h 290"/>
                <a:gd name="T8" fmla="*/ 325 w 338"/>
                <a:gd name="T9" fmla="*/ 30 h 290"/>
                <a:gd name="T10" fmla="*/ 338 w 338"/>
                <a:gd name="T11" fmla="*/ 56 h 290"/>
                <a:gd name="T12" fmla="*/ 300 w 338"/>
                <a:gd name="T13" fmla="*/ 79 h 290"/>
                <a:gd name="T14" fmla="*/ 309 w 338"/>
                <a:gd name="T15" fmla="*/ 119 h 290"/>
                <a:gd name="T16" fmla="*/ 270 w 338"/>
                <a:gd name="T17" fmla="*/ 186 h 290"/>
                <a:gd name="T18" fmla="*/ 241 w 338"/>
                <a:gd name="T19" fmla="*/ 228 h 290"/>
                <a:gd name="T20" fmla="*/ 258 w 338"/>
                <a:gd name="T21" fmla="*/ 281 h 290"/>
                <a:gd name="T22" fmla="*/ 49 w 338"/>
                <a:gd name="T23" fmla="*/ 290 h 290"/>
                <a:gd name="T24" fmla="*/ 48 w 338"/>
                <a:gd name="T25" fmla="*/ 258 h 290"/>
                <a:gd name="T26" fmla="*/ 7 w 338"/>
                <a:gd name="T27" fmla="*/ 251 h 290"/>
                <a:gd name="T28" fmla="*/ 7 w 338"/>
                <a:gd name="T29" fmla="*/ 79 h 290"/>
                <a:gd name="T30" fmla="*/ 0 w 338"/>
                <a:gd name="T31" fmla="*/ 27 h 2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8"/>
                <a:gd name="T49" fmla="*/ 0 h 290"/>
                <a:gd name="T50" fmla="*/ 338 w 338"/>
                <a:gd name="T51" fmla="*/ 290 h 2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8" h="290">
                  <a:moveTo>
                    <a:pt x="0" y="27"/>
                  </a:moveTo>
                  <a:lnTo>
                    <a:pt x="133" y="12"/>
                  </a:lnTo>
                  <a:lnTo>
                    <a:pt x="298" y="0"/>
                  </a:lnTo>
                  <a:lnTo>
                    <a:pt x="289" y="38"/>
                  </a:lnTo>
                  <a:lnTo>
                    <a:pt x="325" y="30"/>
                  </a:lnTo>
                  <a:lnTo>
                    <a:pt x="338" y="56"/>
                  </a:lnTo>
                  <a:lnTo>
                    <a:pt x="300" y="79"/>
                  </a:lnTo>
                  <a:lnTo>
                    <a:pt x="309" y="119"/>
                  </a:lnTo>
                  <a:lnTo>
                    <a:pt x="270" y="186"/>
                  </a:lnTo>
                  <a:lnTo>
                    <a:pt x="241" y="228"/>
                  </a:lnTo>
                  <a:lnTo>
                    <a:pt x="258" y="281"/>
                  </a:lnTo>
                  <a:lnTo>
                    <a:pt x="49" y="290"/>
                  </a:lnTo>
                  <a:lnTo>
                    <a:pt x="48" y="258"/>
                  </a:lnTo>
                  <a:lnTo>
                    <a:pt x="7" y="251"/>
                  </a:lnTo>
                  <a:lnTo>
                    <a:pt x="7" y="79"/>
                  </a:lnTo>
                  <a:lnTo>
                    <a:pt x="0" y="27"/>
                  </a:lnTo>
                  <a:close/>
                </a:path>
              </a:pathLst>
            </a:custGeom>
            <a:grpFill/>
            <a:ln w="9525" cap="flat" cmpd="sng">
              <a:solidFill>
                <a:schemeClr val="tx1"/>
              </a:solidFill>
              <a:prstDash val="solid"/>
              <a:round/>
              <a:headEnd type="none" w="med" len="med"/>
              <a:tailEnd type="none" w="med" len="med"/>
            </a:ln>
          </p:spPr>
          <p:txBody>
            <a:bodyPr/>
            <a:lstStyle/>
            <a:p>
              <a:endParaRPr lang="en-US" dirty="0"/>
            </a:p>
          </p:txBody>
        </p:sp>
        <p:sp>
          <p:nvSpPr>
            <p:cNvPr id="6264" name="Freeform 84"/>
            <p:cNvSpPr>
              <a:spLocks noChangeAspect="1"/>
            </p:cNvSpPr>
            <p:nvPr/>
          </p:nvSpPr>
          <p:spPr bwMode="auto">
            <a:xfrm>
              <a:off x="2725" y="3001"/>
              <a:ext cx="467" cy="376"/>
            </a:xfrm>
            <a:custGeom>
              <a:avLst/>
              <a:gdLst>
                <a:gd name="T0" fmla="*/ 0 w 412"/>
                <a:gd name="T1" fmla="*/ 7 h 304"/>
                <a:gd name="T2" fmla="*/ 206 w 412"/>
                <a:gd name="T3" fmla="*/ 0 h 304"/>
                <a:gd name="T4" fmla="*/ 243 w 412"/>
                <a:gd name="T5" fmla="*/ 62 h 304"/>
                <a:gd name="T6" fmla="*/ 211 w 412"/>
                <a:gd name="T7" fmla="*/ 136 h 304"/>
                <a:gd name="T8" fmla="*/ 201 w 412"/>
                <a:gd name="T9" fmla="*/ 170 h 304"/>
                <a:gd name="T10" fmla="*/ 339 w 412"/>
                <a:gd name="T11" fmla="*/ 156 h 304"/>
                <a:gd name="T12" fmla="*/ 348 w 412"/>
                <a:gd name="T13" fmla="*/ 204 h 304"/>
                <a:gd name="T14" fmla="*/ 307 w 412"/>
                <a:gd name="T15" fmla="*/ 200 h 304"/>
                <a:gd name="T16" fmla="*/ 288 w 412"/>
                <a:gd name="T17" fmla="*/ 220 h 304"/>
                <a:gd name="T18" fmla="*/ 309 w 412"/>
                <a:gd name="T19" fmla="*/ 234 h 304"/>
                <a:gd name="T20" fmla="*/ 347 w 412"/>
                <a:gd name="T21" fmla="*/ 218 h 304"/>
                <a:gd name="T22" fmla="*/ 348 w 412"/>
                <a:gd name="T23" fmla="*/ 241 h 304"/>
                <a:gd name="T24" fmla="*/ 371 w 412"/>
                <a:gd name="T25" fmla="*/ 222 h 304"/>
                <a:gd name="T26" fmla="*/ 386 w 412"/>
                <a:gd name="T27" fmla="*/ 222 h 304"/>
                <a:gd name="T28" fmla="*/ 368 w 412"/>
                <a:gd name="T29" fmla="*/ 262 h 304"/>
                <a:gd name="T30" fmla="*/ 402 w 412"/>
                <a:gd name="T31" fmla="*/ 269 h 304"/>
                <a:gd name="T32" fmla="*/ 412 w 412"/>
                <a:gd name="T33" fmla="*/ 291 h 304"/>
                <a:gd name="T34" fmla="*/ 397 w 412"/>
                <a:gd name="T35" fmla="*/ 298 h 304"/>
                <a:gd name="T36" fmla="*/ 376 w 412"/>
                <a:gd name="T37" fmla="*/ 284 h 304"/>
                <a:gd name="T38" fmla="*/ 335 w 412"/>
                <a:gd name="T39" fmla="*/ 274 h 304"/>
                <a:gd name="T40" fmla="*/ 344 w 412"/>
                <a:gd name="T41" fmla="*/ 300 h 304"/>
                <a:gd name="T42" fmla="*/ 324 w 412"/>
                <a:gd name="T43" fmla="*/ 304 h 304"/>
                <a:gd name="T44" fmla="*/ 308 w 412"/>
                <a:gd name="T45" fmla="*/ 279 h 304"/>
                <a:gd name="T46" fmla="*/ 298 w 412"/>
                <a:gd name="T47" fmla="*/ 294 h 304"/>
                <a:gd name="T48" fmla="*/ 238 w 412"/>
                <a:gd name="T49" fmla="*/ 294 h 304"/>
                <a:gd name="T50" fmla="*/ 238 w 412"/>
                <a:gd name="T51" fmla="*/ 279 h 304"/>
                <a:gd name="T52" fmla="*/ 215 w 412"/>
                <a:gd name="T53" fmla="*/ 262 h 304"/>
                <a:gd name="T54" fmla="*/ 170 w 412"/>
                <a:gd name="T55" fmla="*/ 260 h 304"/>
                <a:gd name="T56" fmla="*/ 207 w 412"/>
                <a:gd name="T57" fmla="*/ 279 h 304"/>
                <a:gd name="T58" fmla="*/ 155 w 412"/>
                <a:gd name="T59" fmla="*/ 290 h 304"/>
                <a:gd name="T60" fmla="*/ 72 w 412"/>
                <a:gd name="T61" fmla="*/ 276 h 304"/>
                <a:gd name="T62" fmla="*/ 41 w 412"/>
                <a:gd name="T63" fmla="*/ 279 h 304"/>
                <a:gd name="T64" fmla="*/ 52 w 412"/>
                <a:gd name="T65" fmla="*/ 178 h 304"/>
                <a:gd name="T66" fmla="*/ 2 w 412"/>
                <a:gd name="T67" fmla="*/ 97 h 304"/>
                <a:gd name="T68" fmla="*/ 0 w 412"/>
                <a:gd name="T69" fmla="*/ 7 h 30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2"/>
                <a:gd name="T106" fmla="*/ 0 h 304"/>
                <a:gd name="T107" fmla="*/ 412 w 412"/>
                <a:gd name="T108" fmla="*/ 304 h 30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2" h="304">
                  <a:moveTo>
                    <a:pt x="0" y="7"/>
                  </a:moveTo>
                  <a:lnTo>
                    <a:pt x="206" y="0"/>
                  </a:lnTo>
                  <a:lnTo>
                    <a:pt x="243" y="62"/>
                  </a:lnTo>
                  <a:lnTo>
                    <a:pt x="211" y="136"/>
                  </a:lnTo>
                  <a:lnTo>
                    <a:pt x="201" y="170"/>
                  </a:lnTo>
                  <a:lnTo>
                    <a:pt x="339" y="156"/>
                  </a:lnTo>
                  <a:lnTo>
                    <a:pt x="348" y="204"/>
                  </a:lnTo>
                  <a:lnTo>
                    <a:pt x="307" y="200"/>
                  </a:lnTo>
                  <a:lnTo>
                    <a:pt x="288" y="220"/>
                  </a:lnTo>
                  <a:lnTo>
                    <a:pt x="309" y="234"/>
                  </a:lnTo>
                  <a:lnTo>
                    <a:pt x="347" y="218"/>
                  </a:lnTo>
                  <a:lnTo>
                    <a:pt x="348" y="241"/>
                  </a:lnTo>
                  <a:lnTo>
                    <a:pt x="371" y="222"/>
                  </a:lnTo>
                  <a:lnTo>
                    <a:pt x="386" y="222"/>
                  </a:lnTo>
                  <a:lnTo>
                    <a:pt x="368" y="262"/>
                  </a:lnTo>
                  <a:lnTo>
                    <a:pt x="402" y="269"/>
                  </a:lnTo>
                  <a:lnTo>
                    <a:pt x="412" y="291"/>
                  </a:lnTo>
                  <a:lnTo>
                    <a:pt x="397" y="298"/>
                  </a:lnTo>
                  <a:lnTo>
                    <a:pt x="376" y="284"/>
                  </a:lnTo>
                  <a:lnTo>
                    <a:pt x="335" y="274"/>
                  </a:lnTo>
                  <a:lnTo>
                    <a:pt x="344" y="300"/>
                  </a:lnTo>
                  <a:lnTo>
                    <a:pt x="324" y="304"/>
                  </a:lnTo>
                  <a:lnTo>
                    <a:pt x="308" y="279"/>
                  </a:lnTo>
                  <a:lnTo>
                    <a:pt x="298" y="294"/>
                  </a:lnTo>
                  <a:lnTo>
                    <a:pt x="238" y="294"/>
                  </a:lnTo>
                  <a:lnTo>
                    <a:pt x="238" y="279"/>
                  </a:lnTo>
                  <a:lnTo>
                    <a:pt x="215" y="262"/>
                  </a:lnTo>
                  <a:lnTo>
                    <a:pt x="170" y="260"/>
                  </a:lnTo>
                  <a:lnTo>
                    <a:pt x="207" y="279"/>
                  </a:lnTo>
                  <a:lnTo>
                    <a:pt x="155" y="290"/>
                  </a:lnTo>
                  <a:lnTo>
                    <a:pt x="72" y="276"/>
                  </a:lnTo>
                  <a:lnTo>
                    <a:pt x="41" y="279"/>
                  </a:lnTo>
                  <a:lnTo>
                    <a:pt x="52" y="178"/>
                  </a:lnTo>
                  <a:lnTo>
                    <a:pt x="2" y="97"/>
                  </a:lnTo>
                  <a:lnTo>
                    <a:pt x="0" y="7"/>
                  </a:lnTo>
                  <a:close/>
                </a:path>
              </a:pathLst>
            </a:custGeom>
            <a:grpFill/>
            <a:ln w="1905" cap="flat" cmpd="sng">
              <a:solidFill>
                <a:schemeClr val="tx1"/>
              </a:solidFill>
              <a:prstDash val="solid"/>
              <a:round/>
              <a:headEnd type="none" w="med" len="med"/>
              <a:tailEnd type="none" w="med" len="med"/>
            </a:ln>
          </p:spPr>
          <p:txBody>
            <a:bodyPr/>
            <a:lstStyle/>
            <a:p>
              <a:endParaRPr lang="en-US" dirty="0"/>
            </a:p>
          </p:txBody>
        </p:sp>
        <p:sp>
          <p:nvSpPr>
            <p:cNvPr id="6265" name="Text Box 85"/>
            <p:cNvSpPr txBox="1">
              <a:spLocks noChangeAspect="1" noChangeArrowheads="1"/>
            </p:cNvSpPr>
            <p:nvPr/>
          </p:nvSpPr>
          <p:spPr bwMode="auto">
            <a:xfrm>
              <a:off x="2364" y="2732"/>
              <a:ext cx="256" cy="162"/>
            </a:xfrm>
            <a:prstGeom prst="rect">
              <a:avLst/>
            </a:prstGeom>
            <a:solidFill>
              <a:srgbClr val="FFCC00"/>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OK</a:t>
              </a:r>
            </a:p>
          </p:txBody>
        </p:sp>
        <p:sp>
          <p:nvSpPr>
            <p:cNvPr id="6266" name="Text Box 86"/>
            <p:cNvSpPr txBox="1">
              <a:spLocks noChangeAspect="1" noChangeArrowheads="1"/>
            </p:cNvSpPr>
            <p:nvPr/>
          </p:nvSpPr>
          <p:spPr bwMode="auto">
            <a:xfrm>
              <a:off x="2177" y="3115"/>
              <a:ext cx="259" cy="162"/>
            </a:xfrm>
            <a:prstGeom prst="rect">
              <a:avLst/>
            </a:prstGeom>
            <a:solidFill>
              <a:srgbClr val="FFCC00"/>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TX</a:t>
              </a:r>
            </a:p>
          </p:txBody>
        </p:sp>
        <p:sp>
          <p:nvSpPr>
            <p:cNvPr id="6267" name="Text Box 87"/>
            <p:cNvSpPr txBox="1">
              <a:spLocks noChangeAspect="1" noChangeArrowheads="1"/>
            </p:cNvSpPr>
            <p:nvPr/>
          </p:nvSpPr>
          <p:spPr bwMode="auto">
            <a:xfrm>
              <a:off x="2753" y="2822"/>
              <a:ext cx="259" cy="162"/>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AR</a:t>
              </a:r>
            </a:p>
          </p:txBody>
        </p:sp>
        <p:sp>
          <p:nvSpPr>
            <p:cNvPr id="6268" name="Text Box 88"/>
            <p:cNvSpPr txBox="1">
              <a:spLocks noChangeAspect="1" noChangeArrowheads="1"/>
            </p:cNvSpPr>
            <p:nvPr/>
          </p:nvSpPr>
          <p:spPr bwMode="auto">
            <a:xfrm>
              <a:off x="2769" y="3080"/>
              <a:ext cx="259" cy="162"/>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LA</a:t>
              </a:r>
            </a:p>
          </p:txBody>
        </p:sp>
      </p:grpSp>
      <p:sp>
        <p:nvSpPr>
          <p:cNvPr id="6223" name="Freeform 90"/>
          <p:cNvSpPr>
            <a:spLocks noChangeAspect="1"/>
          </p:cNvSpPr>
          <p:nvPr/>
        </p:nvSpPr>
        <p:spPr bwMode="auto">
          <a:xfrm>
            <a:off x="5129215" y="3330576"/>
            <a:ext cx="1057275" cy="481013"/>
          </a:xfrm>
          <a:custGeom>
            <a:avLst/>
            <a:gdLst>
              <a:gd name="T0" fmla="*/ 6 w 584"/>
              <a:gd name="T1" fmla="*/ 0 h 243"/>
              <a:gd name="T2" fmla="*/ 0 w 584"/>
              <a:gd name="T3" fmla="*/ 161 h 243"/>
              <a:gd name="T4" fmla="*/ 132 w 584"/>
              <a:gd name="T5" fmla="*/ 164 h 243"/>
              <a:gd name="T6" fmla="*/ 130 w 584"/>
              <a:gd name="T7" fmla="*/ 243 h 243"/>
              <a:gd name="T8" fmla="*/ 308 w 584"/>
              <a:gd name="T9" fmla="*/ 240 h 243"/>
              <a:gd name="T10" fmla="*/ 468 w 584"/>
              <a:gd name="T11" fmla="*/ 238 h 243"/>
              <a:gd name="T12" fmla="*/ 584 w 584"/>
              <a:gd name="T13" fmla="*/ 240 h 243"/>
              <a:gd name="T14" fmla="*/ 548 w 584"/>
              <a:gd name="T15" fmla="*/ 172 h 243"/>
              <a:gd name="T16" fmla="*/ 523 w 584"/>
              <a:gd name="T17" fmla="*/ 109 h 243"/>
              <a:gd name="T18" fmla="*/ 495 w 584"/>
              <a:gd name="T19" fmla="*/ 43 h 243"/>
              <a:gd name="T20" fmla="*/ 429 w 584"/>
              <a:gd name="T21" fmla="*/ 1 h 243"/>
              <a:gd name="T22" fmla="*/ 399 w 584"/>
              <a:gd name="T23" fmla="*/ 26 h 243"/>
              <a:gd name="T24" fmla="*/ 362 w 584"/>
              <a:gd name="T25" fmla="*/ 8 h 243"/>
              <a:gd name="T26" fmla="*/ 203 w 584"/>
              <a:gd name="T27" fmla="*/ 4 h 243"/>
              <a:gd name="T28" fmla="*/ 6 w 584"/>
              <a:gd name="T29" fmla="*/ 0 h 2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4"/>
              <a:gd name="T46" fmla="*/ 0 h 243"/>
              <a:gd name="T47" fmla="*/ 584 w 584"/>
              <a:gd name="T48" fmla="*/ 243 h 2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4" h="243">
                <a:moveTo>
                  <a:pt x="6" y="0"/>
                </a:moveTo>
                <a:lnTo>
                  <a:pt x="0" y="161"/>
                </a:lnTo>
                <a:lnTo>
                  <a:pt x="132" y="164"/>
                </a:lnTo>
                <a:lnTo>
                  <a:pt x="130" y="243"/>
                </a:lnTo>
                <a:lnTo>
                  <a:pt x="308" y="240"/>
                </a:lnTo>
                <a:lnTo>
                  <a:pt x="468" y="238"/>
                </a:lnTo>
                <a:lnTo>
                  <a:pt x="584" y="240"/>
                </a:lnTo>
                <a:lnTo>
                  <a:pt x="548" y="172"/>
                </a:lnTo>
                <a:lnTo>
                  <a:pt x="523" y="109"/>
                </a:lnTo>
                <a:lnTo>
                  <a:pt x="495" y="43"/>
                </a:lnTo>
                <a:lnTo>
                  <a:pt x="429" y="1"/>
                </a:lnTo>
                <a:lnTo>
                  <a:pt x="399" y="26"/>
                </a:lnTo>
                <a:lnTo>
                  <a:pt x="362" y="8"/>
                </a:lnTo>
                <a:lnTo>
                  <a:pt x="203" y="4"/>
                </a:lnTo>
                <a:lnTo>
                  <a:pt x="6" y="0"/>
                </a:lnTo>
                <a:close/>
              </a:path>
            </a:pathLst>
          </a:custGeom>
          <a:solidFill>
            <a:srgbClr val="99CCFF"/>
          </a:solidFill>
          <a:ln w="1905">
            <a:solidFill>
              <a:srgbClr val="292929"/>
            </a:solidFill>
            <a:prstDash val="solid"/>
            <a:round/>
            <a:headEnd/>
            <a:tailEnd/>
          </a:ln>
        </p:spPr>
        <p:txBody>
          <a:bodyPr/>
          <a:lstStyle/>
          <a:p>
            <a:endParaRPr lang="en-US" dirty="0"/>
          </a:p>
        </p:txBody>
      </p:sp>
      <p:sp>
        <p:nvSpPr>
          <p:cNvPr id="6224" name="Freeform 91"/>
          <p:cNvSpPr>
            <a:spLocks noChangeAspect="1"/>
          </p:cNvSpPr>
          <p:nvPr/>
        </p:nvSpPr>
        <p:spPr bwMode="auto">
          <a:xfrm>
            <a:off x="5356228" y="3800475"/>
            <a:ext cx="925513" cy="471488"/>
          </a:xfrm>
          <a:custGeom>
            <a:avLst/>
            <a:gdLst>
              <a:gd name="T0" fmla="*/ 5 w 514"/>
              <a:gd name="T1" fmla="*/ 2 h 241"/>
              <a:gd name="T2" fmla="*/ 4 w 514"/>
              <a:gd name="T3" fmla="*/ 141 h 241"/>
              <a:gd name="T4" fmla="*/ 0 w 514"/>
              <a:gd name="T5" fmla="*/ 239 h 241"/>
              <a:gd name="T6" fmla="*/ 514 w 514"/>
              <a:gd name="T7" fmla="*/ 241 h 241"/>
              <a:gd name="T8" fmla="*/ 504 w 514"/>
              <a:gd name="T9" fmla="*/ 115 h 241"/>
              <a:gd name="T10" fmla="*/ 504 w 514"/>
              <a:gd name="T11" fmla="*/ 68 h 241"/>
              <a:gd name="T12" fmla="*/ 463 w 514"/>
              <a:gd name="T13" fmla="*/ 39 h 241"/>
              <a:gd name="T14" fmla="*/ 476 w 514"/>
              <a:gd name="T15" fmla="*/ 14 h 241"/>
              <a:gd name="T16" fmla="*/ 458 w 514"/>
              <a:gd name="T17" fmla="*/ 0 h 241"/>
              <a:gd name="T18" fmla="*/ 225 w 514"/>
              <a:gd name="T19" fmla="*/ 2 h 241"/>
              <a:gd name="T20" fmla="*/ 5 w 514"/>
              <a:gd name="T21" fmla="*/ 2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4"/>
              <a:gd name="T34" fmla="*/ 0 h 241"/>
              <a:gd name="T35" fmla="*/ 514 w 514"/>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4" h="241">
                <a:moveTo>
                  <a:pt x="5" y="2"/>
                </a:moveTo>
                <a:lnTo>
                  <a:pt x="4" y="141"/>
                </a:lnTo>
                <a:lnTo>
                  <a:pt x="0" y="239"/>
                </a:lnTo>
                <a:lnTo>
                  <a:pt x="514" y="241"/>
                </a:lnTo>
                <a:lnTo>
                  <a:pt x="504" y="115"/>
                </a:lnTo>
                <a:lnTo>
                  <a:pt x="504" y="68"/>
                </a:lnTo>
                <a:lnTo>
                  <a:pt x="463" y="39"/>
                </a:lnTo>
                <a:lnTo>
                  <a:pt x="476" y="14"/>
                </a:lnTo>
                <a:lnTo>
                  <a:pt x="458" y="0"/>
                </a:lnTo>
                <a:lnTo>
                  <a:pt x="225" y="2"/>
                </a:lnTo>
                <a:lnTo>
                  <a:pt x="5" y="2"/>
                </a:lnTo>
                <a:close/>
              </a:path>
            </a:pathLst>
          </a:custGeom>
          <a:solidFill>
            <a:srgbClr val="FFCC00"/>
          </a:solidFill>
          <a:ln w="1905" cap="flat" cmpd="sng">
            <a:solidFill>
              <a:srgbClr val="292929"/>
            </a:solidFill>
            <a:prstDash val="solid"/>
            <a:round/>
            <a:headEnd type="none" w="med" len="med"/>
            <a:tailEnd type="none" w="med" len="med"/>
          </a:ln>
        </p:spPr>
        <p:txBody>
          <a:bodyPr/>
          <a:lstStyle/>
          <a:p>
            <a:endParaRPr lang="en-US" dirty="0"/>
          </a:p>
        </p:txBody>
      </p:sp>
      <p:sp>
        <p:nvSpPr>
          <p:cNvPr id="6225" name="Freeform 92"/>
          <p:cNvSpPr>
            <a:spLocks noChangeAspect="1"/>
          </p:cNvSpPr>
          <p:nvPr/>
        </p:nvSpPr>
        <p:spPr bwMode="auto">
          <a:xfrm>
            <a:off x="6594477" y="3354388"/>
            <a:ext cx="523875" cy="838200"/>
          </a:xfrm>
          <a:custGeom>
            <a:avLst/>
            <a:gdLst>
              <a:gd name="T0" fmla="*/ 84 w 451"/>
              <a:gd name="T1" fmla="*/ 16 h 711"/>
              <a:gd name="T2" fmla="*/ 358 w 451"/>
              <a:gd name="T3" fmla="*/ 0 h 711"/>
              <a:gd name="T4" fmla="*/ 383 w 451"/>
              <a:gd name="T5" fmla="*/ 64 h 711"/>
              <a:gd name="T6" fmla="*/ 436 w 451"/>
              <a:gd name="T7" fmla="*/ 441 h 711"/>
              <a:gd name="T8" fmla="*/ 451 w 451"/>
              <a:gd name="T9" fmla="*/ 491 h 711"/>
              <a:gd name="T10" fmla="*/ 409 w 451"/>
              <a:gd name="T11" fmla="*/ 591 h 711"/>
              <a:gd name="T12" fmla="*/ 409 w 451"/>
              <a:gd name="T13" fmla="*/ 661 h 711"/>
              <a:gd name="T14" fmla="*/ 363 w 451"/>
              <a:gd name="T15" fmla="*/ 653 h 711"/>
              <a:gd name="T16" fmla="*/ 364 w 451"/>
              <a:gd name="T17" fmla="*/ 711 h 711"/>
              <a:gd name="T18" fmla="*/ 316 w 451"/>
              <a:gd name="T19" fmla="*/ 688 h 711"/>
              <a:gd name="T20" fmla="*/ 291 w 451"/>
              <a:gd name="T21" fmla="*/ 696 h 711"/>
              <a:gd name="T22" fmla="*/ 254 w 451"/>
              <a:gd name="T23" fmla="*/ 689 h 711"/>
              <a:gd name="T24" fmla="*/ 226 w 451"/>
              <a:gd name="T25" fmla="*/ 601 h 711"/>
              <a:gd name="T26" fmla="*/ 174 w 451"/>
              <a:gd name="T27" fmla="*/ 574 h 711"/>
              <a:gd name="T28" fmla="*/ 174 w 451"/>
              <a:gd name="T29" fmla="*/ 479 h 711"/>
              <a:gd name="T30" fmla="*/ 122 w 451"/>
              <a:gd name="T31" fmla="*/ 491 h 711"/>
              <a:gd name="T32" fmla="*/ 93 w 451"/>
              <a:gd name="T33" fmla="*/ 423 h 711"/>
              <a:gd name="T34" fmla="*/ 0 w 451"/>
              <a:gd name="T35" fmla="*/ 341 h 711"/>
              <a:gd name="T36" fmla="*/ 67 w 451"/>
              <a:gd name="T37" fmla="*/ 214 h 711"/>
              <a:gd name="T38" fmla="*/ 48 w 451"/>
              <a:gd name="T39" fmla="*/ 154 h 711"/>
              <a:gd name="T40" fmla="*/ 116 w 451"/>
              <a:gd name="T41" fmla="*/ 142 h 711"/>
              <a:gd name="T42" fmla="*/ 122 w 451"/>
              <a:gd name="T43" fmla="*/ 61 h 711"/>
              <a:gd name="T44" fmla="*/ 84 w 451"/>
              <a:gd name="T45" fmla="*/ 16 h 7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1"/>
              <a:gd name="T70" fmla="*/ 0 h 711"/>
              <a:gd name="T71" fmla="*/ 451 w 451"/>
              <a:gd name="T72" fmla="*/ 711 h 71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1" h="711">
                <a:moveTo>
                  <a:pt x="84" y="16"/>
                </a:moveTo>
                <a:lnTo>
                  <a:pt x="358" y="0"/>
                </a:lnTo>
                <a:lnTo>
                  <a:pt x="383" y="64"/>
                </a:lnTo>
                <a:lnTo>
                  <a:pt x="436" y="441"/>
                </a:lnTo>
                <a:lnTo>
                  <a:pt x="451" y="491"/>
                </a:lnTo>
                <a:lnTo>
                  <a:pt x="409" y="591"/>
                </a:lnTo>
                <a:lnTo>
                  <a:pt x="409" y="661"/>
                </a:lnTo>
                <a:lnTo>
                  <a:pt x="363" y="653"/>
                </a:lnTo>
                <a:lnTo>
                  <a:pt x="364" y="711"/>
                </a:lnTo>
                <a:lnTo>
                  <a:pt x="316" y="688"/>
                </a:lnTo>
                <a:lnTo>
                  <a:pt x="291" y="696"/>
                </a:lnTo>
                <a:lnTo>
                  <a:pt x="254" y="689"/>
                </a:lnTo>
                <a:lnTo>
                  <a:pt x="226" y="601"/>
                </a:lnTo>
                <a:lnTo>
                  <a:pt x="174" y="574"/>
                </a:lnTo>
                <a:lnTo>
                  <a:pt x="174" y="479"/>
                </a:lnTo>
                <a:lnTo>
                  <a:pt x="122" y="491"/>
                </a:lnTo>
                <a:lnTo>
                  <a:pt x="93" y="423"/>
                </a:lnTo>
                <a:lnTo>
                  <a:pt x="0" y="341"/>
                </a:lnTo>
                <a:lnTo>
                  <a:pt x="67" y="214"/>
                </a:lnTo>
                <a:lnTo>
                  <a:pt x="48" y="154"/>
                </a:lnTo>
                <a:lnTo>
                  <a:pt x="116" y="142"/>
                </a:lnTo>
                <a:lnTo>
                  <a:pt x="122" y="61"/>
                </a:lnTo>
                <a:lnTo>
                  <a:pt x="84" y="16"/>
                </a:lnTo>
                <a:close/>
              </a:path>
            </a:pathLst>
          </a:custGeom>
          <a:solidFill>
            <a:srgbClr val="99CCFF"/>
          </a:solidFill>
          <a:ln w="3175">
            <a:solidFill>
              <a:srgbClr val="292929"/>
            </a:solidFill>
            <a:prstDash val="solid"/>
            <a:round/>
            <a:headEnd/>
            <a:tailEnd/>
          </a:ln>
        </p:spPr>
        <p:txBody>
          <a:bodyPr/>
          <a:lstStyle/>
          <a:p>
            <a:endParaRPr lang="en-US" dirty="0"/>
          </a:p>
        </p:txBody>
      </p:sp>
      <p:sp>
        <p:nvSpPr>
          <p:cNvPr id="6226" name="Freeform 93"/>
          <p:cNvSpPr>
            <a:spLocks noChangeAspect="1"/>
          </p:cNvSpPr>
          <p:nvPr/>
        </p:nvSpPr>
        <p:spPr bwMode="auto">
          <a:xfrm>
            <a:off x="6126163" y="3676651"/>
            <a:ext cx="836612" cy="687388"/>
          </a:xfrm>
          <a:custGeom>
            <a:avLst/>
            <a:gdLst>
              <a:gd name="T0" fmla="*/ 0 w 462"/>
              <a:gd name="T1" fmla="*/ 11 h 350"/>
              <a:gd name="T2" fmla="*/ 202 w 462"/>
              <a:gd name="T3" fmla="*/ 0 h 350"/>
              <a:gd name="T4" fmla="*/ 245 w 462"/>
              <a:gd name="T5" fmla="*/ 0 h 350"/>
              <a:gd name="T6" fmla="*/ 277 w 462"/>
              <a:gd name="T7" fmla="*/ 10 h 350"/>
              <a:gd name="T8" fmla="*/ 260 w 462"/>
              <a:gd name="T9" fmla="*/ 40 h 350"/>
              <a:gd name="T10" fmla="*/ 319 w 462"/>
              <a:gd name="T11" fmla="*/ 90 h 350"/>
              <a:gd name="T12" fmla="*/ 338 w 462"/>
              <a:gd name="T13" fmla="*/ 131 h 350"/>
              <a:gd name="T14" fmla="*/ 373 w 462"/>
              <a:gd name="T15" fmla="*/ 121 h 350"/>
              <a:gd name="T16" fmla="*/ 371 w 462"/>
              <a:gd name="T17" fmla="*/ 180 h 350"/>
              <a:gd name="T18" fmla="*/ 407 w 462"/>
              <a:gd name="T19" fmla="*/ 197 h 350"/>
              <a:gd name="T20" fmla="*/ 423 w 462"/>
              <a:gd name="T21" fmla="*/ 249 h 350"/>
              <a:gd name="T22" fmla="*/ 448 w 462"/>
              <a:gd name="T23" fmla="*/ 254 h 350"/>
              <a:gd name="T24" fmla="*/ 462 w 462"/>
              <a:gd name="T25" fmla="*/ 276 h 350"/>
              <a:gd name="T26" fmla="*/ 430 w 462"/>
              <a:gd name="T27" fmla="*/ 306 h 350"/>
              <a:gd name="T28" fmla="*/ 420 w 462"/>
              <a:gd name="T29" fmla="*/ 340 h 350"/>
              <a:gd name="T30" fmla="*/ 377 w 462"/>
              <a:gd name="T31" fmla="*/ 350 h 350"/>
              <a:gd name="T32" fmla="*/ 388 w 462"/>
              <a:gd name="T33" fmla="*/ 311 h 350"/>
              <a:gd name="T34" fmla="*/ 215 w 462"/>
              <a:gd name="T35" fmla="*/ 325 h 350"/>
              <a:gd name="T36" fmla="*/ 90 w 462"/>
              <a:gd name="T37" fmla="*/ 339 h 350"/>
              <a:gd name="T38" fmla="*/ 83 w 462"/>
              <a:gd name="T39" fmla="*/ 302 h 350"/>
              <a:gd name="T40" fmla="*/ 74 w 462"/>
              <a:gd name="T41" fmla="*/ 190 h 350"/>
              <a:gd name="T42" fmla="*/ 73 w 462"/>
              <a:gd name="T43" fmla="*/ 129 h 350"/>
              <a:gd name="T44" fmla="*/ 31 w 462"/>
              <a:gd name="T45" fmla="*/ 101 h 350"/>
              <a:gd name="T46" fmla="*/ 47 w 462"/>
              <a:gd name="T47" fmla="*/ 76 h 350"/>
              <a:gd name="T48" fmla="*/ 26 w 462"/>
              <a:gd name="T49" fmla="*/ 62 h 350"/>
              <a:gd name="T50" fmla="*/ 0 w 462"/>
              <a:gd name="T51" fmla="*/ 11 h 3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62"/>
              <a:gd name="T79" fmla="*/ 0 h 350"/>
              <a:gd name="T80" fmla="*/ 462 w 462"/>
              <a:gd name="T81" fmla="*/ 350 h 3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62" h="350">
                <a:moveTo>
                  <a:pt x="0" y="11"/>
                </a:moveTo>
                <a:lnTo>
                  <a:pt x="202" y="0"/>
                </a:lnTo>
                <a:lnTo>
                  <a:pt x="245" y="0"/>
                </a:lnTo>
                <a:lnTo>
                  <a:pt x="277" y="10"/>
                </a:lnTo>
                <a:lnTo>
                  <a:pt x="260" y="40"/>
                </a:lnTo>
                <a:lnTo>
                  <a:pt x="319" y="90"/>
                </a:lnTo>
                <a:lnTo>
                  <a:pt x="338" y="131"/>
                </a:lnTo>
                <a:lnTo>
                  <a:pt x="373" y="121"/>
                </a:lnTo>
                <a:lnTo>
                  <a:pt x="371" y="180"/>
                </a:lnTo>
                <a:lnTo>
                  <a:pt x="407" y="197"/>
                </a:lnTo>
                <a:lnTo>
                  <a:pt x="423" y="249"/>
                </a:lnTo>
                <a:lnTo>
                  <a:pt x="448" y="254"/>
                </a:lnTo>
                <a:lnTo>
                  <a:pt x="462" y="276"/>
                </a:lnTo>
                <a:lnTo>
                  <a:pt x="430" y="306"/>
                </a:lnTo>
                <a:lnTo>
                  <a:pt x="420" y="340"/>
                </a:lnTo>
                <a:lnTo>
                  <a:pt x="377" y="350"/>
                </a:lnTo>
                <a:lnTo>
                  <a:pt x="388" y="311"/>
                </a:lnTo>
                <a:lnTo>
                  <a:pt x="215" y="325"/>
                </a:lnTo>
                <a:lnTo>
                  <a:pt x="90" y="339"/>
                </a:lnTo>
                <a:lnTo>
                  <a:pt x="83" y="302"/>
                </a:lnTo>
                <a:lnTo>
                  <a:pt x="74" y="190"/>
                </a:lnTo>
                <a:lnTo>
                  <a:pt x="73" y="129"/>
                </a:lnTo>
                <a:lnTo>
                  <a:pt x="31" y="101"/>
                </a:lnTo>
                <a:lnTo>
                  <a:pt x="47" y="76"/>
                </a:lnTo>
                <a:lnTo>
                  <a:pt x="26" y="62"/>
                </a:lnTo>
                <a:lnTo>
                  <a:pt x="0" y="11"/>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sp>
        <p:nvSpPr>
          <p:cNvPr id="6227" name="Freeform 94"/>
          <p:cNvSpPr>
            <a:spLocks noChangeAspect="1"/>
          </p:cNvSpPr>
          <p:nvPr/>
        </p:nvSpPr>
        <p:spPr bwMode="auto">
          <a:xfrm>
            <a:off x="6010278" y="3222627"/>
            <a:ext cx="728663" cy="474663"/>
          </a:xfrm>
          <a:custGeom>
            <a:avLst/>
            <a:gdLst>
              <a:gd name="T0" fmla="*/ 9 w 628"/>
              <a:gd name="T1" fmla="*/ 20 h 404"/>
              <a:gd name="T2" fmla="*/ 0 w 628"/>
              <a:gd name="T3" fmla="*/ 92 h 404"/>
              <a:gd name="T4" fmla="*/ 12 w 628"/>
              <a:gd name="T5" fmla="*/ 167 h 404"/>
              <a:gd name="T6" fmla="*/ 71 w 628"/>
              <a:gd name="T7" fmla="*/ 321 h 404"/>
              <a:gd name="T8" fmla="*/ 104 w 628"/>
              <a:gd name="T9" fmla="*/ 404 h 404"/>
              <a:gd name="T10" fmla="*/ 474 w 628"/>
              <a:gd name="T11" fmla="*/ 386 h 404"/>
              <a:gd name="T12" fmla="*/ 535 w 628"/>
              <a:gd name="T13" fmla="*/ 404 h 404"/>
              <a:gd name="T14" fmla="*/ 571 w 628"/>
              <a:gd name="T15" fmla="*/ 326 h 404"/>
              <a:gd name="T16" fmla="*/ 558 w 628"/>
              <a:gd name="T17" fmla="*/ 269 h 404"/>
              <a:gd name="T18" fmla="*/ 620 w 628"/>
              <a:gd name="T19" fmla="*/ 257 h 404"/>
              <a:gd name="T20" fmla="*/ 628 w 628"/>
              <a:gd name="T21" fmla="*/ 169 h 404"/>
              <a:gd name="T22" fmla="*/ 591 w 628"/>
              <a:gd name="T23" fmla="*/ 130 h 404"/>
              <a:gd name="T24" fmla="*/ 527 w 628"/>
              <a:gd name="T25" fmla="*/ 92 h 404"/>
              <a:gd name="T26" fmla="*/ 540 w 628"/>
              <a:gd name="T27" fmla="*/ 38 h 404"/>
              <a:gd name="T28" fmla="*/ 513 w 628"/>
              <a:gd name="T29" fmla="*/ 0 h 404"/>
              <a:gd name="T30" fmla="*/ 375 w 628"/>
              <a:gd name="T31" fmla="*/ 5 h 404"/>
              <a:gd name="T32" fmla="*/ 234 w 628"/>
              <a:gd name="T33" fmla="*/ 12 h 404"/>
              <a:gd name="T34" fmla="*/ 184 w 628"/>
              <a:gd name="T35" fmla="*/ 10 h 404"/>
              <a:gd name="T36" fmla="*/ 9 w 628"/>
              <a:gd name="T37" fmla="*/ 20 h 4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8"/>
              <a:gd name="T58" fmla="*/ 0 h 404"/>
              <a:gd name="T59" fmla="*/ 628 w 628"/>
              <a:gd name="T60" fmla="*/ 404 h 4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8" h="404">
                <a:moveTo>
                  <a:pt x="9" y="20"/>
                </a:moveTo>
                <a:lnTo>
                  <a:pt x="0" y="92"/>
                </a:lnTo>
                <a:lnTo>
                  <a:pt x="12" y="167"/>
                </a:lnTo>
                <a:lnTo>
                  <a:pt x="71" y="321"/>
                </a:lnTo>
                <a:lnTo>
                  <a:pt x="104" y="404"/>
                </a:lnTo>
                <a:lnTo>
                  <a:pt x="474" y="386"/>
                </a:lnTo>
                <a:lnTo>
                  <a:pt x="535" y="404"/>
                </a:lnTo>
                <a:lnTo>
                  <a:pt x="571" y="326"/>
                </a:lnTo>
                <a:lnTo>
                  <a:pt x="558" y="269"/>
                </a:lnTo>
                <a:lnTo>
                  <a:pt x="620" y="257"/>
                </a:lnTo>
                <a:lnTo>
                  <a:pt x="628" y="169"/>
                </a:lnTo>
                <a:lnTo>
                  <a:pt x="591" y="130"/>
                </a:lnTo>
                <a:lnTo>
                  <a:pt x="527" y="92"/>
                </a:lnTo>
                <a:lnTo>
                  <a:pt x="540" y="38"/>
                </a:lnTo>
                <a:lnTo>
                  <a:pt x="513" y="0"/>
                </a:lnTo>
                <a:lnTo>
                  <a:pt x="375" y="5"/>
                </a:lnTo>
                <a:lnTo>
                  <a:pt x="234" y="12"/>
                </a:lnTo>
                <a:lnTo>
                  <a:pt x="184" y="10"/>
                </a:lnTo>
                <a:lnTo>
                  <a:pt x="9" y="20"/>
                </a:lnTo>
                <a:close/>
              </a:path>
            </a:pathLst>
          </a:custGeom>
          <a:solidFill>
            <a:srgbClr val="99CCFF"/>
          </a:solidFill>
          <a:ln w="1905" cap="flat" cmpd="sng">
            <a:solidFill>
              <a:srgbClr val="292929"/>
            </a:solidFill>
            <a:prstDash val="solid"/>
            <a:round/>
            <a:headEnd type="none" w="med" len="med"/>
            <a:tailEnd type="none" w="med" len="med"/>
          </a:ln>
        </p:spPr>
        <p:txBody>
          <a:bodyPr/>
          <a:lstStyle/>
          <a:p>
            <a:endParaRPr lang="en-US" dirty="0"/>
          </a:p>
        </p:txBody>
      </p:sp>
      <p:sp>
        <p:nvSpPr>
          <p:cNvPr id="6228" name="Text Box 95"/>
          <p:cNvSpPr txBox="1">
            <a:spLocks noChangeAspect="1" noChangeArrowheads="1"/>
          </p:cNvSpPr>
          <p:nvPr/>
        </p:nvSpPr>
        <p:spPr bwMode="auto">
          <a:xfrm>
            <a:off x="5511801" y="3457576"/>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NE</a:t>
            </a:r>
          </a:p>
        </p:txBody>
      </p:sp>
      <p:sp>
        <p:nvSpPr>
          <p:cNvPr id="6229" name="Text Box 96"/>
          <p:cNvSpPr txBox="1">
            <a:spLocks noChangeAspect="1" noChangeArrowheads="1"/>
          </p:cNvSpPr>
          <p:nvPr/>
        </p:nvSpPr>
        <p:spPr bwMode="auto">
          <a:xfrm>
            <a:off x="5568952" y="3876676"/>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KS</a:t>
            </a:r>
          </a:p>
        </p:txBody>
      </p:sp>
      <p:sp>
        <p:nvSpPr>
          <p:cNvPr id="6230" name="Text Box 97"/>
          <p:cNvSpPr txBox="1">
            <a:spLocks noChangeAspect="1" noChangeArrowheads="1"/>
          </p:cNvSpPr>
          <p:nvPr/>
        </p:nvSpPr>
        <p:spPr bwMode="auto">
          <a:xfrm>
            <a:off x="6207127" y="3409952"/>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IA</a:t>
            </a:r>
          </a:p>
        </p:txBody>
      </p:sp>
      <p:sp>
        <p:nvSpPr>
          <p:cNvPr id="6231" name="Text Box 98"/>
          <p:cNvSpPr txBox="1">
            <a:spLocks noChangeAspect="1" noChangeArrowheads="1"/>
          </p:cNvSpPr>
          <p:nvPr/>
        </p:nvSpPr>
        <p:spPr bwMode="auto">
          <a:xfrm>
            <a:off x="6389688" y="3924302"/>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MO</a:t>
            </a:r>
          </a:p>
        </p:txBody>
      </p:sp>
      <p:sp>
        <p:nvSpPr>
          <p:cNvPr id="6232" name="Text Box 99"/>
          <p:cNvSpPr txBox="1">
            <a:spLocks noChangeAspect="1" noChangeArrowheads="1"/>
          </p:cNvSpPr>
          <p:nvPr/>
        </p:nvSpPr>
        <p:spPr bwMode="auto">
          <a:xfrm>
            <a:off x="6705602" y="3581402"/>
            <a:ext cx="363537"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IL</a:t>
            </a:r>
          </a:p>
        </p:txBody>
      </p:sp>
      <p:sp>
        <p:nvSpPr>
          <p:cNvPr id="6233" name="Freeform 100"/>
          <p:cNvSpPr>
            <a:spLocks noChangeAspect="1"/>
          </p:cNvSpPr>
          <p:nvPr/>
        </p:nvSpPr>
        <p:spPr bwMode="auto">
          <a:xfrm>
            <a:off x="2805115" y="3141666"/>
            <a:ext cx="1112837" cy="1730375"/>
          </a:xfrm>
          <a:custGeom>
            <a:avLst/>
            <a:gdLst>
              <a:gd name="T0" fmla="*/ 45 w 587"/>
              <a:gd name="T1" fmla="*/ 0 h 835"/>
              <a:gd name="T2" fmla="*/ 315 w 587"/>
              <a:gd name="T3" fmla="*/ 49 h 835"/>
              <a:gd name="T4" fmla="*/ 256 w 587"/>
              <a:gd name="T5" fmla="*/ 295 h 835"/>
              <a:gd name="T6" fmla="*/ 559 w 587"/>
              <a:gd name="T7" fmla="*/ 669 h 835"/>
              <a:gd name="T8" fmla="*/ 587 w 587"/>
              <a:gd name="T9" fmla="*/ 717 h 835"/>
              <a:gd name="T10" fmla="*/ 558 w 587"/>
              <a:gd name="T11" fmla="*/ 740 h 835"/>
              <a:gd name="T12" fmla="*/ 539 w 587"/>
              <a:gd name="T13" fmla="*/ 781 h 835"/>
              <a:gd name="T14" fmla="*/ 522 w 587"/>
              <a:gd name="T15" fmla="*/ 806 h 835"/>
              <a:gd name="T16" fmla="*/ 540 w 587"/>
              <a:gd name="T17" fmla="*/ 828 h 835"/>
              <a:gd name="T18" fmla="*/ 509 w 587"/>
              <a:gd name="T19" fmla="*/ 835 h 835"/>
              <a:gd name="T20" fmla="*/ 331 w 587"/>
              <a:gd name="T21" fmla="*/ 829 h 835"/>
              <a:gd name="T22" fmla="*/ 320 w 587"/>
              <a:gd name="T23" fmla="*/ 780 h 835"/>
              <a:gd name="T24" fmla="*/ 288 w 587"/>
              <a:gd name="T25" fmla="*/ 745 h 835"/>
              <a:gd name="T26" fmla="*/ 266 w 587"/>
              <a:gd name="T27" fmla="*/ 732 h 835"/>
              <a:gd name="T28" fmla="*/ 259 w 587"/>
              <a:gd name="T29" fmla="*/ 706 h 835"/>
              <a:gd name="T30" fmla="*/ 241 w 587"/>
              <a:gd name="T31" fmla="*/ 693 h 835"/>
              <a:gd name="T32" fmla="*/ 222 w 587"/>
              <a:gd name="T33" fmla="*/ 675 h 835"/>
              <a:gd name="T34" fmla="*/ 215 w 587"/>
              <a:gd name="T35" fmla="*/ 656 h 835"/>
              <a:gd name="T36" fmla="*/ 198 w 587"/>
              <a:gd name="T37" fmla="*/ 643 h 835"/>
              <a:gd name="T38" fmla="*/ 170 w 587"/>
              <a:gd name="T39" fmla="*/ 650 h 835"/>
              <a:gd name="T40" fmla="*/ 139 w 587"/>
              <a:gd name="T41" fmla="*/ 639 h 835"/>
              <a:gd name="T42" fmla="*/ 139 w 587"/>
              <a:gd name="T43" fmla="*/ 629 h 835"/>
              <a:gd name="T44" fmla="*/ 138 w 587"/>
              <a:gd name="T45" fmla="*/ 606 h 835"/>
              <a:gd name="T46" fmla="*/ 125 w 587"/>
              <a:gd name="T47" fmla="*/ 581 h 835"/>
              <a:gd name="T48" fmla="*/ 124 w 587"/>
              <a:gd name="T49" fmla="*/ 560 h 835"/>
              <a:gd name="T50" fmla="*/ 110 w 587"/>
              <a:gd name="T51" fmla="*/ 541 h 835"/>
              <a:gd name="T52" fmla="*/ 114 w 587"/>
              <a:gd name="T53" fmla="*/ 524 h 835"/>
              <a:gd name="T54" fmla="*/ 75 w 587"/>
              <a:gd name="T55" fmla="*/ 481 h 835"/>
              <a:gd name="T56" fmla="*/ 75 w 587"/>
              <a:gd name="T57" fmla="*/ 457 h 835"/>
              <a:gd name="T58" fmla="*/ 95 w 587"/>
              <a:gd name="T59" fmla="*/ 448 h 835"/>
              <a:gd name="T60" fmla="*/ 95 w 587"/>
              <a:gd name="T61" fmla="*/ 433 h 835"/>
              <a:gd name="T62" fmla="*/ 75 w 587"/>
              <a:gd name="T63" fmla="*/ 428 h 835"/>
              <a:gd name="T64" fmla="*/ 66 w 587"/>
              <a:gd name="T65" fmla="*/ 405 h 835"/>
              <a:gd name="T66" fmla="*/ 56 w 587"/>
              <a:gd name="T67" fmla="*/ 365 h 835"/>
              <a:gd name="T68" fmla="*/ 85 w 587"/>
              <a:gd name="T69" fmla="*/ 386 h 835"/>
              <a:gd name="T70" fmla="*/ 74 w 587"/>
              <a:gd name="T71" fmla="*/ 358 h 835"/>
              <a:gd name="T72" fmla="*/ 95 w 587"/>
              <a:gd name="T73" fmla="*/ 358 h 835"/>
              <a:gd name="T74" fmla="*/ 95 w 587"/>
              <a:gd name="T75" fmla="*/ 337 h 835"/>
              <a:gd name="T76" fmla="*/ 74 w 587"/>
              <a:gd name="T77" fmla="*/ 323 h 835"/>
              <a:gd name="T78" fmla="*/ 64 w 587"/>
              <a:gd name="T79" fmla="*/ 343 h 835"/>
              <a:gd name="T80" fmla="*/ 45 w 587"/>
              <a:gd name="T81" fmla="*/ 336 h 835"/>
              <a:gd name="T82" fmla="*/ 7 w 587"/>
              <a:gd name="T83" fmla="*/ 242 h 835"/>
              <a:gd name="T84" fmla="*/ 17 w 587"/>
              <a:gd name="T85" fmla="*/ 175 h 835"/>
              <a:gd name="T86" fmla="*/ 0 w 587"/>
              <a:gd name="T87" fmla="*/ 137 h 835"/>
              <a:gd name="T88" fmla="*/ 8 w 587"/>
              <a:gd name="T89" fmla="*/ 108 h 835"/>
              <a:gd name="T90" fmla="*/ 27 w 587"/>
              <a:gd name="T91" fmla="*/ 102 h 835"/>
              <a:gd name="T92" fmla="*/ 45 w 587"/>
              <a:gd name="T93" fmla="*/ 56 h 835"/>
              <a:gd name="T94" fmla="*/ 45 w 587"/>
              <a:gd name="T95" fmla="*/ 0 h 8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87"/>
              <a:gd name="T145" fmla="*/ 0 h 835"/>
              <a:gd name="T146" fmla="*/ 587 w 587"/>
              <a:gd name="T147" fmla="*/ 835 h 8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87" h="835">
                <a:moveTo>
                  <a:pt x="45" y="0"/>
                </a:moveTo>
                <a:lnTo>
                  <a:pt x="315" y="49"/>
                </a:lnTo>
                <a:lnTo>
                  <a:pt x="256" y="295"/>
                </a:lnTo>
                <a:lnTo>
                  <a:pt x="559" y="669"/>
                </a:lnTo>
                <a:lnTo>
                  <a:pt x="587" y="717"/>
                </a:lnTo>
                <a:lnTo>
                  <a:pt x="558" y="740"/>
                </a:lnTo>
                <a:lnTo>
                  <a:pt x="539" y="781"/>
                </a:lnTo>
                <a:lnTo>
                  <a:pt x="522" y="806"/>
                </a:lnTo>
                <a:lnTo>
                  <a:pt x="540" y="828"/>
                </a:lnTo>
                <a:lnTo>
                  <a:pt x="509" y="835"/>
                </a:lnTo>
                <a:lnTo>
                  <a:pt x="331" y="829"/>
                </a:lnTo>
                <a:lnTo>
                  <a:pt x="320" y="780"/>
                </a:lnTo>
                <a:lnTo>
                  <a:pt x="288" y="745"/>
                </a:lnTo>
                <a:lnTo>
                  <a:pt x="266" y="732"/>
                </a:lnTo>
                <a:lnTo>
                  <a:pt x="259" y="706"/>
                </a:lnTo>
                <a:lnTo>
                  <a:pt x="241" y="693"/>
                </a:lnTo>
                <a:lnTo>
                  <a:pt x="222" y="675"/>
                </a:lnTo>
                <a:lnTo>
                  <a:pt x="215" y="656"/>
                </a:lnTo>
                <a:lnTo>
                  <a:pt x="198" y="643"/>
                </a:lnTo>
                <a:lnTo>
                  <a:pt x="170" y="650"/>
                </a:lnTo>
                <a:lnTo>
                  <a:pt x="139" y="639"/>
                </a:lnTo>
                <a:lnTo>
                  <a:pt x="139" y="629"/>
                </a:lnTo>
                <a:lnTo>
                  <a:pt x="138" y="606"/>
                </a:lnTo>
                <a:lnTo>
                  <a:pt x="125" y="581"/>
                </a:lnTo>
                <a:lnTo>
                  <a:pt x="124" y="560"/>
                </a:lnTo>
                <a:lnTo>
                  <a:pt x="110" y="541"/>
                </a:lnTo>
                <a:lnTo>
                  <a:pt x="114" y="524"/>
                </a:lnTo>
                <a:lnTo>
                  <a:pt x="75" y="481"/>
                </a:lnTo>
                <a:lnTo>
                  <a:pt x="75" y="457"/>
                </a:lnTo>
                <a:lnTo>
                  <a:pt x="95" y="448"/>
                </a:lnTo>
                <a:lnTo>
                  <a:pt x="95" y="433"/>
                </a:lnTo>
                <a:lnTo>
                  <a:pt x="75" y="428"/>
                </a:lnTo>
                <a:lnTo>
                  <a:pt x="66" y="405"/>
                </a:lnTo>
                <a:lnTo>
                  <a:pt x="56" y="365"/>
                </a:lnTo>
                <a:lnTo>
                  <a:pt x="85" y="386"/>
                </a:lnTo>
                <a:lnTo>
                  <a:pt x="74" y="358"/>
                </a:lnTo>
                <a:lnTo>
                  <a:pt x="95" y="358"/>
                </a:lnTo>
                <a:lnTo>
                  <a:pt x="95" y="337"/>
                </a:lnTo>
                <a:lnTo>
                  <a:pt x="74" y="323"/>
                </a:lnTo>
                <a:lnTo>
                  <a:pt x="64" y="343"/>
                </a:lnTo>
                <a:lnTo>
                  <a:pt x="45" y="336"/>
                </a:lnTo>
                <a:lnTo>
                  <a:pt x="7" y="242"/>
                </a:lnTo>
                <a:lnTo>
                  <a:pt x="17" y="175"/>
                </a:lnTo>
                <a:lnTo>
                  <a:pt x="0" y="137"/>
                </a:lnTo>
                <a:lnTo>
                  <a:pt x="8" y="108"/>
                </a:lnTo>
                <a:lnTo>
                  <a:pt x="27" y="102"/>
                </a:lnTo>
                <a:lnTo>
                  <a:pt x="45" y="56"/>
                </a:lnTo>
                <a:lnTo>
                  <a:pt x="45" y="0"/>
                </a:lnTo>
                <a:close/>
              </a:path>
            </a:pathLst>
          </a:custGeom>
          <a:solidFill>
            <a:schemeClr val="accent6">
              <a:lumMod val="75000"/>
            </a:schemeClr>
          </a:solidFill>
          <a:ln w="3175" cap="flat" cmpd="sng">
            <a:solidFill>
              <a:schemeClr val="tx1"/>
            </a:solidFill>
            <a:prstDash val="solid"/>
            <a:round/>
            <a:headEnd/>
            <a:tailEnd/>
          </a:ln>
        </p:spPr>
        <p:txBody>
          <a:bodyPr wrap="none" anchor="ctr"/>
          <a:lstStyle/>
          <a:p>
            <a:endParaRPr lang="en-US" dirty="0"/>
          </a:p>
        </p:txBody>
      </p:sp>
      <p:sp>
        <p:nvSpPr>
          <p:cNvPr id="6234" name="Freeform 101"/>
          <p:cNvSpPr>
            <a:spLocks noChangeAspect="1"/>
          </p:cNvSpPr>
          <p:nvPr/>
        </p:nvSpPr>
        <p:spPr bwMode="auto">
          <a:xfrm>
            <a:off x="2882901" y="2562227"/>
            <a:ext cx="1003300" cy="766763"/>
          </a:xfrm>
          <a:custGeom>
            <a:avLst/>
            <a:gdLst>
              <a:gd name="T0" fmla="*/ 122 w 557"/>
              <a:gd name="T1" fmla="*/ 0 h 391"/>
              <a:gd name="T2" fmla="*/ 105 w 557"/>
              <a:gd name="T3" fmla="*/ 8 h 391"/>
              <a:gd name="T4" fmla="*/ 95 w 557"/>
              <a:gd name="T5" fmla="*/ 43 h 391"/>
              <a:gd name="T6" fmla="*/ 85 w 557"/>
              <a:gd name="T7" fmla="*/ 72 h 391"/>
              <a:gd name="T8" fmla="*/ 78 w 557"/>
              <a:gd name="T9" fmla="*/ 95 h 391"/>
              <a:gd name="T10" fmla="*/ 68 w 557"/>
              <a:gd name="T11" fmla="*/ 120 h 391"/>
              <a:gd name="T12" fmla="*/ 56 w 557"/>
              <a:gd name="T13" fmla="*/ 145 h 391"/>
              <a:gd name="T14" fmla="*/ 41 w 557"/>
              <a:gd name="T15" fmla="*/ 173 h 391"/>
              <a:gd name="T16" fmla="*/ 21 w 557"/>
              <a:gd name="T17" fmla="*/ 206 h 391"/>
              <a:gd name="T18" fmla="*/ 0 w 557"/>
              <a:gd name="T19" fmla="*/ 237 h 391"/>
              <a:gd name="T20" fmla="*/ 0 w 557"/>
              <a:gd name="T21" fmla="*/ 305 h 391"/>
              <a:gd name="T22" fmla="*/ 312 w 557"/>
              <a:gd name="T23" fmla="*/ 364 h 391"/>
              <a:gd name="T24" fmla="*/ 457 w 557"/>
              <a:gd name="T25" fmla="*/ 391 h 391"/>
              <a:gd name="T26" fmla="*/ 487 w 557"/>
              <a:gd name="T27" fmla="*/ 255 h 391"/>
              <a:gd name="T28" fmla="*/ 505 w 557"/>
              <a:gd name="T29" fmla="*/ 244 h 391"/>
              <a:gd name="T30" fmla="*/ 488 w 557"/>
              <a:gd name="T31" fmla="*/ 214 h 391"/>
              <a:gd name="T32" fmla="*/ 497 w 557"/>
              <a:gd name="T33" fmla="*/ 182 h 391"/>
              <a:gd name="T34" fmla="*/ 557 w 557"/>
              <a:gd name="T35" fmla="*/ 130 h 391"/>
              <a:gd name="T36" fmla="*/ 516 w 557"/>
              <a:gd name="T37" fmla="*/ 83 h 391"/>
              <a:gd name="T38" fmla="*/ 342 w 557"/>
              <a:gd name="T39" fmla="*/ 50 h 391"/>
              <a:gd name="T40" fmla="*/ 319 w 557"/>
              <a:gd name="T41" fmla="*/ 63 h 391"/>
              <a:gd name="T42" fmla="*/ 287 w 557"/>
              <a:gd name="T43" fmla="*/ 40 h 391"/>
              <a:gd name="T44" fmla="*/ 260 w 557"/>
              <a:gd name="T45" fmla="*/ 65 h 391"/>
              <a:gd name="T46" fmla="*/ 233 w 557"/>
              <a:gd name="T47" fmla="*/ 40 h 391"/>
              <a:gd name="T48" fmla="*/ 164 w 557"/>
              <a:gd name="T49" fmla="*/ 42 h 391"/>
              <a:gd name="T50" fmla="*/ 173 w 557"/>
              <a:gd name="T51" fmla="*/ 3 h 391"/>
              <a:gd name="T52" fmla="*/ 122 w 557"/>
              <a:gd name="T53" fmla="*/ 0 h 3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7"/>
              <a:gd name="T82" fmla="*/ 0 h 391"/>
              <a:gd name="T83" fmla="*/ 557 w 557"/>
              <a:gd name="T84" fmla="*/ 391 h 39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7" h="391">
                <a:moveTo>
                  <a:pt x="122" y="0"/>
                </a:moveTo>
                <a:lnTo>
                  <a:pt x="105" y="8"/>
                </a:lnTo>
                <a:lnTo>
                  <a:pt x="95" y="43"/>
                </a:lnTo>
                <a:lnTo>
                  <a:pt x="85" y="72"/>
                </a:lnTo>
                <a:lnTo>
                  <a:pt x="78" y="95"/>
                </a:lnTo>
                <a:lnTo>
                  <a:pt x="68" y="120"/>
                </a:lnTo>
                <a:lnTo>
                  <a:pt x="56" y="145"/>
                </a:lnTo>
                <a:lnTo>
                  <a:pt x="41" y="173"/>
                </a:lnTo>
                <a:lnTo>
                  <a:pt x="21" y="206"/>
                </a:lnTo>
                <a:lnTo>
                  <a:pt x="0" y="237"/>
                </a:lnTo>
                <a:lnTo>
                  <a:pt x="0" y="305"/>
                </a:lnTo>
                <a:lnTo>
                  <a:pt x="312" y="364"/>
                </a:lnTo>
                <a:lnTo>
                  <a:pt x="457" y="391"/>
                </a:lnTo>
                <a:lnTo>
                  <a:pt x="487" y="255"/>
                </a:lnTo>
                <a:lnTo>
                  <a:pt x="505" y="244"/>
                </a:lnTo>
                <a:lnTo>
                  <a:pt x="488" y="214"/>
                </a:lnTo>
                <a:lnTo>
                  <a:pt x="497" y="182"/>
                </a:lnTo>
                <a:lnTo>
                  <a:pt x="557" y="130"/>
                </a:lnTo>
                <a:lnTo>
                  <a:pt x="516" y="83"/>
                </a:lnTo>
                <a:lnTo>
                  <a:pt x="342" y="50"/>
                </a:lnTo>
                <a:lnTo>
                  <a:pt x="319" y="63"/>
                </a:lnTo>
                <a:lnTo>
                  <a:pt x="287" y="40"/>
                </a:lnTo>
                <a:lnTo>
                  <a:pt x="260" y="65"/>
                </a:lnTo>
                <a:lnTo>
                  <a:pt x="233" y="40"/>
                </a:lnTo>
                <a:lnTo>
                  <a:pt x="164" y="42"/>
                </a:lnTo>
                <a:lnTo>
                  <a:pt x="173" y="3"/>
                </a:lnTo>
                <a:lnTo>
                  <a:pt x="122" y="0"/>
                </a:lnTo>
                <a:close/>
              </a:path>
            </a:pathLst>
          </a:custGeom>
          <a:solidFill>
            <a:schemeClr val="accent6">
              <a:lumMod val="75000"/>
            </a:schemeClr>
          </a:solidFill>
          <a:ln w="1905">
            <a:solidFill>
              <a:srgbClr val="292929"/>
            </a:solidFill>
            <a:prstDash val="solid"/>
            <a:round/>
            <a:headEnd/>
            <a:tailEnd/>
          </a:ln>
        </p:spPr>
        <p:txBody>
          <a:bodyPr/>
          <a:lstStyle/>
          <a:p>
            <a:endParaRPr lang="en-US" dirty="0"/>
          </a:p>
        </p:txBody>
      </p:sp>
      <p:sp>
        <p:nvSpPr>
          <p:cNvPr id="6235" name="Freeform 102"/>
          <p:cNvSpPr>
            <a:spLocks noChangeAspect="1"/>
          </p:cNvSpPr>
          <p:nvPr/>
        </p:nvSpPr>
        <p:spPr bwMode="auto">
          <a:xfrm>
            <a:off x="3071815" y="2144713"/>
            <a:ext cx="803275" cy="595312"/>
          </a:xfrm>
          <a:custGeom>
            <a:avLst/>
            <a:gdLst>
              <a:gd name="T0" fmla="*/ 113 w 447"/>
              <a:gd name="T1" fmla="*/ 0 h 301"/>
              <a:gd name="T2" fmla="*/ 205 w 447"/>
              <a:gd name="T3" fmla="*/ 23 h 301"/>
              <a:gd name="T4" fmla="*/ 275 w 447"/>
              <a:gd name="T5" fmla="*/ 38 h 301"/>
              <a:gd name="T6" fmla="*/ 309 w 447"/>
              <a:gd name="T7" fmla="*/ 45 h 301"/>
              <a:gd name="T8" fmla="*/ 344 w 447"/>
              <a:gd name="T9" fmla="*/ 49 h 301"/>
              <a:gd name="T10" fmla="*/ 390 w 447"/>
              <a:gd name="T11" fmla="*/ 57 h 301"/>
              <a:gd name="T12" fmla="*/ 447 w 447"/>
              <a:gd name="T13" fmla="*/ 67 h 301"/>
              <a:gd name="T14" fmla="*/ 411 w 447"/>
              <a:gd name="T15" fmla="*/ 301 h 301"/>
              <a:gd name="T16" fmla="*/ 237 w 447"/>
              <a:gd name="T17" fmla="*/ 268 h 301"/>
              <a:gd name="T18" fmla="*/ 214 w 447"/>
              <a:gd name="T19" fmla="*/ 283 h 301"/>
              <a:gd name="T20" fmla="*/ 182 w 447"/>
              <a:gd name="T21" fmla="*/ 260 h 301"/>
              <a:gd name="T22" fmla="*/ 155 w 447"/>
              <a:gd name="T23" fmla="*/ 283 h 301"/>
              <a:gd name="T24" fmla="*/ 129 w 447"/>
              <a:gd name="T25" fmla="*/ 263 h 301"/>
              <a:gd name="T26" fmla="*/ 58 w 447"/>
              <a:gd name="T27" fmla="*/ 260 h 301"/>
              <a:gd name="T28" fmla="*/ 68 w 447"/>
              <a:gd name="T29" fmla="*/ 221 h 301"/>
              <a:gd name="T30" fmla="*/ 17 w 447"/>
              <a:gd name="T31" fmla="*/ 218 h 301"/>
              <a:gd name="T32" fmla="*/ 12 w 447"/>
              <a:gd name="T33" fmla="*/ 196 h 301"/>
              <a:gd name="T34" fmla="*/ 22 w 447"/>
              <a:gd name="T35" fmla="*/ 173 h 301"/>
              <a:gd name="T36" fmla="*/ 9 w 447"/>
              <a:gd name="T37" fmla="*/ 152 h 301"/>
              <a:gd name="T38" fmla="*/ 10 w 447"/>
              <a:gd name="T39" fmla="*/ 93 h 301"/>
              <a:gd name="T40" fmla="*/ 0 w 447"/>
              <a:gd name="T41" fmla="*/ 48 h 301"/>
              <a:gd name="T42" fmla="*/ 7 w 447"/>
              <a:gd name="T43" fmla="*/ 31 h 301"/>
              <a:gd name="T44" fmla="*/ 29 w 447"/>
              <a:gd name="T45" fmla="*/ 38 h 301"/>
              <a:gd name="T46" fmla="*/ 53 w 447"/>
              <a:gd name="T47" fmla="*/ 64 h 301"/>
              <a:gd name="T48" fmla="*/ 97 w 447"/>
              <a:gd name="T49" fmla="*/ 70 h 301"/>
              <a:gd name="T50" fmla="*/ 108 w 447"/>
              <a:gd name="T51" fmla="*/ 92 h 301"/>
              <a:gd name="T52" fmla="*/ 87 w 447"/>
              <a:gd name="T53" fmla="*/ 92 h 301"/>
              <a:gd name="T54" fmla="*/ 84 w 447"/>
              <a:gd name="T55" fmla="*/ 111 h 301"/>
              <a:gd name="T56" fmla="*/ 97 w 447"/>
              <a:gd name="T57" fmla="*/ 113 h 301"/>
              <a:gd name="T58" fmla="*/ 102 w 447"/>
              <a:gd name="T59" fmla="*/ 131 h 301"/>
              <a:gd name="T60" fmla="*/ 76 w 447"/>
              <a:gd name="T61" fmla="*/ 145 h 301"/>
              <a:gd name="T62" fmla="*/ 76 w 447"/>
              <a:gd name="T63" fmla="*/ 158 h 301"/>
              <a:gd name="T64" fmla="*/ 106 w 447"/>
              <a:gd name="T65" fmla="*/ 158 h 301"/>
              <a:gd name="T66" fmla="*/ 113 w 447"/>
              <a:gd name="T67" fmla="*/ 126 h 301"/>
              <a:gd name="T68" fmla="*/ 136 w 447"/>
              <a:gd name="T69" fmla="*/ 106 h 301"/>
              <a:gd name="T70" fmla="*/ 108 w 447"/>
              <a:gd name="T71" fmla="*/ 55 h 301"/>
              <a:gd name="T72" fmla="*/ 126 w 447"/>
              <a:gd name="T73" fmla="*/ 39 h 301"/>
              <a:gd name="T74" fmla="*/ 113 w 447"/>
              <a:gd name="T75" fmla="*/ 0 h 30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7"/>
              <a:gd name="T115" fmla="*/ 0 h 301"/>
              <a:gd name="T116" fmla="*/ 447 w 447"/>
              <a:gd name="T117" fmla="*/ 301 h 30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7" h="301">
                <a:moveTo>
                  <a:pt x="113" y="0"/>
                </a:moveTo>
                <a:lnTo>
                  <a:pt x="205" y="23"/>
                </a:lnTo>
                <a:lnTo>
                  <a:pt x="275" y="38"/>
                </a:lnTo>
                <a:lnTo>
                  <a:pt x="309" y="45"/>
                </a:lnTo>
                <a:lnTo>
                  <a:pt x="344" y="49"/>
                </a:lnTo>
                <a:lnTo>
                  <a:pt x="390" y="57"/>
                </a:lnTo>
                <a:lnTo>
                  <a:pt x="447" y="67"/>
                </a:lnTo>
                <a:lnTo>
                  <a:pt x="411" y="301"/>
                </a:lnTo>
                <a:lnTo>
                  <a:pt x="237" y="268"/>
                </a:lnTo>
                <a:lnTo>
                  <a:pt x="214" y="283"/>
                </a:lnTo>
                <a:lnTo>
                  <a:pt x="182" y="260"/>
                </a:lnTo>
                <a:lnTo>
                  <a:pt x="155" y="283"/>
                </a:lnTo>
                <a:lnTo>
                  <a:pt x="129" y="263"/>
                </a:lnTo>
                <a:lnTo>
                  <a:pt x="58" y="260"/>
                </a:lnTo>
                <a:lnTo>
                  <a:pt x="68" y="221"/>
                </a:lnTo>
                <a:lnTo>
                  <a:pt x="17" y="218"/>
                </a:lnTo>
                <a:lnTo>
                  <a:pt x="12" y="196"/>
                </a:lnTo>
                <a:lnTo>
                  <a:pt x="22" y="173"/>
                </a:lnTo>
                <a:lnTo>
                  <a:pt x="9" y="152"/>
                </a:lnTo>
                <a:lnTo>
                  <a:pt x="10" y="93"/>
                </a:lnTo>
                <a:lnTo>
                  <a:pt x="0" y="48"/>
                </a:lnTo>
                <a:lnTo>
                  <a:pt x="7" y="31"/>
                </a:lnTo>
                <a:lnTo>
                  <a:pt x="29" y="38"/>
                </a:lnTo>
                <a:lnTo>
                  <a:pt x="53" y="64"/>
                </a:lnTo>
                <a:lnTo>
                  <a:pt x="97" y="70"/>
                </a:lnTo>
                <a:lnTo>
                  <a:pt x="108" y="92"/>
                </a:lnTo>
                <a:lnTo>
                  <a:pt x="87" y="92"/>
                </a:lnTo>
                <a:lnTo>
                  <a:pt x="84" y="111"/>
                </a:lnTo>
                <a:lnTo>
                  <a:pt x="97" y="113"/>
                </a:lnTo>
                <a:lnTo>
                  <a:pt x="102" y="131"/>
                </a:lnTo>
                <a:lnTo>
                  <a:pt x="76" y="145"/>
                </a:lnTo>
                <a:lnTo>
                  <a:pt x="76" y="158"/>
                </a:lnTo>
                <a:lnTo>
                  <a:pt x="106" y="158"/>
                </a:lnTo>
                <a:lnTo>
                  <a:pt x="113" y="126"/>
                </a:lnTo>
                <a:lnTo>
                  <a:pt x="136" y="106"/>
                </a:lnTo>
                <a:lnTo>
                  <a:pt x="108" y="55"/>
                </a:lnTo>
                <a:lnTo>
                  <a:pt x="126" y="39"/>
                </a:lnTo>
                <a:lnTo>
                  <a:pt x="113" y="0"/>
                </a:lnTo>
                <a:close/>
              </a:path>
            </a:pathLst>
          </a:custGeom>
          <a:solidFill>
            <a:schemeClr val="accent6">
              <a:lumMod val="75000"/>
            </a:schemeClr>
          </a:solidFill>
          <a:ln w="1905">
            <a:solidFill>
              <a:srgbClr val="292929"/>
            </a:solidFill>
            <a:prstDash val="solid"/>
            <a:round/>
            <a:headEnd/>
            <a:tailEnd/>
          </a:ln>
        </p:spPr>
        <p:txBody>
          <a:bodyPr/>
          <a:lstStyle/>
          <a:p>
            <a:endParaRPr lang="en-US" dirty="0"/>
          </a:p>
        </p:txBody>
      </p:sp>
      <p:sp>
        <p:nvSpPr>
          <p:cNvPr id="6236" name="Freeform 103"/>
          <p:cNvSpPr>
            <a:spLocks noChangeAspect="1"/>
          </p:cNvSpPr>
          <p:nvPr/>
        </p:nvSpPr>
        <p:spPr bwMode="auto">
          <a:xfrm>
            <a:off x="3265489" y="3257553"/>
            <a:ext cx="800100" cy="1211263"/>
          </a:xfrm>
          <a:custGeom>
            <a:avLst/>
            <a:gdLst>
              <a:gd name="T0" fmla="*/ 56 w 444"/>
              <a:gd name="T1" fmla="*/ 0 h 617"/>
              <a:gd name="T2" fmla="*/ 0 w 444"/>
              <a:gd name="T3" fmla="*/ 244 h 617"/>
              <a:gd name="T4" fmla="*/ 302 w 444"/>
              <a:gd name="T5" fmla="*/ 617 h 617"/>
              <a:gd name="T6" fmla="*/ 321 w 444"/>
              <a:gd name="T7" fmla="*/ 601 h 617"/>
              <a:gd name="T8" fmla="*/ 320 w 444"/>
              <a:gd name="T9" fmla="*/ 527 h 617"/>
              <a:gd name="T10" fmla="*/ 357 w 444"/>
              <a:gd name="T11" fmla="*/ 533 h 617"/>
              <a:gd name="T12" fmla="*/ 396 w 444"/>
              <a:gd name="T13" fmla="*/ 307 h 617"/>
              <a:gd name="T14" fmla="*/ 422 w 444"/>
              <a:gd name="T15" fmla="*/ 153 h 617"/>
              <a:gd name="T16" fmla="*/ 430 w 444"/>
              <a:gd name="T17" fmla="*/ 107 h 617"/>
              <a:gd name="T18" fmla="*/ 444 w 444"/>
              <a:gd name="T19" fmla="*/ 65 h 617"/>
              <a:gd name="T20" fmla="*/ 244 w 444"/>
              <a:gd name="T21" fmla="*/ 36 h 617"/>
              <a:gd name="T22" fmla="*/ 56 w 444"/>
              <a:gd name="T23" fmla="*/ 0 h 6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4"/>
              <a:gd name="T37" fmla="*/ 0 h 617"/>
              <a:gd name="T38" fmla="*/ 444 w 444"/>
              <a:gd name="T39" fmla="*/ 617 h 6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4" h="617">
                <a:moveTo>
                  <a:pt x="56" y="0"/>
                </a:moveTo>
                <a:lnTo>
                  <a:pt x="0" y="244"/>
                </a:lnTo>
                <a:lnTo>
                  <a:pt x="302" y="617"/>
                </a:lnTo>
                <a:lnTo>
                  <a:pt x="321" y="601"/>
                </a:lnTo>
                <a:lnTo>
                  <a:pt x="320" y="527"/>
                </a:lnTo>
                <a:lnTo>
                  <a:pt x="357" y="533"/>
                </a:lnTo>
                <a:lnTo>
                  <a:pt x="396" y="307"/>
                </a:lnTo>
                <a:lnTo>
                  <a:pt x="422" y="153"/>
                </a:lnTo>
                <a:lnTo>
                  <a:pt x="430" y="107"/>
                </a:lnTo>
                <a:lnTo>
                  <a:pt x="444" y="65"/>
                </a:lnTo>
                <a:lnTo>
                  <a:pt x="244" y="36"/>
                </a:lnTo>
                <a:lnTo>
                  <a:pt x="56" y="0"/>
                </a:lnTo>
                <a:close/>
              </a:path>
            </a:pathLst>
          </a:custGeom>
          <a:solidFill>
            <a:schemeClr val="accent6">
              <a:lumMod val="75000"/>
            </a:schemeClr>
          </a:solidFill>
          <a:ln w="1905" cap="flat" cmpd="sng">
            <a:solidFill>
              <a:srgbClr val="292929"/>
            </a:solidFill>
            <a:prstDash val="solid"/>
            <a:round/>
            <a:headEnd type="none" w="med" len="med"/>
            <a:tailEnd type="none" w="med" len="med"/>
          </a:ln>
        </p:spPr>
        <p:txBody>
          <a:bodyPr/>
          <a:lstStyle/>
          <a:p>
            <a:endParaRPr lang="en-US" dirty="0"/>
          </a:p>
        </p:txBody>
      </p:sp>
      <p:sp>
        <p:nvSpPr>
          <p:cNvPr id="6237" name="Freeform 104"/>
          <p:cNvSpPr>
            <a:spLocks noChangeAspect="1"/>
          </p:cNvSpPr>
          <p:nvPr/>
        </p:nvSpPr>
        <p:spPr bwMode="auto">
          <a:xfrm>
            <a:off x="3703639" y="2255837"/>
            <a:ext cx="723900" cy="1173163"/>
          </a:xfrm>
          <a:custGeom>
            <a:avLst/>
            <a:gdLst>
              <a:gd name="T0" fmla="*/ 97 w 401"/>
              <a:gd name="T1" fmla="*/ 0 h 598"/>
              <a:gd name="T2" fmla="*/ 61 w 401"/>
              <a:gd name="T3" fmla="*/ 234 h 598"/>
              <a:gd name="T4" fmla="*/ 98 w 401"/>
              <a:gd name="T5" fmla="*/ 283 h 598"/>
              <a:gd name="T6" fmla="*/ 39 w 401"/>
              <a:gd name="T7" fmla="*/ 335 h 598"/>
              <a:gd name="T8" fmla="*/ 32 w 401"/>
              <a:gd name="T9" fmla="*/ 371 h 598"/>
              <a:gd name="T10" fmla="*/ 48 w 401"/>
              <a:gd name="T11" fmla="*/ 397 h 598"/>
              <a:gd name="T12" fmla="*/ 32 w 401"/>
              <a:gd name="T13" fmla="*/ 409 h 598"/>
              <a:gd name="T14" fmla="*/ 0 w 401"/>
              <a:gd name="T15" fmla="*/ 544 h 598"/>
              <a:gd name="T16" fmla="*/ 191 w 401"/>
              <a:gd name="T17" fmla="*/ 576 h 598"/>
              <a:gd name="T18" fmla="*/ 372 w 401"/>
              <a:gd name="T19" fmla="*/ 598 h 598"/>
              <a:gd name="T20" fmla="*/ 390 w 401"/>
              <a:gd name="T21" fmla="*/ 474 h 598"/>
              <a:gd name="T22" fmla="*/ 401 w 401"/>
              <a:gd name="T23" fmla="*/ 406 h 598"/>
              <a:gd name="T24" fmla="*/ 383 w 401"/>
              <a:gd name="T25" fmla="*/ 382 h 598"/>
              <a:gd name="T26" fmla="*/ 342 w 401"/>
              <a:gd name="T27" fmla="*/ 389 h 598"/>
              <a:gd name="T28" fmla="*/ 288 w 401"/>
              <a:gd name="T29" fmla="*/ 394 h 598"/>
              <a:gd name="T30" fmla="*/ 278 w 401"/>
              <a:gd name="T31" fmla="*/ 339 h 598"/>
              <a:gd name="T32" fmla="*/ 212 w 401"/>
              <a:gd name="T33" fmla="*/ 294 h 598"/>
              <a:gd name="T34" fmla="*/ 221 w 401"/>
              <a:gd name="T35" fmla="*/ 265 h 598"/>
              <a:gd name="T36" fmla="*/ 227 w 401"/>
              <a:gd name="T37" fmla="*/ 214 h 598"/>
              <a:gd name="T38" fmla="*/ 143 w 401"/>
              <a:gd name="T39" fmla="*/ 104 h 598"/>
              <a:gd name="T40" fmla="*/ 155 w 401"/>
              <a:gd name="T41" fmla="*/ 7 h 598"/>
              <a:gd name="T42" fmla="*/ 97 w 401"/>
              <a:gd name="T43" fmla="*/ 0 h 5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1"/>
              <a:gd name="T67" fmla="*/ 0 h 598"/>
              <a:gd name="T68" fmla="*/ 401 w 401"/>
              <a:gd name="T69" fmla="*/ 598 h 59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1" h="598">
                <a:moveTo>
                  <a:pt x="97" y="0"/>
                </a:moveTo>
                <a:lnTo>
                  <a:pt x="61" y="234"/>
                </a:lnTo>
                <a:lnTo>
                  <a:pt x="98" y="283"/>
                </a:lnTo>
                <a:lnTo>
                  <a:pt x="39" y="335"/>
                </a:lnTo>
                <a:lnTo>
                  <a:pt x="32" y="371"/>
                </a:lnTo>
                <a:lnTo>
                  <a:pt x="48" y="397"/>
                </a:lnTo>
                <a:lnTo>
                  <a:pt x="32" y="409"/>
                </a:lnTo>
                <a:lnTo>
                  <a:pt x="0" y="544"/>
                </a:lnTo>
                <a:lnTo>
                  <a:pt x="191" y="576"/>
                </a:lnTo>
                <a:lnTo>
                  <a:pt x="372" y="598"/>
                </a:lnTo>
                <a:lnTo>
                  <a:pt x="390" y="474"/>
                </a:lnTo>
                <a:lnTo>
                  <a:pt x="401" y="406"/>
                </a:lnTo>
                <a:lnTo>
                  <a:pt x="383" y="382"/>
                </a:lnTo>
                <a:lnTo>
                  <a:pt x="342" y="389"/>
                </a:lnTo>
                <a:lnTo>
                  <a:pt x="288" y="394"/>
                </a:lnTo>
                <a:lnTo>
                  <a:pt x="278" y="339"/>
                </a:lnTo>
                <a:lnTo>
                  <a:pt x="212" y="294"/>
                </a:lnTo>
                <a:lnTo>
                  <a:pt x="221" y="265"/>
                </a:lnTo>
                <a:lnTo>
                  <a:pt x="227" y="214"/>
                </a:lnTo>
                <a:lnTo>
                  <a:pt x="143" y="104"/>
                </a:lnTo>
                <a:lnTo>
                  <a:pt x="155" y="7"/>
                </a:lnTo>
                <a:lnTo>
                  <a:pt x="97" y="0"/>
                </a:lnTo>
                <a:close/>
              </a:path>
            </a:pathLst>
          </a:custGeom>
          <a:solidFill>
            <a:schemeClr val="accent6">
              <a:lumMod val="75000"/>
            </a:schemeClr>
          </a:solidFill>
          <a:ln w="1905">
            <a:solidFill>
              <a:srgbClr val="292929"/>
            </a:solidFill>
            <a:prstDash val="solid"/>
            <a:round/>
            <a:headEnd/>
            <a:tailEnd/>
          </a:ln>
        </p:spPr>
        <p:txBody>
          <a:bodyPr/>
          <a:lstStyle/>
          <a:p>
            <a:endParaRPr lang="en-US" dirty="0"/>
          </a:p>
        </p:txBody>
      </p:sp>
      <p:sp>
        <p:nvSpPr>
          <p:cNvPr id="6238" name="Freeform 105"/>
          <p:cNvSpPr>
            <a:spLocks noChangeAspect="1"/>
          </p:cNvSpPr>
          <p:nvPr/>
        </p:nvSpPr>
        <p:spPr bwMode="auto">
          <a:xfrm>
            <a:off x="3927475" y="3386138"/>
            <a:ext cx="666751" cy="869951"/>
          </a:xfrm>
          <a:custGeom>
            <a:avLst/>
            <a:gdLst>
              <a:gd name="T0" fmla="*/ 69 w 372"/>
              <a:gd name="T1" fmla="*/ 0 h 441"/>
              <a:gd name="T2" fmla="*/ 251 w 372"/>
              <a:gd name="T3" fmla="*/ 23 h 441"/>
              <a:gd name="T4" fmla="*/ 239 w 372"/>
              <a:gd name="T5" fmla="*/ 107 h 441"/>
              <a:gd name="T6" fmla="*/ 372 w 372"/>
              <a:gd name="T7" fmla="*/ 118 h 441"/>
              <a:gd name="T8" fmla="*/ 335 w 372"/>
              <a:gd name="T9" fmla="*/ 441 h 441"/>
              <a:gd name="T10" fmla="*/ 0 w 372"/>
              <a:gd name="T11" fmla="*/ 407 h 441"/>
              <a:gd name="T12" fmla="*/ 34 w 372"/>
              <a:gd name="T13" fmla="*/ 202 h 441"/>
              <a:gd name="T14" fmla="*/ 69 w 372"/>
              <a:gd name="T15" fmla="*/ 0 h 441"/>
              <a:gd name="T16" fmla="*/ 0 60000 65536"/>
              <a:gd name="T17" fmla="*/ 0 60000 65536"/>
              <a:gd name="T18" fmla="*/ 0 60000 65536"/>
              <a:gd name="T19" fmla="*/ 0 60000 65536"/>
              <a:gd name="T20" fmla="*/ 0 60000 65536"/>
              <a:gd name="T21" fmla="*/ 0 60000 65536"/>
              <a:gd name="T22" fmla="*/ 0 60000 65536"/>
              <a:gd name="T23" fmla="*/ 0 60000 65536"/>
              <a:gd name="T24" fmla="*/ 0 w 372"/>
              <a:gd name="T25" fmla="*/ 0 h 441"/>
              <a:gd name="T26" fmla="*/ 372 w 372"/>
              <a:gd name="T27" fmla="*/ 441 h 4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2" h="441">
                <a:moveTo>
                  <a:pt x="69" y="0"/>
                </a:moveTo>
                <a:lnTo>
                  <a:pt x="251" y="23"/>
                </a:lnTo>
                <a:lnTo>
                  <a:pt x="239" y="107"/>
                </a:lnTo>
                <a:lnTo>
                  <a:pt x="372" y="118"/>
                </a:lnTo>
                <a:lnTo>
                  <a:pt x="335" y="441"/>
                </a:lnTo>
                <a:lnTo>
                  <a:pt x="0" y="407"/>
                </a:lnTo>
                <a:lnTo>
                  <a:pt x="34" y="202"/>
                </a:lnTo>
                <a:lnTo>
                  <a:pt x="69" y="0"/>
                </a:lnTo>
                <a:close/>
              </a:path>
            </a:pathLst>
          </a:custGeom>
          <a:solidFill>
            <a:schemeClr val="accent6">
              <a:lumMod val="75000"/>
            </a:schemeClr>
          </a:solidFill>
          <a:ln w="1905" cap="flat" cmpd="sng">
            <a:solidFill>
              <a:srgbClr val="292929"/>
            </a:solidFill>
            <a:prstDash val="solid"/>
            <a:round/>
            <a:headEnd type="none" w="med" len="med"/>
            <a:tailEnd type="none" w="med" len="med"/>
          </a:ln>
        </p:spPr>
        <p:txBody>
          <a:bodyPr/>
          <a:lstStyle/>
          <a:p>
            <a:endParaRPr lang="en-US" dirty="0"/>
          </a:p>
        </p:txBody>
      </p:sp>
      <p:sp>
        <p:nvSpPr>
          <p:cNvPr id="6239" name="Freeform 106"/>
          <p:cNvSpPr>
            <a:spLocks noChangeAspect="1"/>
          </p:cNvSpPr>
          <p:nvPr/>
        </p:nvSpPr>
        <p:spPr bwMode="auto">
          <a:xfrm>
            <a:off x="3957641" y="2268541"/>
            <a:ext cx="1252537" cy="784225"/>
          </a:xfrm>
          <a:custGeom>
            <a:avLst/>
            <a:gdLst>
              <a:gd name="T0" fmla="*/ 11 w 696"/>
              <a:gd name="T1" fmla="*/ 0 h 400"/>
              <a:gd name="T2" fmla="*/ 148 w 696"/>
              <a:gd name="T3" fmla="*/ 16 h 400"/>
              <a:gd name="T4" fmla="*/ 231 w 696"/>
              <a:gd name="T5" fmla="*/ 27 h 400"/>
              <a:gd name="T6" fmla="*/ 340 w 696"/>
              <a:gd name="T7" fmla="*/ 37 h 400"/>
              <a:gd name="T8" fmla="*/ 440 w 696"/>
              <a:gd name="T9" fmla="*/ 46 h 400"/>
              <a:gd name="T10" fmla="*/ 615 w 696"/>
              <a:gd name="T11" fmla="*/ 58 h 400"/>
              <a:gd name="T12" fmla="*/ 696 w 696"/>
              <a:gd name="T13" fmla="*/ 64 h 400"/>
              <a:gd name="T14" fmla="*/ 694 w 696"/>
              <a:gd name="T15" fmla="*/ 389 h 400"/>
              <a:gd name="T16" fmla="*/ 267 w 696"/>
              <a:gd name="T17" fmla="*/ 356 h 400"/>
              <a:gd name="T18" fmla="*/ 258 w 696"/>
              <a:gd name="T19" fmla="*/ 400 h 400"/>
              <a:gd name="T20" fmla="*/ 242 w 696"/>
              <a:gd name="T21" fmla="*/ 379 h 400"/>
              <a:gd name="T22" fmla="*/ 203 w 696"/>
              <a:gd name="T23" fmla="*/ 383 h 400"/>
              <a:gd name="T24" fmla="*/ 147 w 696"/>
              <a:gd name="T25" fmla="*/ 391 h 400"/>
              <a:gd name="T26" fmla="*/ 137 w 696"/>
              <a:gd name="T27" fmla="*/ 334 h 400"/>
              <a:gd name="T28" fmla="*/ 70 w 696"/>
              <a:gd name="T29" fmla="*/ 289 h 400"/>
              <a:gd name="T30" fmla="*/ 80 w 696"/>
              <a:gd name="T31" fmla="*/ 246 h 400"/>
              <a:gd name="T32" fmla="*/ 86 w 696"/>
              <a:gd name="T33" fmla="*/ 212 h 400"/>
              <a:gd name="T34" fmla="*/ 0 w 696"/>
              <a:gd name="T35" fmla="*/ 100 h 400"/>
              <a:gd name="T36" fmla="*/ 11 w 696"/>
              <a:gd name="T37" fmla="*/ 0 h 4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400"/>
              <a:gd name="T59" fmla="*/ 696 w 696"/>
              <a:gd name="T60" fmla="*/ 400 h 4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400">
                <a:moveTo>
                  <a:pt x="11" y="0"/>
                </a:moveTo>
                <a:lnTo>
                  <a:pt x="148" y="16"/>
                </a:lnTo>
                <a:lnTo>
                  <a:pt x="231" y="27"/>
                </a:lnTo>
                <a:lnTo>
                  <a:pt x="340" y="37"/>
                </a:lnTo>
                <a:lnTo>
                  <a:pt x="440" y="46"/>
                </a:lnTo>
                <a:lnTo>
                  <a:pt x="615" y="58"/>
                </a:lnTo>
                <a:lnTo>
                  <a:pt x="696" y="64"/>
                </a:lnTo>
                <a:lnTo>
                  <a:pt x="694" y="389"/>
                </a:lnTo>
                <a:lnTo>
                  <a:pt x="267" y="356"/>
                </a:lnTo>
                <a:lnTo>
                  <a:pt x="258" y="400"/>
                </a:lnTo>
                <a:lnTo>
                  <a:pt x="242" y="379"/>
                </a:lnTo>
                <a:lnTo>
                  <a:pt x="203" y="383"/>
                </a:lnTo>
                <a:lnTo>
                  <a:pt x="147" y="391"/>
                </a:lnTo>
                <a:lnTo>
                  <a:pt x="137" y="334"/>
                </a:lnTo>
                <a:lnTo>
                  <a:pt x="70" y="289"/>
                </a:lnTo>
                <a:lnTo>
                  <a:pt x="80" y="246"/>
                </a:lnTo>
                <a:lnTo>
                  <a:pt x="86" y="212"/>
                </a:lnTo>
                <a:lnTo>
                  <a:pt x="0" y="100"/>
                </a:lnTo>
                <a:lnTo>
                  <a:pt x="11" y="0"/>
                </a:lnTo>
                <a:close/>
              </a:path>
            </a:pathLst>
          </a:custGeom>
          <a:solidFill>
            <a:schemeClr val="accent6">
              <a:lumMod val="75000"/>
            </a:schemeClr>
          </a:solidFill>
          <a:ln w="1905" cap="flat" cmpd="sng">
            <a:solidFill>
              <a:srgbClr val="292929"/>
            </a:solidFill>
            <a:prstDash val="solid"/>
            <a:round/>
            <a:headEnd type="none" w="med" len="med"/>
            <a:tailEnd type="none" w="med" len="med"/>
          </a:ln>
        </p:spPr>
        <p:txBody>
          <a:bodyPr/>
          <a:lstStyle/>
          <a:p>
            <a:endParaRPr lang="en-US" dirty="0">
              <a:solidFill>
                <a:schemeClr val="accent1">
                  <a:lumMod val="75000"/>
                </a:schemeClr>
              </a:solidFill>
            </a:endParaRPr>
          </a:p>
        </p:txBody>
      </p:sp>
      <p:sp>
        <p:nvSpPr>
          <p:cNvPr id="6240" name="Freeform 107"/>
          <p:cNvSpPr>
            <a:spLocks noChangeAspect="1"/>
          </p:cNvSpPr>
          <p:nvPr/>
        </p:nvSpPr>
        <p:spPr bwMode="auto">
          <a:xfrm>
            <a:off x="4355308" y="2933545"/>
            <a:ext cx="854869" cy="739931"/>
          </a:xfrm>
          <a:custGeom>
            <a:avLst/>
            <a:gdLst>
              <a:gd name="T0" fmla="*/ 46 w 477"/>
              <a:gd name="T1" fmla="*/ 0 h 359"/>
              <a:gd name="T2" fmla="*/ 29 w 477"/>
              <a:gd name="T3" fmla="*/ 134 h 359"/>
              <a:gd name="T4" fmla="*/ 0 w 477"/>
              <a:gd name="T5" fmla="*/ 325 h 359"/>
              <a:gd name="T6" fmla="*/ 138 w 477"/>
              <a:gd name="T7" fmla="*/ 336 h 359"/>
              <a:gd name="T8" fmla="*/ 460 w 477"/>
              <a:gd name="T9" fmla="*/ 359 h 359"/>
              <a:gd name="T10" fmla="*/ 477 w 477"/>
              <a:gd name="T11" fmla="*/ 36 h 359"/>
              <a:gd name="T12" fmla="*/ 46 w 477"/>
              <a:gd name="T13" fmla="*/ 0 h 359"/>
              <a:gd name="T14" fmla="*/ 0 60000 65536"/>
              <a:gd name="T15" fmla="*/ 0 60000 65536"/>
              <a:gd name="T16" fmla="*/ 0 60000 65536"/>
              <a:gd name="T17" fmla="*/ 0 60000 65536"/>
              <a:gd name="T18" fmla="*/ 0 60000 65536"/>
              <a:gd name="T19" fmla="*/ 0 60000 65536"/>
              <a:gd name="T20" fmla="*/ 0 60000 65536"/>
              <a:gd name="T21" fmla="*/ 0 w 477"/>
              <a:gd name="T22" fmla="*/ 0 h 359"/>
              <a:gd name="T23" fmla="*/ 477 w 477"/>
              <a:gd name="T24" fmla="*/ 359 h 3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7" h="359">
                <a:moveTo>
                  <a:pt x="46" y="0"/>
                </a:moveTo>
                <a:lnTo>
                  <a:pt x="29" y="134"/>
                </a:lnTo>
                <a:lnTo>
                  <a:pt x="0" y="325"/>
                </a:lnTo>
                <a:lnTo>
                  <a:pt x="138" y="336"/>
                </a:lnTo>
                <a:lnTo>
                  <a:pt x="460" y="359"/>
                </a:lnTo>
                <a:lnTo>
                  <a:pt x="477" y="36"/>
                </a:lnTo>
                <a:lnTo>
                  <a:pt x="46" y="0"/>
                </a:lnTo>
                <a:close/>
              </a:path>
            </a:pathLst>
          </a:custGeom>
          <a:solidFill>
            <a:schemeClr val="accent6">
              <a:lumMod val="75000"/>
            </a:schemeClr>
          </a:solidFill>
          <a:ln w="1905" cap="flat" cmpd="sng">
            <a:solidFill>
              <a:schemeClr val="tx1"/>
            </a:solidFill>
            <a:prstDash val="solid"/>
            <a:round/>
            <a:headEnd type="none" w="med" len="med"/>
            <a:tailEnd type="none" w="med" len="med"/>
          </a:ln>
        </p:spPr>
        <p:txBody>
          <a:bodyPr/>
          <a:lstStyle/>
          <a:p>
            <a:endParaRPr lang="en-US" dirty="0"/>
          </a:p>
        </p:txBody>
      </p:sp>
      <p:sp>
        <p:nvSpPr>
          <p:cNvPr id="6241" name="Freeform 108"/>
          <p:cNvSpPr>
            <a:spLocks noChangeAspect="1"/>
          </p:cNvSpPr>
          <p:nvPr/>
        </p:nvSpPr>
        <p:spPr bwMode="auto">
          <a:xfrm>
            <a:off x="4521200" y="3616325"/>
            <a:ext cx="896939" cy="674688"/>
          </a:xfrm>
          <a:custGeom>
            <a:avLst/>
            <a:gdLst>
              <a:gd name="T0" fmla="*/ 42 w 497"/>
              <a:gd name="T1" fmla="*/ 0 h 341"/>
              <a:gd name="T2" fmla="*/ 17 w 497"/>
              <a:gd name="T3" fmla="*/ 205 h 341"/>
              <a:gd name="T4" fmla="*/ 0 w 497"/>
              <a:gd name="T5" fmla="*/ 323 h 341"/>
              <a:gd name="T6" fmla="*/ 249 w 497"/>
              <a:gd name="T7" fmla="*/ 334 h 341"/>
              <a:gd name="T8" fmla="*/ 486 w 497"/>
              <a:gd name="T9" fmla="*/ 341 h 341"/>
              <a:gd name="T10" fmla="*/ 494 w 497"/>
              <a:gd name="T11" fmla="*/ 182 h 341"/>
              <a:gd name="T12" fmla="*/ 497 w 497"/>
              <a:gd name="T13" fmla="*/ 26 h 341"/>
              <a:gd name="T14" fmla="*/ 362 w 497"/>
              <a:gd name="T15" fmla="*/ 24 h 341"/>
              <a:gd name="T16" fmla="*/ 42 w 497"/>
              <a:gd name="T17" fmla="*/ 0 h 3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7"/>
              <a:gd name="T28" fmla="*/ 0 h 341"/>
              <a:gd name="T29" fmla="*/ 497 w 497"/>
              <a:gd name="T30" fmla="*/ 341 h 3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7" h="341">
                <a:moveTo>
                  <a:pt x="42" y="0"/>
                </a:moveTo>
                <a:lnTo>
                  <a:pt x="17" y="205"/>
                </a:lnTo>
                <a:lnTo>
                  <a:pt x="0" y="323"/>
                </a:lnTo>
                <a:lnTo>
                  <a:pt x="249" y="334"/>
                </a:lnTo>
                <a:lnTo>
                  <a:pt x="486" y="341"/>
                </a:lnTo>
                <a:lnTo>
                  <a:pt x="494" y="182"/>
                </a:lnTo>
                <a:lnTo>
                  <a:pt x="497" y="26"/>
                </a:lnTo>
                <a:lnTo>
                  <a:pt x="362" y="24"/>
                </a:lnTo>
                <a:lnTo>
                  <a:pt x="42" y="0"/>
                </a:lnTo>
                <a:close/>
              </a:path>
            </a:pathLst>
          </a:custGeom>
          <a:solidFill>
            <a:srgbClr val="FFCC00"/>
          </a:solidFill>
          <a:ln w="1905" cap="flat" cmpd="sng">
            <a:solidFill>
              <a:srgbClr val="292929"/>
            </a:solidFill>
            <a:prstDash val="solid"/>
            <a:round/>
            <a:headEnd type="none" w="med" len="med"/>
            <a:tailEnd type="none" w="med" len="med"/>
          </a:ln>
        </p:spPr>
        <p:txBody>
          <a:bodyPr/>
          <a:lstStyle/>
          <a:p>
            <a:endParaRPr lang="en-US" dirty="0"/>
          </a:p>
        </p:txBody>
      </p:sp>
      <p:sp>
        <p:nvSpPr>
          <p:cNvPr id="6242" name="Freeform 109"/>
          <p:cNvSpPr>
            <a:spLocks noChangeAspect="1"/>
          </p:cNvSpPr>
          <p:nvPr/>
        </p:nvSpPr>
        <p:spPr bwMode="auto">
          <a:xfrm>
            <a:off x="3716339" y="4183063"/>
            <a:ext cx="812800" cy="906463"/>
          </a:xfrm>
          <a:custGeom>
            <a:avLst/>
            <a:gdLst>
              <a:gd name="T0" fmla="*/ 114 w 450"/>
              <a:gd name="T1" fmla="*/ 0 h 461"/>
              <a:gd name="T2" fmla="*/ 105 w 450"/>
              <a:gd name="T3" fmla="*/ 60 h 461"/>
              <a:gd name="T4" fmla="*/ 66 w 450"/>
              <a:gd name="T5" fmla="*/ 53 h 461"/>
              <a:gd name="T6" fmla="*/ 69 w 450"/>
              <a:gd name="T7" fmla="*/ 130 h 461"/>
              <a:gd name="T8" fmla="*/ 50 w 450"/>
              <a:gd name="T9" fmla="*/ 145 h 461"/>
              <a:gd name="T10" fmla="*/ 78 w 450"/>
              <a:gd name="T11" fmla="*/ 193 h 461"/>
              <a:gd name="T12" fmla="*/ 50 w 450"/>
              <a:gd name="T13" fmla="*/ 214 h 461"/>
              <a:gd name="T14" fmla="*/ 35 w 450"/>
              <a:gd name="T15" fmla="*/ 248 h 461"/>
              <a:gd name="T16" fmla="*/ 14 w 450"/>
              <a:gd name="T17" fmla="*/ 282 h 461"/>
              <a:gd name="T18" fmla="*/ 29 w 450"/>
              <a:gd name="T19" fmla="*/ 301 h 461"/>
              <a:gd name="T20" fmla="*/ 2 w 450"/>
              <a:gd name="T21" fmla="*/ 309 h 461"/>
              <a:gd name="T22" fmla="*/ 0 w 450"/>
              <a:gd name="T23" fmla="*/ 341 h 461"/>
              <a:gd name="T24" fmla="*/ 253 w 450"/>
              <a:gd name="T25" fmla="*/ 458 h 461"/>
              <a:gd name="T26" fmla="*/ 396 w 450"/>
              <a:gd name="T27" fmla="*/ 461 h 461"/>
              <a:gd name="T28" fmla="*/ 450 w 450"/>
              <a:gd name="T29" fmla="*/ 36 h 461"/>
              <a:gd name="T30" fmla="*/ 114 w 450"/>
              <a:gd name="T31" fmla="*/ 0 h 4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0"/>
              <a:gd name="T49" fmla="*/ 0 h 461"/>
              <a:gd name="T50" fmla="*/ 450 w 450"/>
              <a:gd name="T51" fmla="*/ 461 h 4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0" h="461">
                <a:moveTo>
                  <a:pt x="114" y="0"/>
                </a:moveTo>
                <a:lnTo>
                  <a:pt x="105" y="60"/>
                </a:lnTo>
                <a:lnTo>
                  <a:pt x="66" y="53"/>
                </a:lnTo>
                <a:lnTo>
                  <a:pt x="69" y="130"/>
                </a:lnTo>
                <a:lnTo>
                  <a:pt x="50" y="145"/>
                </a:lnTo>
                <a:lnTo>
                  <a:pt x="78" y="193"/>
                </a:lnTo>
                <a:lnTo>
                  <a:pt x="50" y="214"/>
                </a:lnTo>
                <a:lnTo>
                  <a:pt x="35" y="248"/>
                </a:lnTo>
                <a:lnTo>
                  <a:pt x="14" y="282"/>
                </a:lnTo>
                <a:lnTo>
                  <a:pt x="29" y="301"/>
                </a:lnTo>
                <a:lnTo>
                  <a:pt x="2" y="309"/>
                </a:lnTo>
                <a:lnTo>
                  <a:pt x="0" y="341"/>
                </a:lnTo>
                <a:lnTo>
                  <a:pt x="253" y="458"/>
                </a:lnTo>
                <a:lnTo>
                  <a:pt x="396" y="461"/>
                </a:lnTo>
                <a:lnTo>
                  <a:pt x="450" y="36"/>
                </a:lnTo>
                <a:lnTo>
                  <a:pt x="114" y="0"/>
                </a:lnTo>
                <a:close/>
              </a:path>
            </a:pathLst>
          </a:custGeom>
          <a:solidFill>
            <a:schemeClr val="accent6">
              <a:lumMod val="75000"/>
            </a:schemeClr>
          </a:solidFill>
          <a:ln w="1905">
            <a:solidFill>
              <a:srgbClr val="292929"/>
            </a:solidFill>
            <a:prstDash val="solid"/>
            <a:round/>
            <a:headEnd/>
            <a:tailEnd/>
          </a:ln>
        </p:spPr>
        <p:txBody>
          <a:bodyPr/>
          <a:lstStyle/>
          <a:p>
            <a:endParaRPr lang="en-US" dirty="0"/>
          </a:p>
        </p:txBody>
      </p:sp>
      <p:sp>
        <p:nvSpPr>
          <p:cNvPr id="6243" name="Freeform 110"/>
          <p:cNvSpPr>
            <a:spLocks noChangeAspect="1"/>
          </p:cNvSpPr>
          <p:nvPr/>
        </p:nvSpPr>
        <p:spPr bwMode="auto">
          <a:xfrm>
            <a:off x="4427541" y="4246565"/>
            <a:ext cx="860425" cy="860425"/>
          </a:xfrm>
          <a:custGeom>
            <a:avLst/>
            <a:gdLst>
              <a:gd name="T0" fmla="*/ 57 w 478"/>
              <a:gd name="T1" fmla="*/ 0 h 437"/>
              <a:gd name="T2" fmla="*/ 478 w 478"/>
              <a:gd name="T3" fmla="*/ 18 h 437"/>
              <a:gd name="T4" fmla="*/ 457 w 478"/>
              <a:gd name="T5" fmla="*/ 403 h 437"/>
              <a:gd name="T6" fmla="*/ 321 w 478"/>
              <a:gd name="T7" fmla="*/ 396 h 437"/>
              <a:gd name="T8" fmla="*/ 193 w 478"/>
              <a:gd name="T9" fmla="*/ 393 h 437"/>
              <a:gd name="T10" fmla="*/ 193 w 478"/>
              <a:gd name="T11" fmla="*/ 408 h 437"/>
              <a:gd name="T12" fmla="*/ 86 w 478"/>
              <a:gd name="T13" fmla="*/ 408 h 437"/>
              <a:gd name="T14" fmla="*/ 80 w 478"/>
              <a:gd name="T15" fmla="*/ 437 h 437"/>
              <a:gd name="T16" fmla="*/ 0 w 478"/>
              <a:gd name="T17" fmla="*/ 428 h 437"/>
              <a:gd name="T18" fmla="*/ 45 w 478"/>
              <a:gd name="T19" fmla="*/ 101 h 437"/>
              <a:gd name="T20" fmla="*/ 57 w 478"/>
              <a:gd name="T21" fmla="*/ 0 h 4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8"/>
              <a:gd name="T34" fmla="*/ 0 h 437"/>
              <a:gd name="T35" fmla="*/ 478 w 478"/>
              <a:gd name="T36" fmla="*/ 437 h 4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8" h="437">
                <a:moveTo>
                  <a:pt x="57" y="0"/>
                </a:moveTo>
                <a:lnTo>
                  <a:pt x="478" y="18"/>
                </a:lnTo>
                <a:lnTo>
                  <a:pt x="457" y="403"/>
                </a:lnTo>
                <a:lnTo>
                  <a:pt x="321" y="396"/>
                </a:lnTo>
                <a:lnTo>
                  <a:pt x="193" y="393"/>
                </a:lnTo>
                <a:lnTo>
                  <a:pt x="193" y="408"/>
                </a:lnTo>
                <a:lnTo>
                  <a:pt x="86" y="408"/>
                </a:lnTo>
                <a:lnTo>
                  <a:pt x="80" y="437"/>
                </a:lnTo>
                <a:lnTo>
                  <a:pt x="0" y="428"/>
                </a:lnTo>
                <a:lnTo>
                  <a:pt x="45" y="101"/>
                </a:lnTo>
                <a:lnTo>
                  <a:pt x="57" y="0"/>
                </a:lnTo>
                <a:close/>
              </a:path>
            </a:pathLst>
          </a:custGeom>
          <a:solidFill>
            <a:srgbClr val="FFCC00"/>
          </a:solidFill>
          <a:ln w="1905" cap="flat" cmpd="sng">
            <a:solidFill>
              <a:srgbClr val="292929"/>
            </a:solidFill>
            <a:prstDash val="solid"/>
            <a:round/>
            <a:headEnd type="none" w="med" len="med"/>
            <a:tailEnd type="none" w="med" len="med"/>
          </a:ln>
        </p:spPr>
        <p:txBody>
          <a:bodyPr/>
          <a:lstStyle/>
          <a:p>
            <a:endParaRPr lang="en-US" dirty="0"/>
          </a:p>
        </p:txBody>
      </p:sp>
      <p:sp>
        <p:nvSpPr>
          <p:cNvPr id="6244" name="Text Box 111"/>
          <p:cNvSpPr txBox="1">
            <a:spLocks noChangeAspect="1" noChangeArrowheads="1"/>
          </p:cNvSpPr>
          <p:nvPr/>
        </p:nvSpPr>
        <p:spPr bwMode="auto">
          <a:xfrm>
            <a:off x="3389313" y="2387602"/>
            <a:ext cx="411163"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WA</a:t>
            </a:r>
          </a:p>
        </p:txBody>
      </p:sp>
      <p:sp>
        <p:nvSpPr>
          <p:cNvPr id="6245" name="Text Box 112"/>
          <p:cNvSpPr txBox="1">
            <a:spLocks noChangeAspect="1" noChangeArrowheads="1"/>
          </p:cNvSpPr>
          <p:nvPr/>
        </p:nvSpPr>
        <p:spPr bwMode="auto">
          <a:xfrm>
            <a:off x="3213101" y="2859090"/>
            <a:ext cx="411163"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OR</a:t>
            </a:r>
          </a:p>
        </p:txBody>
      </p:sp>
      <p:sp>
        <p:nvSpPr>
          <p:cNvPr id="6246" name="Text Box 113"/>
          <p:cNvSpPr txBox="1">
            <a:spLocks noChangeAspect="1" noChangeArrowheads="1"/>
          </p:cNvSpPr>
          <p:nvPr/>
        </p:nvSpPr>
        <p:spPr bwMode="auto">
          <a:xfrm>
            <a:off x="3898900" y="3038476"/>
            <a:ext cx="414339"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ID</a:t>
            </a:r>
          </a:p>
        </p:txBody>
      </p:sp>
      <p:sp>
        <p:nvSpPr>
          <p:cNvPr id="6247" name="Text Box 114"/>
          <p:cNvSpPr txBox="1">
            <a:spLocks noChangeAspect="1" noChangeArrowheads="1"/>
          </p:cNvSpPr>
          <p:nvPr/>
        </p:nvSpPr>
        <p:spPr bwMode="auto">
          <a:xfrm>
            <a:off x="4445001" y="2511427"/>
            <a:ext cx="407988"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MT</a:t>
            </a:r>
          </a:p>
        </p:txBody>
      </p:sp>
      <p:sp>
        <p:nvSpPr>
          <p:cNvPr id="6248" name="Text Box 115"/>
          <p:cNvSpPr txBox="1">
            <a:spLocks noChangeAspect="1" noChangeArrowheads="1"/>
          </p:cNvSpPr>
          <p:nvPr/>
        </p:nvSpPr>
        <p:spPr bwMode="auto">
          <a:xfrm>
            <a:off x="4560097" y="3139510"/>
            <a:ext cx="409575"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WY</a:t>
            </a:r>
          </a:p>
        </p:txBody>
      </p:sp>
      <p:sp>
        <p:nvSpPr>
          <p:cNvPr id="6249" name="Text Box 116"/>
          <p:cNvSpPr txBox="1">
            <a:spLocks noChangeAspect="1" noChangeArrowheads="1"/>
          </p:cNvSpPr>
          <p:nvPr/>
        </p:nvSpPr>
        <p:spPr bwMode="auto">
          <a:xfrm>
            <a:off x="3095627" y="4005264"/>
            <a:ext cx="411163"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CA</a:t>
            </a:r>
          </a:p>
        </p:txBody>
      </p:sp>
      <p:sp>
        <p:nvSpPr>
          <p:cNvPr id="6250" name="Text Box 117"/>
          <p:cNvSpPr txBox="1">
            <a:spLocks noChangeAspect="1" noChangeArrowheads="1"/>
          </p:cNvSpPr>
          <p:nvPr/>
        </p:nvSpPr>
        <p:spPr bwMode="auto">
          <a:xfrm>
            <a:off x="3506788" y="3643315"/>
            <a:ext cx="411163"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NV</a:t>
            </a:r>
          </a:p>
        </p:txBody>
      </p:sp>
      <p:sp>
        <p:nvSpPr>
          <p:cNvPr id="6251" name="Text Box 118"/>
          <p:cNvSpPr txBox="1">
            <a:spLocks noChangeAspect="1" noChangeArrowheads="1"/>
          </p:cNvSpPr>
          <p:nvPr/>
        </p:nvSpPr>
        <p:spPr bwMode="auto">
          <a:xfrm>
            <a:off x="3975102" y="4489452"/>
            <a:ext cx="409575"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AZ</a:t>
            </a:r>
          </a:p>
        </p:txBody>
      </p:sp>
      <p:sp>
        <p:nvSpPr>
          <p:cNvPr id="6252" name="Text Box 119"/>
          <p:cNvSpPr txBox="1">
            <a:spLocks noChangeAspect="1" noChangeArrowheads="1"/>
          </p:cNvSpPr>
          <p:nvPr/>
        </p:nvSpPr>
        <p:spPr bwMode="auto">
          <a:xfrm>
            <a:off x="4676778" y="4491041"/>
            <a:ext cx="409575" cy="256765"/>
          </a:xfrm>
          <a:prstGeom prst="rect">
            <a:avLst/>
          </a:prstGeom>
          <a:solidFill>
            <a:srgbClr val="FFCC00"/>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NM</a:t>
            </a:r>
          </a:p>
        </p:txBody>
      </p:sp>
      <p:sp>
        <p:nvSpPr>
          <p:cNvPr id="6253" name="Text Box 120"/>
          <p:cNvSpPr txBox="1">
            <a:spLocks noChangeAspect="1" noChangeArrowheads="1"/>
          </p:cNvSpPr>
          <p:nvPr/>
        </p:nvSpPr>
        <p:spPr bwMode="auto">
          <a:xfrm>
            <a:off x="4151315" y="3816352"/>
            <a:ext cx="407987" cy="256765"/>
          </a:xfrm>
          <a:prstGeom prst="rect">
            <a:avLst/>
          </a:prstGeom>
          <a:solidFill>
            <a:schemeClr val="accent6">
              <a:lumMod val="75000"/>
            </a:schemeClr>
          </a:solid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UT</a:t>
            </a:r>
          </a:p>
        </p:txBody>
      </p:sp>
      <p:sp>
        <p:nvSpPr>
          <p:cNvPr id="6254" name="Text Box 121"/>
          <p:cNvSpPr txBox="1">
            <a:spLocks noChangeAspect="1" noChangeArrowheads="1"/>
          </p:cNvSpPr>
          <p:nvPr/>
        </p:nvSpPr>
        <p:spPr bwMode="auto">
          <a:xfrm>
            <a:off x="4852989" y="3813177"/>
            <a:ext cx="407987" cy="256765"/>
          </a:xfrm>
          <a:prstGeom prst="rect">
            <a:avLst/>
          </a:prstGeom>
          <a:noFill/>
          <a:ln w="9525">
            <a:noFill/>
            <a:miter lim="800000"/>
            <a:headEnd/>
            <a:tailEnd/>
          </a:ln>
        </p:spPr>
        <p:txBody>
          <a:bodyPr lIns="101883" tIns="50941" rIns="101883" bIns="50941">
            <a:spAutoFit/>
          </a:bodyPr>
          <a:lstStyle/>
          <a:p>
            <a:pPr defTabSz="1019149">
              <a:spcBef>
                <a:spcPct val="50000"/>
              </a:spcBef>
            </a:pPr>
            <a:r>
              <a:rPr lang="en-US" sz="1000" b="1" dirty="0">
                <a:latin typeface="Arial Narrow" pitchFamily="34" charset="0"/>
              </a:rPr>
              <a:t>CO</a:t>
            </a:r>
          </a:p>
        </p:txBody>
      </p:sp>
      <p:grpSp>
        <p:nvGrpSpPr>
          <p:cNvPr id="6" name="Group 5">
            <a:extLst>
              <a:ext uri="{FF2B5EF4-FFF2-40B4-BE49-F238E27FC236}">
                <a16:creationId xmlns:a16="http://schemas.microsoft.com/office/drawing/2014/main" id="{2A5362C7-DAE0-4888-94DE-C83CA54EB867}"/>
              </a:ext>
            </a:extLst>
          </p:cNvPr>
          <p:cNvGrpSpPr/>
          <p:nvPr/>
        </p:nvGrpSpPr>
        <p:grpSpPr>
          <a:xfrm>
            <a:off x="1803400" y="1803400"/>
            <a:ext cx="838200" cy="609600"/>
            <a:chOff x="776300" y="1028700"/>
            <a:chExt cx="628650" cy="457200"/>
          </a:xfrm>
          <a:solidFill>
            <a:schemeClr val="bg1">
              <a:lumMod val="50000"/>
            </a:schemeClr>
          </a:solidFill>
        </p:grpSpPr>
        <p:sp>
          <p:nvSpPr>
            <p:cNvPr id="6154" name="Freeform 11"/>
            <p:cNvSpPr>
              <a:spLocks/>
            </p:cNvSpPr>
            <p:nvPr/>
          </p:nvSpPr>
          <p:spPr bwMode="auto">
            <a:xfrm>
              <a:off x="776300" y="1028700"/>
              <a:ext cx="628650" cy="457200"/>
            </a:xfrm>
            <a:custGeom>
              <a:avLst/>
              <a:gdLst>
                <a:gd name="T0" fmla="*/ 436 w 450"/>
                <a:gd name="T1" fmla="*/ 297 h 356"/>
                <a:gd name="T2" fmla="*/ 401 w 450"/>
                <a:gd name="T3" fmla="*/ 270 h 356"/>
                <a:gd name="T4" fmla="*/ 369 w 450"/>
                <a:gd name="T5" fmla="*/ 242 h 356"/>
                <a:gd name="T6" fmla="*/ 341 w 450"/>
                <a:gd name="T7" fmla="*/ 252 h 356"/>
                <a:gd name="T8" fmla="*/ 306 w 450"/>
                <a:gd name="T9" fmla="*/ 237 h 356"/>
                <a:gd name="T10" fmla="*/ 269 w 450"/>
                <a:gd name="T11" fmla="*/ 144 h 356"/>
                <a:gd name="T12" fmla="*/ 240 w 450"/>
                <a:gd name="T13" fmla="*/ 22 h 356"/>
                <a:gd name="T14" fmla="*/ 219 w 450"/>
                <a:gd name="T15" fmla="*/ 17 h 356"/>
                <a:gd name="T16" fmla="*/ 189 w 450"/>
                <a:gd name="T17" fmla="*/ 17 h 356"/>
                <a:gd name="T18" fmla="*/ 161 w 450"/>
                <a:gd name="T19" fmla="*/ 14 h 356"/>
                <a:gd name="T20" fmla="*/ 139 w 450"/>
                <a:gd name="T21" fmla="*/ 5 h 356"/>
                <a:gd name="T22" fmla="*/ 115 w 450"/>
                <a:gd name="T23" fmla="*/ 0 h 356"/>
                <a:gd name="T24" fmla="*/ 88 w 450"/>
                <a:gd name="T25" fmla="*/ 9 h 356"/>
                <a:gd name="T26" fmla="*/ 61 w 450"/>
                <a:gd name="T27" fmla="*/ 16 h 356"/>
                <a:gd name="T28" fmla="*/ 42 w 450"/>
                <a:gd name="T29" fmla="*/ 47 h 356"/>
                <a:gd name="T30" fmla="*/ 30 w 450"/>
                <a:gd name="T31" fmla="*/ 61 h 356"/>
                <a:gd name="T32" fmla="*/ 50 w 450"/>
                <a:gd name="T33" fmla="*/ 91 h 356"/>
                <a:gd name="T34" fmla="*/ 64 w 450"/>
                <a:gd name="T35" fmla="*/ 113 h 356"/>
                <a:gd name="T36" fmla="*/ 46 w 450"/>
                <a:gd name="T37" fmla="*/ 103 h 356"/>
                <a:gd name="T38" fmla="*/ 18 w 450"/>
                <a:gd name="T39" fmla="*/ 107 h 356"/>
                <a:gd name="T40" fmla="*/ 5 w 450"/>
                <a:gd name="T41" fmla="*/ 121 h 356"/>
                <a:gd name="T42" fmla="*/ 13 w 450"/>
                <a:gd name="T43" fmla="*/ 141 h 356"/>
                <a:gd name="T44" fmla="*/ 28 w 450"/>
                <a:gd name="T45" fmla="*/ 151 h 356"/>
                <a:gd name="T46" fmla="*/ 60 w 450"/>
                <a:gd name="T47" fmla="*/ 150 h 356"/>
                <a:gd name="T48" fmla="*/ 66 w 450"/>
                <a:gd name="T49" fmla="*/ 167 h 356"/>
                <a:gd name="T50" fmla="*/ 46 w 450"/>
                <a:gd name="T51" fmla="*/ 173 h 356"/>
                <a:gd name="T52" fmla="*/ 32 w 450"/>
                <a:gd name="T53" fmla="*/ 179 h 356"/>
                <a:gd name="T54" fmla="*/ 22 w 450"/>
                <a:gd name="T55" fmla="*/ 190 h 356"/>
                <a:gd name="T56" fmla="*/ 4 w 450"/>
                <a:gd name="T57" fmla="*/ 212 h 356"/>
                <a:gd name="T58" fmla="*/ 11 w 450"/>
                <a:gd name="T59" fmla="*/ 237 h 356"/>
                <a:gd name="T60" fmla="*/ 22 w 450"/>
                <a:gd name="T61" fmla="*/ 259 h 356"/>
                <a:gd name="T62" fmla="*/ 42 w 450"/>
                <a:gd name="T63" fmla="*/ 272 h 356"/>
                <a:gd name="T64" fmla="*/ 64 w 450"/>
                <a:gd name="T65" fmla="*/ 286 h 356"/>
                <a:gd name="T66" fmla="*/ 80 w 450"/>
                <a:gd name="T67" fmla="*/ 294 h 356"/>
                <a:gd name="T68" fmla="*/ 100 w 450"/>
                <a:gd name="T69" fmla="*/ 292 h 356"/>
                <a:gd name="T70" fmla="*/ 80 w 450"/>
                <a:gd name="T71" fmla="*/ 335 h 356"/>
                <a:gd name="T72" fmla="*/ 55 w 450"/>
                <a:gd name="T73" fmla="*/ 347 h 356"/>
                <a:gd name="T74" fmla="*/ 72 w 450"/>
                <a:gd name="T75" fmla="*/ 353 h 356"/>
                <a:gd name="T76" fmla="*/ 101 w 450"/>
                <a:gd name="T77" fmla="*/ 333 h 356"/>
                <a:gd name="T78" fmla="*/ 117 w 450"/>
                <a:gd name="T79" fmla="*/ 320 h 356"/>
                <a:gd name="T80" fmla="*/ 138 w 450"/>
                <a:gd name="T81" fmla="*/ 305 h 356"/>
                <a:gd name="T82" fmla="*/ 148 w 450"/>
                <a:gd name="T83" fmla="*/ 294 h 356"/>
                <a:gd name="T84" fmla="*/ 144 w 450"/>
                <a:gd name="T85" fmla="*/ 274 h 356"/>
                <a:gd name="T86" fmla="*/ 164 w 450"/>
                <a:gd name="T87" fmla="*/ 241 h 356"/>
                <a:gd name="T88" fmla="*/ 170 w 450"/>
                <a:gd name="T89" fmla="*/ 248 h 356"/>
                <a:gd name="T90" fmla="*/ 163 w 450"/>
                <a:gd name="T91" fmla="*/ 277 h 356"/>
                <a:gd name="T92" fmla="*/ 186 w 450"/>
                <a:gd name="T93" fmla="*/ 266 h 356"/>
                <a:gd name="T94" fmla="*/ 204 w 450"/>
                <a:gd name="T95" fmla="*/ 255 h 356"/>
                <a:gd name="T96" fmla="*/ 207 w 450"/>
                <a:gd name="T97" fmla="*/ 239 h 356"/>
                <a:gd name="T98" fmla="*/ 235 w 450"/>
                <a:gd name="T99" fmla="*/ 243 h 356"/>
                <a:gd name="T100" fmla="*/ 266 w 450"/>
                <a:gd name="T101" fmla="*/ 248 h 356"/>
                <a:gd name="T102" fmla="*/ 301 w 450"/>
                <a:gd name="T103" fmla="*/ 250 h 356"/>
                <a:gd name="T104" fmla="*/ 328 w 450"/>
                <a:gd name="T105" fmla="*/ 260 h 356"/>
                <a:gd name="T106" fmla="*/ 349 w 450"/>
                <a:gd name="T107" fmla="*/ 271 h 356"/>
                <a:gd name="T108" fmla="*/ 365 w 450"/>
                <a:gd name="T109" fmla="*/ 263 h 356"/>
                <a:gd name="T110" fmla="*/ 397 w 450"/>
                <a:gd name="T111" fmla="*/ 283 h 356"/>
                <a:gd name="T112" fmla="*/ 421 w 450"/>
                <a:gd name="T113" fmla="*/ 303 h 356"/>
                <a:gd name="T114" fmla="*/ 443 w 450"/>
                <a:gd name="T115" fmla="*/ 324 h 3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0"/>
                <a:gd name="T175" fmla="*/ 0 h 356"/>
                <a:gd name="T176" fmla="*/ 450 w 450"/>
                <a:gd name="T177" fmla="*/ 356 h 3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0" h="356">
                  <a:moveTo>
                    <a:pt x="443" y="324"/>
                  </a:moveTo>
                  <a:lnTo>
                    <a:pt x="445" y="323"/>
                  </a:lnTo>
                  <a:lnTo>
                    <a:pt x="449" y="318"/>
                  </a:lnTo>
                  <a:lnTo>
                    <a:pt x="450" y="311"/>
                  </a:lnTo>
                  <a:lnTo>
                    <a:pt x="444" y="303"/>
                  </a:lnTo>
                  <a:lnTo>
                    <a:pt x="436" y="297"/>
                  </a:lnTo>
                  <a:lnTo>
                    <a:pt x="430" y="294"/>
                  </a:lnTo>
                  <a:lnTo>
                    <a:pt x="427" y="293"/>
                  </a:lnTo>
                  <a:lnTo>
                    <a:pt x="422" y="290"/>
                  </a:lnTo>
                  <a:lnTo>
                    <a:pt x="417" y="285"/>
                  </a:lnTo>
                  <a:lnTo>
                    <a:pt x="407" y="278"/>
                  </a:lnTo>
                  <a:lnTo>
                    <a:pt x="401" y="270"/>
                  </a:lnTo>
                  <a:lnTo>
                    <a:pt x="396" y="263"/>
                  </a:lnTo>
                  <a:lnTo>
                    <a:pt x="394" y="259"/>
                  </a:lnTo>
                  <a:lnTo>
                    <a:pt x="389" y="255"/>
                  </a:lnTo>
                  <a:lnTo>
                    <a:pt x="383" y="250"/>
                  </a:lnTo>
                  <a:lnTo>
                    <a:pt x="376" y="245"/>
                  </a:lnTo>
                  <a:lnTo>
                    <a:pt x="369" y="242"/>
                  </a:lnTo>
                  <a:lnTo>
                    <a:pt x="364" y="239"/>
                  </a:lnTo>
                  <a:lnTo>
                    <a:pt x="359" y="237"/>
                  </a:lnTo>
                  <a:lnTo>
                    <a:pt x="356" y="237"/>
                  </a:lnTo>
                  <a:lnTo>
                    <a:pt x="352" y="241"/>
                  </a:lnTo>
                  <a:lnTo>
                    <a:pt x="346" y="247"/>
                  </a:lnTo>
                  <a:lnTo>
                    <a:pt x="341" y="252"/>
                  </a:lnTo>
                  <a:lnTo>
                    <a:pt x="335" y="255"/>
                  </a:lnTo>
                  <a:lnTo>
                    <a:pt x="329" y="251"/>
                  </a:lnTo>
                  <a:lnTo>
                    <a:pt x="323" y="244"/>
                  </a:lnTo>
                  <a:lnTo>
                    <a:pt x="318" y="239"/>
                  </a:lnTo>
                  <a:lnTo>
                    <a:pt x="312" y="236"/>
                  </a:lnTo>
                  <a:lnTo>
                    <a:pt x="306" y="237"/>
                  </a:lnTo>
                  <a:lnTo>
                    <a:pt x="299" y="240"/>
                  </a:lnTo>
                  <a:lnTo>
                    <a:pt x="293" y="240"/>
                  </a:lnTo>
                  <a:lnTo>
                    <a:pt x="290" y="236"/>
                  </a:lnTo>
                  <a:lnTo>
                    <a:pt x="285" y="218"/>
                  </a:lnTo>
                  <a:lnTo>
                    <a:pt x="277" y="182"/>
                  </a:lnTo>
                  <a:lnTo>
                    <a:pt x="269" y="144"/>
                  </a:lnTo>
                  <a:lnTo>
                    <a:pt x="263" y="118"/>
                  </a:lnTo>
                  <a:lnTo>
                    <a:pt x="258" y="93"/>
                  </a:lnTo>
                  <a:lnTo>
                    <a:pt x="251" y="61"/>
                  </a:lnTo>
                  <a:lnTo>
                    <a:pt x="244" y="34"/>
                  </a:lnTo>
                  <a:lnTo>
                    <a:pt x="242" y="22"/>
                  </a:lnTo>
                  <a:lnTo>
                    <a:pt x="240" y="22"/>
                  </a:lnTo>
                  <a:lnTo>
                    <a:pt x="237" y="22"/>
                  </a:lnTo>
                  <a:lnTo>
                    <a:pt x="233" y="22"/>
                  </a:lnTo>
                  <a:lnTo>
                    <a:pt x="229" y="21"/>
                  </a:lnTo>
                  <a:lnTo>
                    <a:pt x="225" y="19"/>
                  </a:lnTo>
                  <a:lnTo>
                    <a:pt x="222" y="17"/>
                  </a:lnTo>
                  <a:lnTo>
                    <a:pt x="219" y="17"/>
                  </a:lnTo>
                  <a:lnTo>
                    <a:pt x="213" y="17"/>
                  </a:lnTo>
                  <a:lnTo>
                    <a:pt x="209" y="17"/>
                  </a:lnTo>
                  <a:lnTo>
                    <a:pt x="205" y="17"/>
                  </a:lnTo>
                  <a:lnTo>
                    <a:pt x="200" y="17"/>
                  </a:lnTo>
                  <a:lnTo>
                    <a:pt x="194" y="17"/>
                  </a:lnTo>
                  <a:lnTo>
                    <a:pt x="189" y="17"/>
                  </a:lnTo>
                  <a:lnTo>
                    <a:pt x="183" y="17"/>
                  </a:lnTo>
                  <a:lnTo>
                    <a:pt x="178" y="16"/>
                  </a:lnTo>
                  <a:lnTo>
                    <a:pt x="174" y="15"/>
                  </a:lnTo>
                  <a:lnTo>
                    <a:pt x="168" y="13"/>
                  </a:lnTo>
                  <a:lnTo>
                    <a:pt x="164" y="13"/>
                  </a:lnTo>
                  <a:lnTo>
                    <a:pt x="161" y="14"/>
                  </a:lnTo>
                  <a:lnTo>
                    <a:pt x="157" y="15"/>
                  </a:lnTo>
                  <a:lnTo>
                    <a:pt x="154" y="15"/>
                  </a:lnTo>
                  <a:lnTo>
                    <a:pt x="152" y="13"/>
                  </a:lnTo>
                  <a:lnTo>
                    <a:pt x="149" y="11"/>
                  </a:lnTo>
                  <a:lnTo>
                    <a:pt x="144" y="7"/>
                  </a:lnTo>
                  <a:lnTo>
                    <a:pt x="139" y="5"/>
                  </a:lnTo>
                  <a:lnTo>
                    <a:pt x="139" y="2"/>
                  </a:lnTo>
                  <a:lnTo>
                    <a:pt x="138" y="2"/>
                  </a:lnTo>
                  <a:lnTo>
                    <a:pt x="133" y="2"/>
                  </a:lnTo>
                  <a:lnTo>
                    <a:pt x="126" y="2"/>
                  </a:lnTo>
                  <a:lnTo>
                    <a:pt x="121" y="1"/>
                  </a:lnTo>
                  <a:lnTo>
                    <a:pt x="115" y="0"/>
                  </a:lnTo>
                  <a:lnTo>
                    <a:pt x="111" y="1"/>
                  </a:lnTo>
                  <a:lnTo>
                    <a:pt x="108" y="4"/>
                  </a:lnTo>
                  <a:lnTo>
                    <a:pt x="106" y="5"/>
                  </a:lnTo>
                  <a:lnTo>
                    <a:pt x="101" y="6"/>
                  </a:lnTo>
                  <a:lnTo>
                    <a:pt x="95" y="7"/>
                  </a:lnTo>
                  <a:lnTo>
                    <a:pt x="88" y="9"/>
                  </a:lnTo>
                  <a:lnTo>
                    <a:pt x="83" y="12"/>
                  </a:lnTo>
                  <a:lnTo>
                    <a:pt x="78" y="14"/>
                  </a:lnTo>
                  <a:lnTo>
                    <a:pt x="73" y="15"/>
                  </a:lnTo>
                  <a:lnTo>
                    <a:pt x="68" y="15"/>
                  </a:lnTo>
                  <a:lnTo>
                    <a:pt x="64" y="14"/>
                  </a:lnTo>
                  <a:lnTo>
                    <a:pt x="61" y="16"/>
                  </a:lnTo>
                  <a:lnTo>
                    <a:pt x="60" y="23"/>
                  </a:lnTo>
                  <a:lnTo>
                    <a:pt x="58" y="32"/>
                  </a:lnTo>
                  <a:lnTo>
                    <a:pt x="58" y="40"/>
                  </a:lnTo>
                  <a:lnTo>
                    <a:pt x="55" y="45"/>
                  </a:lnTo>
                  <a:lnTo>
                    <a:pt x="49" y="47"/>
                  </a:lnTo>
                  <a:lnTo>
                    <a:pt x="42" y="47"/>
                  </a:lnTo>
                  <a:lnTo>
                    <a:pt x="38" y="49"/>
                  </a:lnTo>
                  <a:lnTo>
                    <a:pt x="34" y="50"/>
                  </a:lnTo>
                  <a:lnTo>
                    <a:pt x="31" y="52"/>
                  </a:lnTo>
                  <a:lnTo>
                    <a:pt x="28" y="54"/>
                  </a:lnTo>
                  <a:lnTo>
                    <a:pt x="28" y="58"/>
                  </a:lnTo>
                  <a:lnTo>
                    <a:pt x="30" y="61"/>
                  </a:lnTo>
                  <a:lnTo>
                    <a:pt x="32" y="65"/>
                  </a:lnTo>
                  <a:lnTo>
                    <a:pt x="36" y="68"/>
                  </a:lnTo>
                  <a:lnTo>
                    <a:pt x="41" y="73"/>
                  </a:lnTo>
                  <a:lnTo>
                    <a:pt x="46" y="78"/>
                  </a:lnTo>
                  <a:lnTo>
                    <a:pt x="48" y="85"/>
                  </a:lnTo>
                  <a:lnTo>
                    <a:pt x="50" y="91"/>
                  </a:lnTo>
                  <a:lnTo>
                    <a:pt x="55" y="92"/>
                  </a:lnTo>
                  <a:lnTo>
                    <a:pt x="58" y="93"/>
                  </a:lnTo>
                  <a:lnTo>
                    <a:pt x="61" y="97"/>
                  </a:lnTo>
                  <a:lnTo>
                    <a:pt x="63" y="103"/>
                  </a:lnTo>
                  <a:lnTo>
                    <a:pt x="64" y="110"/>
                  </a:lnTo>
                  <a:lnTo>
                    <a:pt x="64" y="113"/>
                  </a:lnTo>
                  <a:lnTo>
                    <a:pt x="61" y="115"/>
                  </a:lnTo>
                  <a:lnTo>
                    <a:pt x="57" y="114"/>
                  </a:lnTo>
                  <a:lnTo>
                    <a:pt x="54" y="112"/>
                  </a:lnTo>
                  <a:lnTo>
                    <a:pt x="50" y="110"/>
                  </a:lnTo>
                  <a:lnTo>
                    <a:pt x="48" y="106"/>
                  </a:lnTo>
                  <a:lnTo>
                    <a:pt x="46" y="103"/>
                  </a:lnTo>
                  <a:lnTo>
                    <a:pt x="45" y="100"/>
                  </a:lnTo>
                  <a:lnTo>
                    <a:pt x="42" y="99"/>
                  </a:lnTo>
                  <a:lnTo>
                    <a:pt x="38" y="100"/>
                  </a:lnTo>
                  <a:lnTo>
                    <a:pt x="31" y="103"/>
                  </a:lnTo>
                  <a:lnTo>
                    <a:pt x="25" y="105"/>
                  </a:lnTo>
                  <a:lnTo>
                    <a:pt x="18" y="107"/>
                  </a:lnTo>
                  <a:lnTo>
                    <a:pt x="11" y="110"/>
                  </a:lnTo>
                  <a:lnTo>
                    <a:pt x="5" y="111"/>
                  </a:lnTo>
                  <a:lnTo>
                    <a:pt x="1" y="114"/>
                  </a:lnTo>
                  <a:lnTo>
                    <a:pt x="0" y="116"/>
                  </a:lnTo>
                  <a:lnTo>
                    <a:pt x="1" y="119"/>
                  </a:lnTo>
                  <a:lnTo>
                    <a:pt x="5" y="121"/>
                  </a:lnTo>
                  <a:lnTo>
                    <a:pt x="10" y="123"/>
                  </a:lnTo>
                  <a:lnTo>
                    <a:pt x="15" y="126"/>
                  </a:lnTo>
                  <a:lnTo>
                    <a:pt x="15" y="129"/>
                  </a:lnTo>
                  <a:lnTo>
                    <a:pt x="12" y="134"/>
                  </a:lnTo>
                  <a:lnTo>
                    <a:pt x="12" y="137"/>
                  </a:lnTo>
                  <a:lnTo>
                    <a:pt x="13" y="141"/>
                  </a:lnTo>
                  <a:lnTo>
                    <a:pt x="16" y="146"/>
                  </a:lnTo>
                  <a:lnTo>
                    <a:pt x="17" y="151"/>
                  </a:lnTo>
                  <a:lnTo>
                    <a:pt x="18" y="154"/>
                  </a:lnTo>
                  <a:lnTo>
                    <a:pt x="20" y="156"/>
                  </a:lnTo>
                  <a:lnTo>
                    <a:pt x="24" y="153"/>
                  </a:lnTo>
                  <a:lnTo>
                    <a:pt x="28" y="151"/>
                  </a:lnTo>
                  <a:lnTo>
                    <a:pt x="33" y="150"/>
                  </a:lnTo>
                  <a:lnTo>
                    <a:pt x="36" y="149"/>
                  </a:lnTo>
                  <a:lnTo>
                    <a:pt x="41" y="150"/>
                  </a:lnTo>
                  <a:lnTo>
                    <a:pt x="47" y="151"/>
                  </a:lnTo>
                  <a:lnTo>
                    <a:pt x="53" y="150"/>
                  </a:lnTo>
                  <a:lnTo>
                    <a:pt x="60" y="150"/>
                  </a:lnTo>
                  <a:lnTo>
                    <a:pt x="64" y="150"/>
                  </a:lnTo>
                  <a:lnTo>
                    <a:pt x="65" y="152"/>
                  </a:lnTo>
                  <a:lnTo>
                    <a:pt x="64" y="156"/>
                  </a:lnTo>
                  <a:lnTo>
                    <a:pt x="63" y="160"/>
                  </a:lnTo>
                  <a:lnTo>
                    <a:pt x="64" y="164"/>
                  </a:lnTo>
                  <a:lnTo>
                    <a:pt x="66" y="167"/>
                  </a:lnTo>
                  <a:lnTo>
                    <a:pt x="65" y="172"/>
                  </a:lnTo>
                  <a:lnTo>
                    <a:pt x="63" y="175"/>
                  </a:lnTo>
                  <a:lnTo>
                    <a:pt x="60" y="176"/>
                  </a:lnTo>
                  <a:lnTo>
                    <a:pt x="55" y="175"/>
                  </a:lnTo>
                  <a:lnTo>
                    <a:pt x="50" y="174"/>
                  </a:lnTo>
                  <a:lnTo>
                    <a:pt x="46" y="173"/>
                  </a:lnTo>
                  <a:lnTo>
                    <a:pt x="45" y="176"/>
                  </a:lnTo>
                  <a:lnTo>
                    <a:pt x="42" y="180"/>
                  </a:lnTo>
                  <a:lnTo>
                    <a:pt x="39" y="181"/>
                  </a:lnTo>
                  <a:lnTo>
                    <a:pt x="34" y="180"/>
                  </a:lnTo>
                  <a:lnTo>
                    <a:pt x="32" y="179"/>
                  </a:lnTo>
                  <a:lnTo>
                    <a:pt x="31" y="178"/>
                  </a:lnTo>
                  <a:lnTo>
                    <a:pt x="28" y="179"/>
                  </a:lnTo>
                  <a:lnTo>
                    <a:pt x="24" y="181"/>
                  </a:lnTo>
                  <a:lnTo>
                    <a:pt x="22" y="184"/>
                  </a:lnTo>
                  <a:lnTo>
                    <a:pt x="22" y="187"/>
                  </a:lnTo>
                  <a:lnTo>
                    <a:pt x="22" y="190"/>
                  </a:lnTo>
                  <a:lnTo>
                    <a:pt x="16" y="195"/>
                  </a:lnTo>
                  <a:lnTo>
                    <a:pt x="9" y="199"/>
                  </a:lnTo>
                  <a:lnTo>
                    <a:pt x="7" y="202"/>
                  </a:lnTo>
                  <a:lnTo>
                    <a:pt x="7" y="204"/>
                  </a:lnTo>
                  <a:lnTo>
                    <a:pt x="5" y="207"/>
                  </a:lnTo>
                  <a:lnTo>
                    <a:pt x="4" y="212"/>
                  </a:lnTo>
                  <a:lnTo>
                    <a:pt x="4" y="217"/>
                  </a:lnTo>
                  <a:lnTo>
                    <a:pt x="5" y="222"/>
                  </a:lnTo>
                  <a:lnTo>
                    <a:pt x="8" y="226"/>
                  </a:lnTo>
                  <a:lnTo>
                    <a:pt x="10" y="229"/>
                  </a:lnTo>
                  <a:lnTo>
                    <a:pt x="11" y="234"/>
                  </a:lnTo>
                  <a:lnTo>
                    <a:pt x="11" y="237"/>
                  </a:lnTo>
                  <a:lnTo>
                    <a:pt x="11" y="239"/>
                  </a:lnTo>
                  <a:lnTo>
                    <a:pt x="15" y="250"/>
                  </a:lnTo>
                  <a:lnTo>
                    <a:pt x="15" y="251"/>
                  </a:lnTo>
                  <a:lnTo>
                    <a:pt x="16" y="255"/>
                  </a:lnTo>
                  <a:lnTo>
                    <a:pt x="18" y="257"/>
                  </a:lnTo>
                  <a:lnTo>
                    <a:pt x="22" y="259"/>
                  </a:lnTo>
                  <a:lnTo>
                    <a:pt x="28" y="260"/>
                  </a:lnTo>
                  <a:lnTo>
                    <a:pt x="35" y="260"/>
                  </a:lnTo>
                  <a:lnTo>
                    <a:pt x="41" y="260"/>
                  </a:lnTo>
                  <a:lnTo>
                    <a:pt x="43" y="260"/>
                  </a:lnTo>
                  <a:lnTo>
                    <a:pt x="43" y="264"/>
                  </a:lnTo>
                  <a:lnTo>
                    <a:pt x="42" y="272"/>
                  </a:lnTo>
                  <a:lnTo>
                    <a:pt x="43" y="280"/>
                  </a:lnTo>
                  <a:lnTo>
                    <a:pt x="45" y="287"/>
                  </a:lnTo>
                  <a:lnTo>
                    <a:pt x="49" y="288"/>
                  </a:lnTo>
                  <a:lnTo>
                    <a:pt x="54" y="287"/>
                  </a:lnTo>
                  <a:lnTo>
                    <a:pt x="60" y="285"/>
                  </a:lnTo>
                  <a:lnTo>
                    <a:pt x="64" y="286"/>
                  </a:lnTo>
                  <a:lnTo>
                    <a:pt x="69" y="290"/>
                  </a:lnTo>
                  <a:lnTo>
                    <a:pt x="73" y="294"/>
                  </a:lnTo>
                  <a:lnTo>
                    <a:pt x="78" y="298"/>
                  </a:lnTo>
                  <a:lnTo>
                    <a:pt x="79" y="300"/>
                  </a:lnTo>
                  <a:lnTo>
                    <a:pt x="79" y="297"/>
                  </a:lnTo>
                  <a:lnTo>
                    <a:pt x="80" y="294"/>
                  </a:lnTo>
                  <a:lnTo>
                    <a:pt x="83" y="290"/>
                  </a:lnTo>
                  <a:lnTo>
                    <a:pt x="86" y="290"/>
                  </a:lnTo>
                  <a:lnTo>
                    <a:pt x="92" y="290"/>
                  </a:lnTo>
                  <a:lnTo>
                    <a:pt x="96" y="289"/>
                  </a:lnTo>
                  <a:lnTo>
                    <a:pt x="100" y="289"/>
                  </a:lnTo>
                  <a:lnTo>
                    <a:pt x="100" y="292"/>
                  </a:lnTo>
                  <a:lnTo>
                    <a:pt x="98" y="297"/>
                  </a:lnTo>
                  <a:lnTo>
                    <a:pt x="96" y="305"/>
                  </a:lnTo>
                  <a:lnTo>
                    <a:pt x="94" y="315"/>
                  </a:lnTo>
                  <a:lnTo>
                    <a:pt x="89" y="323"/>
                  </a:lnTo>
                  <a:lnTo>
                    <a:pt x="84" y="330"/>
                  </a:lnTo>
                  <a:lnTo>
                    <a:pt x="80" y="335"/>
                  </a:lnTo>
                  <a:lnTo>
                    <a:pt x="78" y="340"/>
                  </a:lnTo>
                  <a:lnTo>
                    <a:pt x="75" y="342"/>
                  </a:lnTo>
                  <a:lnTo>
                    <a:pt x="70" y="342"/>
                  </a:lnTo>
                  <a:lnTo>
                    <a:pt x="64" y="342"/>
                  </a:lnTo>
                  <a:lnTo>
                    <a:pt x="58" y="345"/>
                  </a:lnTo>
                  <a:lnTo>
                    <a:pt x="55" y="347"/>
                  </a:lnTo>
                  <a:lnTo>
                    <a:pt x="55" y="350"/>
                  </a:lnTo>
                  <a:lnTo>
                    <a:pt x="57" y="354"/>
                  </a:lnTo>
                  <a:lnTo>
                    <a:pt x="61" y="356"/>
                  </a:lnTo>
                  <a:lnTo>
                    <a:pt x="64" y="356"/>
                  </a:lnTo>
                  <a:lnTo>
                    <a:pt x="68" y="355"/>
                  </a:lnTo>
                  <a:lnTo>
                    <a:pt x="72" y="353"/>
                  </a:lnTo>
                  <a:lnTo>
                    <a:pt x="77" y="349"/>
                  </a:lnTo>
                  <a:lnTo>
                    <a:pt x="84" y="347"/>
                  </a:lnTo>
                  <a:lnTo>
                    <a:pt x="89" y="343"/>
                  </a:lnTo>
                  <a:lnTo>
                    <a:pt x="94" y="339"/>
                  </a:lnTo>
                  <a:lnTo>
                    <a:pt x="98" y="335"/>
                  </a:lnTo>
                  <a:lnTo>
                    <a:pt x="101" y="333"/>
                  </a:lnTo>
                  <a:lnTo>
                    <a:pt x="106" y="333"/>
                  </a:lnTo>
                  <a:lnTo>
                    <a:pt x="109" y="334"/>
                  </a:lnTo>
                  <a:lnTo>
                    <a:pt x="113" y="333"/>
                  </a:lnTo>
                  <a:lnTo>
                    <a:pt x="115" y="330"/>
                  </a:lnTo>
                  <a:lnTo>
                    <a:pt x="116" y="325"/>
                  </a:lnTo>
                  <a:lnTo>
                    <a:pt x="117" y="320"/>
                  </a:lnTo>
                  <a:lnTo>
                    <a:pt x="118" y="318"/>
                  </a:lnTo>
                  <a:lnTo>
                    <a:pt x="121" y="316"/>
                  </a:lnTo>
                  <a:lnTo>
                    <a:pt x="125" y="312"/>
                  </a:lnTo>
                  <a:lnTo>
                    <a:pt x="131" y="309"/>
                  </a:lnTo>
                  <a:lnTo>
                    <a:pt x="136" y="307"/>
                  </a:lnTo>
                  <a:lnTo>
                    <a:pt x="138" y="305"/>
                  </a:lnTo>
                  <a:lnTo>
                    <a:pt x="138" y="304"/>
                  </a:lnTo>
                  <a:lnTo>
                    <a:pt x="137" y="302"/>
                  </a:lnTo>
                  <a:lnTo>
                    <a:pt x="138" y="300"/>
                  </a:lnTo>
                  <a:lnTo>
                    <a:pt x="141" y="297"/>
                  </a:lnTo>
                  <a:lnTo>
                    <a:pt x="145" y="296"/>
                  </a:lnTo>
                  <a:lnTo>
                    <a:pt x="148" y="294"/>
                  </a:lnTo>
                  <a:lnTo>
                    <a:pt x="149" y="290"/>
                  </a:lnTo>
                  <a:lnTo>
                    <a:pt x="148" y="287"/>
                  </a:lnTo>
                  <a:lnTo>
                    <a:pt x="146" y="283"/>
                  </a:lnTo>
                  <a:lnTo>
                    <a:pt x="142" y="281"/>
                  </a:lnTo>
                  <a:lnTo>
                    <a:pt x="142" y="278"/>
                  </a:lnTo>
                  <a:lnTo>
                    <a:pt x="144" y="274"/>
                  </a:lnTo>
                  <a:lnTo>
                    <a:pt x="146" y="271"/>
                  </a:lnTo>
                  <a:lnTo>
                    <a:pt x="148" y="269"/>
                  </a:lnTo>
                  <a:lnTo>
                    <a:pt x="151" y="265"/>
                  </a:lnTo>
                  <a:lnTo>
                    <a:pt x="154" y="258"/>
                  </a:lnTo>
                  <a:lnTo>
                    <a:pt x="159" y="249"/>
                  </a:lnTo>
                  <a:lnTo>
                    <a:pt x="164" y="241"/>
                  </a:lnTo>
                  <a:lnTo>
                    <a:pt x="169" y="235"/>
                  </a:lnTo>
                  <a:lnTo>
                    <a:pt x="175" y="234"/>
                  </a:lnTo>
                  <a:lnTo>
                    <a:pt x="177" y="236"/>
                  </a:lnTo>
                  <a:lnTo>
                    <a:pt x="176" y="240"/>
                  </a:lnTo>
                  <a:lnTo>
                    <a:pt x="174" y="243"/>
                  </a:lnTo>
                  <a:lnTo>
                    <a:pt x="170" y="248"/>
                  </a:lnTo>
                  <a:lnTo>
                    <a:pt x="168" y="254"/>
                  </a:lnTo>
                  <a:lnTo>
                    <a:pt x="167" y="260"/>
                  </a:lnTo>
                  <a:lnTo>
                    <a:pt x="166" y="267"/>
                  </a:lnTo>
                  <a:lnTo>
                    <a:pt x="164" y="270"/>
                  </a:lnTo>
                  <a:lnTo>
                    <a:pt x="163" y="272"/>
                  </a:lnTo>
                  <a:lnTo>
                    <a:pt x="163" y="277"/>
                  </a:lnTo>
                  <a:lnTo>
                    <a:pt x="164" y="280"/>
                  </a:lnTo>
                  <a:lnTo>
                    <a:pt x="168" y="280"/>
                  </a:lnTo>
                  <a:lnTo>
                    <a:pt x="172" y="277"/>
                  </a:lnTo>
                  <a:lnTo>
                    <a:pt x="178" y="273"/>
                  </a:lnTo>
                  <a:lnTo>
                    <a:pt x="183" y="270"/>
                  </a:lnTo>
                  <a:lnTo>
                    <a:pt x="186" y="266"/>
                  </a:lnTo>
                  <a:lnTo>
                    <a:pt x="189" y="264"/>
                  </a:lnTo>
                  <a:lnTo>
                    <a:pt x="189" y="263"/>
                  </a:lnTo>
                  <a:lnTo>
                    <a:pt x="191" y="260"/>
                  </a:lnTo>
                  <a:lnTo>
                    <a:pt x="194" y="260"/>
                  </a:lnTo>
                  <a:lnTo>
                    <a:pt x="199" y="259"/>
                  </a:lnTo>
                  <a:lnTo>
                    <a:pt x="204" y="255"/>
                  </a:lnTo>
                  <a:lnTo>
                    <a:pt x="206" y="251"/>
                  </a:lnTo>
                  <a:lnTo>
                    <a:pt x="207" y="250"/>
                  </a:lnTo>
                  <a:lnTo>
                    <a:pt x="206" y="249"/>
                  </a:lnTo>
                  <a:lnTo>
                    <a:pt x="204" y="245"/>
                  </a:lnTo>
                  <a:lnTo>
                    <a:pt x="204" y="242"/>
                  </a:lnTo>
                  <a:lnTo>
                    <a:pt x="207" y="239"/>
                  </a:lnTo>
                  <a:lnTo>
                    <a:pt x="213" y="237"/>
                  </a:lnTo>
                  <a:lnTo>
                    <a:pt x="219" y="237"/>
                  </a:lnTo>
                  <a:lnTo>
                    <a:pt x="223" y="239"/>
                  </a:lnTo>
                  <a:lnTo>
                    <a:pt x="227" y="240"/>
                  </a:lnTo>
                  <a:lnTo>
                    <a:pt x="230" y="242"/>
                  </a:lnTo>
                  <a:lnTo>
                    <a:pt x="235" y="243"/>
                  </a:lnTo>
                  <a:lnTo>
                    <a:pt x="242" y="245"/>
                  </a:lnTo>
                  <a:lnTo>
                    <a:pt x="250" y="248"/>
                  </a:lnTo>
                  <a:lnTo>
                    <a:pt x="257" y="249"/>
                  </a:lnTo>
                  <a:lnTo>
                    <a:pt x="260" y="249"/>
                  </a:lnTo>
                  <a:lnTo>
                    <a:pt x="262" y="248"/>
                  </a:lnTo>
                  <a:lnTo>
                    <a:pt x="266" y="248"/>
                  </a:lnTo>
                  <a:lnTo>
                    <a:pt x="270" y="248"/>
                  </a:lnTo>
                  <a:lnTo>
                    <a:pt x="275" y="249"/>
                  </a:lnTo>
                  <a:lnTo>
                    <a:pt x="280" y="250"/>
                  </a:lnTo>
                  <a:lnTo>
                    <a:pt x="288" y="250"/>
                  </a:lnTo>
                  <a:lnTo>
                    <a:pt x="296" y="250"/>
                  </a:lnTo>
                  <a:lnTo>
                    <a:pt x="301" y="250"/>
                  </a:lnTo>
                  <a:lnTo>
                    <a:pt x="306" y="251"/>
                  </a:lnTo>
                  <a:lnTo>
                    <a:pt x="311" y="255"/>
                  </a:lnTo>
                  <a:lnTo>
                    <a:pt x="316" y="258"/>
                  </a:lnTo>
                  <a:lnTo>
                    <a:pt x="322" y="259"/>
                  </a:lnTo>
                  <a:lnTo>
                    <a:pt x="327" y="260"/>
                  </a:lnTo>
                  <a:lnTo>
                    <a:pt x="328" y="260"/>
                  </a:lnTo>
                  <a:lnTo>
                    <a:pt x="329" y="262"/>
                  </a:lnTo>
                  <a:lnTo>
                    <a:pt x="330" y="263"/>
                  </a:lnTo>
                  <a:lnTo>
                    <a:pt x="334" y="266"/>
                  </a:lnTo>
                  <a:lnTo>
                    <a:pt x="338" y="269"/>
                  </a:lnTo>
                  <a:lnTo>
                    <a:pt x="344" y="270"/>
                  </a:lnTo>
                  <a:lnTo>
                    <a:pt x="349" y="271"/>
                  </a:lnTo>
                  <a:lnTo>
                    <a:pt x="352" y="271"/>
                  </a:lnTo>
                  <a:lnTo>
                    <a:pt x="354" y="269"/>
                  </a:lnTo>
                  <a:lnTo>
                    <a:pt x="356" y="265"/>
                  </a:lnTo>
                  <a:lnTo>
                    <a:pt x="357" y="262"/>
                  </a:lnTo>
                  <a:lnTo>
                    <a:pt x="359" y="262"/>
                  </a:lnTo>
                  <a:lnTo>
                    <a:pt x="365" y="263"/>
                  </a:lnTo>
                  <a:lnTo>
                    <a:pt x="372" y="265"/>
                  </a:lnTo>
                  <a:lnTo>
                    <a:pt x="377" y="266"/>
                  </a:lnTo>
                  <a:lnTo>
                    <a:pt x="383" y="269"/>
                  </a:lnTo>
                  <a:lnTo>
                    <a:pt x="388" y="273"/>
                  </a:lnTo>
                  <a:lnTo>
                    <a:pt x="392" y="279"/>
                  </a:lnTo>
                  <a:lnTo>
                    <a:pt x="397" y="283"/>
                  </a:lnTo>
                  <a:lnTo>
                    <a:pt x="401" y="286"/>
                  </a:lnTo>
                  <a:lnTo>
                    <a:pt x="402" y="287"/>
                  </a:lnTo>
                  <a:lnTo>
                    <a:pt x="412" y="297"/>
                  </a:lnTo>
                  <a:lnTo>
                    <a:pt x="418" y="303"/>
                  </a:lnTo>
                  <a:lnTo>
                    <a:pt x="419" y="303"/>
                  </a:lnTo>
                  <a:lnTo>
                    <a:pt x="421" y="303"/>
                  </a:lnTo>
                  <a:lnTo>
                    <a:pt x="424" y="304"/>
                  </a:lnTo>
                  <a:lnTo>
                    <a:pt x="427" y="307"/>
                  </a:lnTo>
                  <a:lnTo>
                    <a:pt x="432" y="311"/>
                  </a:lnTo>
                  <a:lnTo>
                    <a:pt x="437" y="317"/>
                  </a:lnTo>
                  <a:lnTo>
                    <a:pt x="441" y="321"/>
                  </a:lnTo>
                  <a:lnTo>
                    <a:pt x="443" y="324"/>
                  </a:lnTo>
                  <a:close/>
                </a:path>
              </a:pathLst>
            </a:custGeom>
            <a:grpFill/>
            <a:ln w="9525">
              <a:solidFill>
                <a:schemeClr val="tx1"/>
              </a:solidFill>
              <a:round/>
              <a:headEnd/>
              <a:tailEnd/>
            </a:ln>
          </p:spPr>
          <p:txBody>
            <a:bodyPr/>
            <a:lstStyle/>
            <a:p>
              <a:endParaRPr lang="en-US" dirty="0"/>
            </a:p>
          </p:txBody>
        </p:sp>
        <p:sp>
          <p:nvSpPr>
            <p:cNvPr id="6256" name="Text Box 123"/>
            <p:cNvSpPr txBox="1">
              <a:spLocks noChangeAspect="1" noChangeArrowheads="1"/>
            </p:cNvSpPr>
            <p:nvPr/>
          </p:nvSpPr>
          <p:spPr bwMode="auto">
            <a:xfrm>
              <a:off x="887455" y="1129328"/>
              <a:ext cx="308372" cy="192574"/>
            </a:xfrm>
            <a:prstGeom prst="rect">
              <a:avLst/>
            </a:prstGeom>
            <a:grpFill/>
            <a:ln w="9525">
              <a:noFill/>
              <a:miter lim="800000"/>
              <a:headEnd/>
              <a:tailEnd/>
            </a:ln>
          </p:spPr>
          <p:txBody>
            <a:bodyPr wrap="square" lIns="101883" tIns="50941" rIns="101883" bIns="50941">
              <a:spAutoFit/>
            </a:bodyPr>
            <a:lstStyle/>
            <a:p>
              <a:pPr defTabSz="1019149">
                <a:spcBef>
                  <a:spcPct val="50000"/>
                </a:spcBef>
              </a:pPr>
              <a:r>
                <a:rPr lang="en-US" sz="1000" b="1" dirty="0">
                  <a:latin typeface="Arial Narrow" pitchFamily="34" charset="0"/>
                </a:rPr>
                <a:t>AK</a:t>
              </a:r>
            </a:p>
          </p:txBody>
        </p:sp>
      </p:grpSp>
      <p:sp>
        <p:nvSpPr>
          <p:cNvPr id="6258" name="Rectangle 126"/>
          <p:cNvSpPr>
            <a:spLocks noChangeArrowheads="1"/>
          </p:cNvSpPr>
          <p:nvPr/>
        </p:nvSpPr>
        <p:spPr bwMode="auto">
          <a:xfrm>
            <a:off x="4725990" y="6079521"/>
            <a:ext cx="2207736" cy="457200"/>
          </a:xfrm>
          <a:prstGeom prst="rect">
            <a:avLst/>
          </a:prstGeom>
          <a:solidFill>
            <a:srgbClr val="FFC000"/>
          </a:solidFill>
          <a:ln w="57150" cmpd="thinThick">
            <a:solidFill>
              <a:schemeClr val="tx1"/>
            </a:solidFill>
            <a:miter lim="800000"/>
            <a:headEnd/>
            <a:tailEnd/>
          </a:ln>
        </p:spPr>
        <p:txBody>
          <a:bodyPr wrap="none" anchor="ctr"/>
          <a:lstStyle/>
          <a:p>
            <a:pPr algn="ctr"/>
            <a:r>
              <a:rPr lang="en-US" sz="1200" b="1" dirty="0"/>
              <a:t>Southwest - Joe Liming</a:t>
            </a:r>
          </a:p>
        </p:txBody>
      </p:sp>
      <p:sp>
        <p:nvSpPr>
          <p:cNvPr id="6259" name="Rectangle 127"/>
          <p:cNvSpPr>
            <a:spLocks noChangeArrowheads="1"/>
          </p:cNvSpPr>
          <p:nvPr/>
        </p:nvSpPr>
        <p:spPr bwMode="auto">
          <a:xfrm>
            <a:off x="9670256" y="3073400"/>
            <a:ext cx="2216944" cy="457200"/>
          </a:xfrm>
          <a:prstGeom prst="rect">
            <a:avLst/>
          </a:prstGeom>
          <a:solidFill>
            <a:srgbClr val="FFFF00"/>
          </a:solidFill>
          <a:ln w="57150" cmpd="thinThick">
            <a:solidFill>
              <a:schemeClr val="tx1"/>
            </a:solidFill>
            <a:miter lim="800000"/>
            <a:headEnd/>
            <a:tailEnd/>
          </a:ln>
        </p:spPr>
        <p:txBody>
          <a:bodyPr wrap="none" anchor="ctr"/>
          <a:lstStyle/>
          <a:p>
            <a:pPr algn="ctr"/>
            <a:r>
              <a:rPr lang="en-US" sz="1200" b="1" dirty="0"/>
              <a:t>Northeast - Norm Stachelek</a:t>
            </a:r>
          </a:p>
        </p:txBody>
      </p:sp>
      <p:sp>
        <p:nvSpPr>
          <p:cNvPr id="117" name="Rectangle 6"/>
          <p:cNvSpPr>
            <a:spLocks noChangeArrowheads="1"/>
          </p:cNvSpPr>
          <p:nvPr/>
        </p:nvSpPr>
        <p:spPr bwMode="auto">
          <a:xfrm>
            <a:off x="6816565" y="1304401"/>
            <a:ext cx="2225835" cy="457200"/>
          </a:xfrm>
          <a:prstGeom prst="rect">
            <a:avLst/>
          </a:prstGeom>
          <a:solidFill>
            <a:srgbClr val="00B050"/>
          </a:solidFill>
          <a:ln w="57150" cmpd="thinThick">
            <a:solidFill>
              <a:schemeClr val="tx1"/>
            </a:solidFill>
            <a:miter lim="800000"/>
            <a:headEnd/>
            <a:tailEnd/>
          </a:ln>
        </p:spPr>
        <p:txBody>
          <a:bodyPr wrap="none" anchor="ctr"/>
          <a:lstStyle/>
          <a:p>
            <a:pPr algn="ctr"/>
            <a:r>
              <a:rPr lang="en-US" sz="1200" b="1" dirty="0"/>
              <a:t>Mid East- Pat Brandt</a:t>
            </a:r>
          </a:p>
        </p:txBody>
      </p:sp>
      <p:sp>
        <p:nvSpPr>
          <p:cNvPr id="119" name="Rectangle 127"/>
          <p:cNvSpPr>
            <a:spLocks noChangeArrowheads="1"/>
          </p:cNvSpPr>
          <p:nvPr/>
        </p:nvSpPr>
        <p:spPr bwMode="auto">
          <a:xfrm>
            <a:off x="8370732" y="4756151"/>
            <a:ext cx="2206625" cy="457200"/>
          </a:xfrm>
          <a:prstGeom prst="rect">
            <a:avLst/>
          </a:prstGeom>
          <a:solidFill>
            <a:srgbClr val="3366FF"/>
          </a:solidFill>
          <a:ln w="57150" cmpd="thinThick">
            <a:solidFill>
              <a:schemeClr val="tx1"/>
            </a:solidFill>
            <a:miter lim="800000"/>
            <a:headEnd/>
            <a:tailEnd/>
          </a:ln>
        </p:spPr>
        <p:txBody>
          <a:bodyPr wrap="none" anchor="ctr"/>
          <a:lstStyle/>
          <a:p>
            <a:pPr algn="ctr"/>
            <a:r>
              <a:rPr lang="en-US" sz="1200" b="1" dirty="0"/>
              <a:t>Southeast – Chris Valadie</a:t>
            </a:r>
          </a:p>
        </p:txBody>
      </p:sp>
      <p:sp>
        <p:nvSpPr>
          <p:cNvPr id="118" name="Text Box 157">
            <a:extLst>
              <a:ext uri="{FF2B5EF4-FFF2-40B4-BE49-F238E27FC236}">
                <a16:creationId xmlns:a16="http://schemas.microsoft.com/office/drawing/2014/main" id="{340D8542-7672-49E4-B5E5-80B27C8885EE}"/>
              </a:ext>
            </a:extLst>
          </p:cNvPr>
          <p:cNvSpPr txBox="1">
            <a:spLocks noChangeArrowheads="1"/>
          </p:cNvSpPr>
          <p:nvPr/>
        </p:nvSpPr>
        <p:spPr bwMode="auto">
          <a:xfrm>
            <a:off x="7888289" y="6012843"/>
            <a:ext cx="15113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A30B35"/>
              </a:buClr>
              <a:buSzPct val="115000"/>
              <a:buFont typeface="Wingdings" panose="05000000000000000000" pitchFamily="2" charset="2"/>
              <a:buChar char="§"/>
              <a:defRPr sz="2400" b="1">
                <a:solidFill>
                  <a:srgbClr val="A30B35"/>
                </a:solidFill>
                <a:latin typeface="Arial" panose="020B0604020202020204" pitchFamily="34" charset="0"/>
              </a:defRPr>
            </a:lvl1pPr>
            <a:lvl2pPr marL="742950" indent="-285750">
              <a:spcBef>
                <a:spcPct val="20000"/>
              </a:spcBef>
              <a:buClr>
                <a:srgbClr val="A30B35"/>
              </a:buClr>
              <a:buSzPct val="110000"/>
              <a:buChar char="•"/>
              <a:defRPr sz="2000" b="1">
                <a:solidFill>
                  <a:schemeClr val="tx1"/>
                </a:solidFill>
                <a:latin typeface="Arial" panose="020B0604020202020204" pitchFamily="34" charset="0"/>
              </a:defRPr>
            </a:lvl2pPr>
            <a:lvl3pPr marL="1143000" indent="-228600">
              <a:spcBef>
                <a:spcPct val="20000"/>
              </a:spcBef>
              <a:buClr>
                <a:srgbClr val="A30B35"/>
              </a:buClr>
              <a:buSzPct val="110000"/>
              <a:buFont typeface="Wingdings" panose="05000000000000000000" pitchFamily="2" charset="2"/>
              <a:buChar char="w"/>
              <a:defRPr b="1">
                <a:solidFill>
                  <a:schemeClr val="tx1"/>
                </a:solidFill>
                <a:latin typeface="Arial" panose="020B0604020202020204" pitchFamily="34" charset="0"/>
              </a:defRPr>
            </a:lvl3pPr>
            <a:lvl4pPr marL="1600200" indent="-228600">
              <a:spcBef>
                <a:spcPct val="20000"/>
              </a:spcBef>
              <a:buClr>
                <a:srgbClr val="A30B35"/>
              </a:buClr>
              <a:buSzPct val="110000"/>
              <a:buFont typeface="Times New Roman" panose="02020603050405020304" pitchFamily="18" charset="0"/>
              <a:buChar char="–"/>
              <a:defRPr sz="1600" b="1">
                <a:solidFill>
                  <a:schemeClr val="tx1"/>
                </a:solidFill>
                <a:latin typeface="Arial" panose="020B0604020202020204" pitchFamily="34" charset="0"/>
              </a:defRPr>
            </a:lvl4pPr>
            <a:lvl5pPr marL="2057400" indent="-228600">
              <a:spcBef>
                <a:spcPct val="20000"/>
              </a:spcBef>
              <a:buClr>
                <a:srgbClr val="A30B35"/>
              </a:buClr>
              <a:buSzPct val="110000"/>
              <a:buChar char="»"/>
              <a:defRPr sz="1400" b="1">
                <a:solidFill>
                  <a:schemeClr val="tx1"/>
                </a:solidFill>
                <a:latin typeface="Arial" panose="020B0604020202020204" pitchFamily="34" charset="0"/>
              </a:defRPr>
            </a:lvl5pPr>
            <a:lvl6pPr marL="2514600" indent="-228600" fontAlgn="base">
              <a:spcBef>
                <a:spcPct val="20000"/>
              </a:spcBef>
              <a:spcAft>
                <a:spcPct val="0"/>
              </a:spcAft>
              <a:buClr>
                <a:srgbClr val="A30B35"/>
              </a:buClr>
              <a:buSzPct val="110000"/>
              <a:buChar char="»"/>
              <a:defRPr sz="1400" b="1">
                <a:solidFill>
                  <a:schemeClr val="tx1"/>
                </a:solidFill>
                <a:latin typeface="Arial" panose="020B0604020202020204" pitchFamily="34" charset="0"/>
              </a:defRPr>
            </a:lvl6pPr>
            <a:lvl7pPr marL="2971800" indent="-228600" fontAlgn="base">
              <a:spcBef>
                <a:spcPct val="20000"/>
              </a:spcBef>
              <a:spcAft>
                <a:spcPct val="0"/>
              </a:spcAft>
              <a:buClr>
                <a:srgbClr val="A30B35"/>
              </a:buClr>
              <a:buSzPct val="110000"/>
              <a:buChar char="»"/>
              <a:defRPr sz="1400" b="1">
                <a:solidFill>
                  <a:schemeClr val="tx1"/>
                </a:solidFill>
                <a:latin typeface="Arial" panose="020B0604020202020204" pitchFamily="34" charset="0"/>
              </a:defRPr>
            </a:lvl7pPr>
            <a:lvl8pPr marL="3429000" indent="-228600" fontAlgn="base">
              <a:spcBef>
                <a:spcPct val="20000"/>
              </a:spcBef>
              <a:spcAft>
                <a:spcPct val="0"/>
              </a:spcAft>
              <a:buClr>
                <a:srgbClr val="A30B35"/>
              </a:buClr>
              <a:buSzPct val="110000"/>
              <a:buChar char="»"/>
              <a:defRPr sz="1400" b="1">
                <a:solidFill>
                  <a:schemeClr val="tx1"/>
                </a:solidFill>
                <a:latin typeface="Arial" panose="020B0604020202020204" pitchFamily="34" charset="0"/>
              </a:defRPr>
            </a:lvl8pPr>
            <a:lvl9pPr marL="3886200" indent="-228600" fontAlgn="base">
              <a:spcBef>
                <a:spcPct val="20000"/>
              </a:spcBef>
              <a:spcAft>
                <a:spcPct val="0"/>
              </a:spcAft>
              <a:buClr>
                <a:srgbClr val="A30B35"/>
              </a:buClr>
              <a:buSzPct val="110000"/>
              <a:buChar char="»"/>
              <a:defRPr sz="1400" b="1">
                <a:solidFill>
                  <a:schemeClr val="tx1"/>
                </a:solidFill>
                <a:latin typeface="Arial" panose="020B0604020202020204" pitchFamily="34" charset="0"/>
              </a:defRPr>
            </a:lvl9pPr>
          </a:lstStyle>
          <a:p>
            <a:pPr>
              <a:spcBef>
                <a:spcPct val="0"/>
              </a:spcBef>
              <a:buClrTx/>
              <a:buSzTx/>
              <a:buFontTx/>
              <a:buNone/>
            </a:pPr>
            <a:r>
              <a:rPr lang="en-US" altLang="en-US" sz="900" dirty="0">
                <a:solidFill>
                  <a:schemeClr val="tx1"/>
                </a:solidFill>
                <a:cs typeface="Times New Roman" panose="02020603050405020304" pitchFamily="18" charset="0"/>
              </a:rPr>
              <a:t>Rev. May 2019</a:t>
            </a:r>
            <a:endParaRPr lang="en-US" altLang="en-US" sz="900" b="0" dirty="0">
              <a:solidFill>
                <a:schemeClr val="tx1"/>
              </a:solidFill>
              <a:cs typeface="Times New Roman" panose="02020603050405020304" pitchFamily="18" charset="0"/>
            </a:endParaRPr>
          </a:p>
          <a:p>
            <a:pPr>
              <a:spcBef>
                <a:spcPct val="0"/>
              </a:spcBef>
              <a:buClrTx/>
              <a:buSzTx/>
              <a:buFontTx/>
              <a:buNone/>
            </a:pPr>
            <a:endParaRPr lang="en-US" altLang="en-US" sz="900" b="0" dirty="0">
              <a:solidFill>
                <a:schemeClr val="bg1"/>
              </a:solidFill>
              <a:cs typeface="Times New Roman" panose="02020603050405020304" pitchFamily="18" charset="0"/>
            </a:endParaRPr>
          </a:p>
          <a:p>
            <a:pPr>
              <a:spcBef>
                <a:spcPct val="0"/>
              </a:spcBef>
              <a:buClrTx/>
              <a:buSzTx/>
              <a:buFontTx/>
              <a:buNone/>
            </a:pPr>
            <a:endParaRPr lang="en-US" altLang="en-US" sz="900" b="0" dirty="0">
              <a:solidFill>
                <a:schemeClr val="tx1"/>
              </a:solidFill>
            </a:endParaRPr>
          </a:p>
        </p:txBody>
      </p:sp>
    </p:spTree>
    <p:extLst>
      <p:ext uri="{BB962C8B-B14F-4D97-AF65-F5344CB8AC3E}">
        <p14:creationId xmlns:p14="http://schemas.microsoft.com/office/powerpoint/2010/main" val="3864470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 name="Rectangle 101"/>
          <p:cNvSpPr>
            <a:spLocks noGrp="1" noChangeArrowheads="1"/>
          </p:cNvSpPr>
          <p:nvPr>
            <p:ph type="title"/>
          </p:nvPr>
        </p:nvSpPr>
        <p:spPr/>
        <p:txBody>
          <a:bodyPr/>
          <a:lstStyle/>
          <a:p>
            <a:r>
              <a:rPr lang="en-US" dirty="0"/>
              <a:t>Hendrickson Aftermarket Sales Managers</a:t>
            </a:r>
          </a:p>
        </p:txBody>
      </p:sp>
      <p:sp>
        <p:nvSpPr>
          <p:cNvPr id="4128" name="Rectangle 3"/>
          <p:cNvSpPr>
            <a:spLocks noChangeArrowheads="1"/>
          </p:cNvSpPr>
          <p:nvPr/>
        </p:nvSpPr>
        <p:spPr bwMode="auto">
          <a:xfrm>
            <a:off x="5976940" y="-2552700"/>
            <a:ext cx="238125" cy="1735137"/>
          </a:xfrm>
          <a:prstGeom prst="rect">
            <a:avLst/>
          </a:prstGeom>
          <a:noFill/>
          <a:ln w="9525">
            <a:noFill/>
            <a:miter lim="800000"/>
            <a:headEnd/>
            <a:tailEnd/>
          </a:ln>
        </p:spPr>
        <p:txBody>
          <a:bodyPr lIns="92075" tIns="46039" rIns="92075" bIns="46039" anchor="ctr"/>
          <a:lstStyle/>
          <a:p>
            <a:pPr eaLnBrk="0" hangingPunct="0"/>
            <a:r>
              <a:rPr lang="en-US" sz="800" dirty="0">
                <a:latin typeface="Arial" charset="0"/>
                <a:cs typeface="Times New Roman" pitchFamily="18" charset="0"/>
              </a:rPr>
              <a:t> </a:t>
            </a:r>
          </a:p>
          <a:p>
            <a:pPr eaLnBrk="0" hangingPunct="0"/>
            <a:endParaRPr lang="en-US" sz="800" dirty="0">
              <a:latin typeface="Arial" charset="0"/>
            </a:endParaRPr>
          </a:p>
        </p:txBody>
      </p:sp>
      <p:sp>
        <p:nvSpPr>
          <p:cNvPr id="4129" name="Rectangle 4"/>
          <p:cNvSpPr>
            <a:spLocks noChangeArrowheads="1"/>
          </p:cNvSpPr>
          <p:nvPr/>
        </p:nvSpPr>
        <p:spPr bwMode="auto">
          <a:xfrm>
            <a:off x="5976940" y="-817563"/>
            <a:ext cx="238125" cy="1704976"/>
          </a:xfrm>
          <a:prstGeom prst="rect">
            <a:avLst/>
          </a:prstGeom>
          <a:noFill/>
          <a:ln w="9525">
            <a:noFill/>
            <a:miter lim="800000"/>
            <a:headEnd/>
            <a:tailEnd/>
          </a:ln>
        </p:spPr>
        <p:txBody>
          <a:bodyPr lIns="92075" tIns="46039" rIns="92075" bIns="46039" anchor="ctr"/>
          <a:lstStyle/>
          <a:p>
            <a:pPr eaLnBrk="0" hangingPunct="0"/>
            <a:r>
              <a:rPr lang="en-US" sz="800" dirty="0">
                <a:latin typeface="Arial" charset="0"/>
                <a:cs typeface="Times New Roman" pitchFamily="18" charset="0"/>
              </a:rPr>
              <a:t> </a:t>
            </a:r>
          </a:p>
          <a:p>
            <a:pPr eaLnBrk="0" hangingPunct="0"/>
            <a:endParaRPr lang="en-US" sz="800" dirty="0">
              <a:latin typeface="Arial" charset="0"/>
            </a:endParaRPr>
          </a:p>
        </p:txBody>
      </p:sp>
      <p:sp>
        <p:nvSpPr>
          <p:cNvPr id="4130" name="Rectangle 5"/>
          <p:cNvSpPr>
            <a:spLocks noChangeArrowheads="1"/>
          </p:cNvSpPr>
          <p:nvPr/>
        </p:nvSpPr>
        <p:spPr bwMode="auto">
          <a:xfrm>
            <a:off x="5976940" y="887416"/>
            <a:ext cx="238125" cy="1735137"/>
          </a:xfrm>
          <a:prstGeom prst="rect">
            <a:avLst/>
          </a:prstGeom>
          <a:noFill/>
          <a:ln w="9525">
            <a:noFill/>
            <a:miter lim="800000"/>
            <a:headEnd/>
            <a:tailEnd/>
          </a:ln>
        </p:spPr>
        <p:txBody>
          <a:bodyPr lIns="92075" tIns="46039" rIns="92075" bIns="46039" anchor="ctr"/>
          <a:lstStyle/>
          <a:p>
            <a:pPr eaLnBrk="0" hangingPunct="0"/>
            <a:r>
              <a:rPr lang="en-US" sz="1600" dirty="0">
                <a:latin typeface="Arial" charset="0"/>
                <a:cs typeface="Times New Roman" pitchFamily="18" charset="0"/>
              </a:rPr>
              <a:t> </a:t>
            </a:r>
          </a:p>
          <a:p>
            <a:pPr eaLnBrk="0" hangingPunct="0"/>
            <a:endParaRPr lang="en-US" sz="1600" dirty="0">
              <a:latin typeface="Arial" charset="0"/>
            </a:endParaRPr>
          </a:p>
        </p:txBody>
      </p:sp>
      <p:sp>
        <p:nvSpPr>
          <p:cNvPr id="4131" name="Rectangle 7"/>
          <p:cNvSpPr>
            <a:spLocks noChangeArrowheads="1"/>
          </p:cNvSpPr>
          <p:nvPr/>
        </p:nvSpPr>
        <p:spPr bwMode="auto">
          <a:xfrm>
            <a:off x="5976940" y="7889875"/>
            <a:ext cx="238125" cy="1522413"/>
          </a:xfrm>
          <a:prstGeom prst="rect">
            <a:avLst/>
          </a:prstGeom>
          <a:noFill/>
          <a:ln w="9525">
            <a:noFill/>
            <a:miter lim="800000"/>
            <a:headEnd/>
            <a:tailEnd/>
          </a:ln>
        </p:spPr>
        <p:txBody>
          <a:bodyPr lIns="92075" tIns="46039" rIns="92075" bIns="46039" anchor="ctr"/>
          <a:lstStyle/>
          <a:p>
            <a:pPr eaLnBrk="0" hangingPunct="0"/>
            <a:r>
              <a:rPr lang="en-US" sz="800" dirty="0">
                <a:latin typeface="Arial" charset="0"/>
                <a:cs typeface="Times New Roman" pitchFamily="18" charset="0"/>
              </a:rPr>
              <a:t> </a:t>
            </a:r>
          </a:p>
          <a:p>
            <a:pPr eaLnBrk="0" hangingPunct="0"/>
            <a:endParaRPr lang="en-US" sz="800" dirty="0">
              <a:latin typeface="Arial" charset="0"/>
            </a:endParaRPr>
          </a:p>
        </p:txBody>
      </p:sp>
      <p:sp>
        <p:nvSpPr>
          <p:cNvPr id="4132" name="Rectangle 8"/>
          <p:cNvSpPr>
            <a:spLocks noChangeArrowheads="1"/>
          </p:cNvSpPr>
          <p:nvPr/>
        </p:nvSpPr>
        <p:spPr bwMode="auto">
          <a:xfrm>
            <a:off x="6215063" y="7889875"/>
            <a:ext cx="3657600" cy="1522413"/>
          </a:xfrm>
          <a:prstGeom prst="rect">
            <a:avLst/>
          </a:prstGeom>
          <a:noFill/>
          <a:ln w="9525">
            <a:noFill/>
            <a:miter lim="800000"/>
            <a:headEnd/>
            <a:tailEnd/>
          </a:ln>
        </p:spPr>
        <p:txBody>
          <a:bodyPr lIns="92075" tIns="46039" rIns="92075" bIns="46039" anchor="ctr"/>
          <a:lstStyle/>
          <a:p>
            <a:pPr eaLnBrk="0" hangingPunct="0"/>
            <a:r>
              <a:rPr lang="en-US" sz="800" dirty="0">
                <a:latin typeface="Arial" charset="0"/>
                <a:cs typeface="Times New Roman" pitchFamily="18" charset="0"/>
              </a:rPr>
              <a:t> </a:t>
            </a:r>
          </a:p>
          <a:p>
            <a:pPr eaLnBrk="0" hangingPunct="0"/>
            <a:endParaRPr lang="en-US" sz="800" dirty="0">
              <a:latin typeface="Arial" charset="0"/>
            </a:endParaRPr>
          </a:p>
        </p:txBody>
      </p:sp>
      <p:sp>
        <p:nvSpPr>
          <p:cNvPr id="4134" name="Rectangle 10"/>
          <p:cNvSpPr>
            <a:spLocks noChangeArrowheads="1"/>
          </p:cNvSpPr>
          <p:nvPr/>
        </p:nvSpPr>
        <p:spPr bwMode="auto">
          <a:xfrm>
            <a:off x="5976940" y="4449766"/>
            <a:ext cx="238125" cy="1552575"/>
          </a:xfrm>
          <a:prstGeom prst="rect">
            <a:avLst/>
          </a:prstGeom>
          <a:noFill/>
          <a:ln w="9525">
            <a:noFill/>
            <a:miter lim="800000"/>
            <a:headEnd/>
            <a:tailEnd/>
          </a:ln>
        </p:spPr>
        <p:txBody>
          <a:bodyPr lIns="92075" tIns="46039" rIns="92075" bIns="46039" anchor="ctr"/>
          <a:lstStyle/>
          <a:p>
            <a:pPr eaLnBrk="0" hangingPunct="0"/>
            <a:r>
              <a:rPr lang="en-US" sz="1600" dirty="0">
                <a:latin typeface="Arial" charset="0"/>
                <a:cs typeface="Times New Roman" pitchFamily="18" charset="0"/>
              </a:rPr>
              <a:t> </a:t>
            </a:r>
          </a:p>
          <a:p>
            <a:pPr eaLnBrk="0" hangingPunct="0"/>
            <a:endParaRPr lang="en-US" sz="1600" dirty="0">
              <a:latin typeface="Arial" charset="0"/>
            </a:endParaRPr>
          </a:p>
        </p:txBody>
      </p:sp>
      <p:graphicFrame>
        <p:nvGraphicFramePr>
          <p:cNvPr id="11" name="Table 10"/>
          <p:cNvGraphicFramePr>
            <a:graphicFrameLocks noGrp="1"/>
          </p:cNvGraphicFramePr>
          <p:nvPr/>
        </p:nvGraphicFramePr>
        <p:xfrm>
          <a:off x="7861301" y="1524000"/>
          <a:ext cx="2197100" cy="1498755"/>
        </p:xfrm>
        <a:graphic>
          <a:graphicData uri="http://schemas.openxmlformats.org/drawingml/2006/table">
            <a:tbl>
              <a:tblPr>
                <a:tableStyleId>{2D5ABB26-0587-4C30-8999-92F81FD0307C}</a:tableStyleId>
              </a:tblPr>
              <a:tblGrid>
                <a:gridCol w="2197100">
                  <a:extLst>
                    <a:ext uri="{9D8B030D-6E8A-4147-A177-3AD203B41FA5}">
                      <a16:colId xmlns:a16="http://schemas.microsoft.com/office/drawing/2014/main" val="20000"/>
                    </a:ext>
                  </a:extLst>
                </a:gridCol>
              </a:tblGrid>
              <a:tr h="575596">
                <a:tc>
                  <a:txBody>
                    <a:bodyPr/>
                    <a:lstStyle/>
                    <a:p>
                      <a:pPr marL="0" marR="0" algn="ctr">
                        <a:lnSpc>
                          <a:spcPct val="115000"/>
                        </a:lnSpc>
                        <a:spcBef>
                          <a:spcPts val="0"/>
                        </a:spcBef>
                        <a:spcAft>
                          <a:spcPts val="0"/>
                        </a:spcAft>
                      </a:pPr>
                      <a:r>
                        <a:rPr lang="en-US" sz="1500" b="1" dirty="0">
                          <a:solidFill>
                            <a:schemeClr val="bg1"/>
                          </a:solidFill>
                          <a:effectLst/>
                          <a:latin typeface="Calibri" pitchFamily="34" charset="0"/>
                        </a:rPr>
                        <a:t>Director of Aftermarket</a:t>
                      </a:r>
                      <a:endParaRPr lang="en-US" sz="1100" b="1" dirty="0">
                        <a:solidFill>
                          <a:schemeClr val="bg1"/>
                        </a:solidFill>
                        <a:effectLst/>
                        <a:latin typeface="Calibri" pitchFamily="34" charset="0"/>
                        <a:ea typeface="Calibri"/>
                        <a:cs typeface="Times New Roman"/>
                      </a:endParaRPr>
                    </a:p>
                  </a:txBody>
                  <a:tcPr marL="84455" marR="84455" marT="42479" marB="424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923159">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DAVE MCCLEAVE</a:t>
                      </a:r>
                    </a:p>
                    <a:p>
                      <a:pPr marL="0" marR="0" algn="l" defTabSz="914400" rtl="0" eaLnBrk="1" latinLnBrk="0" hangingPunct="1">
                        <a:lnSpc>
                          <a:spcPct val="100000"/>
                        </a:lnSpc>
                        <a:spcBef>
                          <a:spcPts val="0"/>
                        </a:spcBef>
                        <a:spcAft>
                          <a:spcPts val="0"/>
                        </a:spcAft>
                      </a:pPr>
                      <a:r>
                        <a:rPr lang="en-US" sz="1100" b="0" kern="1200" dirty="0">
                          <a:solidFill>
                            <a:schemeClr val="tx1"/>
                          </a:solidFill>
                          <a:effectLst/>
                          <a:latin typeface="Calibri" panose="020F0502020204030204" pitchFamily="34" charset="0"/>
                          <a:ea typeface="+mn-ea"/>
                          <a:cs typeface="+mn-cs"/>
                        </a:rPr>
                        <a:t>840 S. Frontage Road</a:t>
                      </a:r>
                      <a:br>
                        <a:rPr lang="en-US" sz="1100" b="0" kern="1200" baseline="0" dirty="0">
                          <a:solidFill>
                            <a:schemeClr val="tx1"/>
                          </a:solidFill>
                          <a:effectLst/>
                          <a:latin typeface="Calibri" panose="020F0502020204030204" pitchFamily="34" charset="0"/>
                          <a:ea typeface="+mn-ea"/>
                          <a:cs typeface="+mn-cs"/>
                        </a:rPr>
                      </a:br>
                      <a:r>
                        <a:rPr lang="en-US" sz="1100" b="0" kern="1200" baseline="0" dirty="0">
                          <a:solidFill>
                            <a:schemeClr val="tx1"/>
                          </a:solidFill>
                          <a:effectLst/>
                          <a:latin typeface="Calibri" panose="020F0502020204030204" pitchFamily="34" charset="0"/>
                          <a:ea typeface="+mn-ea"/>
                          <a:cs typeface="+mn-cs"/>
                        </a:rPr>
                        <a:t>Woodridge, IL. 60517</a:t>
                      </a:r>
                      <a:endParaRPr lang="en-US" sz="1100" b="0" kern="1200" dirty="0">
                        <a:solidFill>
                          <a:schemeClr val="tx1"/>
                        </a:solidFill>
                        <a:effectLst/>
                        <a:latin typeface="Calibri" panose="020F0502020204030204" pitchFamily="34" charset="0"/>
                        <a:ea typeface="+mn-ea"/>
                        <a:cs typeface="+mn-cs"/>
                      </a:endParaRPr>
                    </a:p>
                    <a:p>
                      <a:pPr marL="0" marR="0" algn="l" defTabSz="914400" rtl="0" eaLnBrk="1" latinLnBrk="0" hangingPunct="1">
                        <a:lnSpc>
                          <a:spcPct val="100000"/>
                        </a:lnSpc>
                        <a:spcBef>
                          <a:spcPts val="0"/>
                        </a:spcBef>
                        <a:spcAft>
                          <a:spcPts val="0"/>
                        </a:spcAft>
                      </a:pPr>
                      <a:r>
                        <a:rPr lang="en-US" sz="1100" b="0" kern="1200" dirty="0">
                          <a:solidFill>
                            <a:schemeClr val="tx1"/>
                          </a:solidFill>
                          <a:effectLst/>
                          <a:latin typeface="Calibri" panose="020F0502020204030204" pitchFamily="34" charset="0"/>
                          <a:ea typeface="+mn-ea"/>
                          <a:cs typeface="+mn-cs"/>
                        </a:rPr>
                        <a:t>Office  630-874-9736</a:t>
                      </a:r>
                    </a:p>
                    <a:p>
                      <a:pPr marL="0" marR="0" algn="l" defTabSz="914400" rtl="0" eaLnBrk="1" latinLnBrk="0" hangingPunct="1">
                        <a:lnSpc>
                          <a:spcPct val="100000"/>
                        </a:lnSpc>
                        <a:spcBef>
                          <a:spcPts val="0"/>
                        </a:spcBef>
                        <a:spcAft>
                          <a:spcPts val="0"/>
                        </a:spcAft>
                      </a:pPr>
                      <a:r>
                        <a:rPr lang="en-US" sz="1100" b="0" kern="1200" dirty="0">
                          <a:solidFill>
                            <a:schemeClr val="tx1"/>
                          </a:solidFill>
                          <a:effectLst/>
                          <a:latin typeface="Calibri" panose="020F0502020204030204" pitchFamily="34" charset="0"/>
                          <a:ea typeface="+mn-ea"/>
                          <a:cs typeface="+mn-cs"/>
                        </a:rPr>
                        <a:t>dmccleave@hendrickson-intl.com</a:t>
                      </a:r>
                    </a:p>
                  </a:txBody>
                  <a:tcPr marL="84455" marR="84455" marT="42479" marB="424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2" name="Table 11">
            <a:extLst>
              <a:ext uri="{FF2B5EF4-FFF2-40B4-BE49-F238E27FC236}">
                <a16:creationId xmlns:a16="http://schemas.microsoft.com/office/drawing/2014/main" id="{600F1B22-61F0-40E3-A695-10AA9241A38C}"/>
              </a:ext>
            </a:extLst>
          </p:cNvPr>
          <p:cNvGraphicFramePr>
            <a:graphicFrameLocks noGrp="1"/>
          </p:cNvGraphicFramePr>
          <p:nvPr/>
        </p:nvGraphicFramePr>
        <p:xfrm>
          <a:off x="1143000" y="1524001"/>
          <a:ext cx="4648200" cy="3436648"/>
        </p:xfrm>
        <a:graphic>
          <a:graphicData uri="http://schemas.openxmlformats.org/drawingml/2006/table">
            <a:tbl>
              <a:tblPr>
                <a:tableStyleId>{2D5ABB26-0587-4C30-8999-92F81FD0307C}</a:tableStyleId>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3193087569"/>
                    </a:ext>
                  </a:extLst>
                </a:gridCol>
              </a:tblGrid>
              <a:tr h="785875">
                <a:tc gridSpan="2">
                  <a:txBody>
                    <a:bodyPr/>
                    <a:lstStyle/>
                    <a:p>
                      <a:pPr marL="0" marR="0" algn="ctr">
                        <a:lnSpc>
                          <a:spcPct val="115000"/>
                        </a:lnSpc>
                        <a:spcBef>
                          <a:spcPts val="0"/>
                        </a:spcBef>
                        <a:spcAft>
                          <a:spcPts val="0"/>
                        </a:spcAft>
                      </a:pPr>
                      <a:r>
                        <a:rPr lang="en-US" sz="1500" b="1" dirty="0">
                          <a:solidFill>
                            <a:schemeClr val="bg1"/>
                          </a:solidFill>
                          <a:effectLst/>
                          <a:latin typeface="Calibri" pitchFamily="34" charset="0"/>
                        </a:rPr>
                        <a:t>Aftermarket Sales Managers</a:t>
                      </a:r>
                      <a:endParaRPr lang="en-US" sz="1100" b="1" dirty="0">
                        <a:solidFill>
                          <a:schemeClr val="bg1"/>
                        </a:solidFill>
                        <a:effectLst/>
                        <a:latin typeface="Calibri" pitchFamily="34" charset="0"/>
                        <a:ea typeface="Calibri"/>
                        <a:cs typeface="Times New Roman"/>
                      </a:endParaRP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hMerge="1">
                  <a:txBody>
                    <a:bodyPr/>
                    <a:lstStyle/>
                    <a:p>
                      <a:pPr marL="0" marR="0" algn="ctr">
                        <a:lnSpc>
                          <a:spcPct val="115000"/>
                        </a:lnSpc>
                        <a:spcBef>
                          <a:spcPts val="0"/>
                        </a:spcBef>
                        <a:spcAft>
                          <a:spcPts val="0"/>
                        </a:spcAft>
                      </a:pPr>
                      <a:endParaRPr lang="en-US" sz="1000" b="1" dirty="0">
                        <a:solidFill>
                          <a:schemeClr val="bg1"/>
                        </a:solidFill>
                        <a:effectLst/>
                        <a:latin typeface="Calibri" pitchFamily="34" charset="0"/>
                        <a:ea typeface="Calibri"/>
                        <a:cs typeface="Times New Roman"/>
                      </a:endParaRPr>
                    </a:p>
                  </a:txBody>
                  <a:tcPr marL="89836" marR="89836" marT="45226" marB="452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883591">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PAT BRANDT</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 570-594-8788</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pbrandt@hendrickson-intl.com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JIM SEAL</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 480-2326-0302</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jseal@hendrickson-intl.com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83591">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GARY FRENCH</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 630-248-4906</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gfrench@hendrickson-intl.com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NORM STACHELEK</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 412-719-4245</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nstachelek@hendrickson-intl.com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83591">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JOE LIMING</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a:t>
                      </a:r>
                      <a:r>
                        <a:rPr lang="en-US" sz="1100" b="0" kern="1200" baseline="0" dirty="0">
                          <a:solidFill>
                            <a:schemeClr val="tx1"/>
                          </a:solidFill>
                          <a:effectLst/>
                          <a:latin typeface="Calibri" panose="020F0502020204030204" pitchFamily="34" charset="0"/>
                          <a:ea typeface="+mn-ea"/>
                          <a:cs typeface="+mn-cs"/>
                        </a:rPr>
                        <a:t> 469-352-3029</a:t>
                      </a:r>
                      <a:endParaRPr lang="en-US" sz="1100" b="0" kern="1200" dirty="0">
                        <a:solidFill>
                          <a:schemeClr val="tx1"/>
                        </a:solidFill>
                        <a:effectLst/>
                        <a:latin typeface="Calibri" panose="020F0502020204030204" pitchFamily="34" charset="0"/>
                        <a:ea typeface="+mn-ea"/>
                        <a:cs typeface="+mn-cs"/>
                      </a:endParaRP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jliming@hendrickson-intl.com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1100" b="1" kern="1200" dirty="0">
                          <a:solidFill>
                            <a:schemeClr val="tx1"/>
                          </a:solidFill>
                          <a:effectLst/>
                          <a:latin typeface="Calibri" panose="020F0502020204030204" pitchFamily="34" charset="0"/>
                          <a:ea typeface="+mn-ea"/>
                          <a:cs typeface="+mn-cs"/>
                        </a:rPr>
                        <a:t>CHRIS VALADIE</a:t>
                      </a: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Cellular</a:t>
                      </a:r>
                      <a:r>
                        <a:rPr lang="en-US" sz="1100" b="0" kern="1200" baseline="0" dirty="0">
                          <a:solidFill>
                            <a:schemeClr val="tx1"/>
                          </a:solidFill>
                          <a:effectLst/>
                          <a:latin typeface="Calibri" panose="020F0502020204030204" pitchFamily="34" charset="0"/>
                          <a:ea typeface="+mn-ea"/>
                          <a:cs typeface="+mn-cs"/>
                        </a:rPr>
                        <a:t> 630-841-7683</a:t>
                      </a:r>
                      <a:endParaRPr lang="en-US" sz="1100" b="0" kern="1200" dirty="0">
                        <a:solidFill>
                          <a:schemeClr val="tx1"/>
                        </a:solidFill>
                        <a:effectLst/>
                        <a:latin typeface="Calibri" panose="020F0502020204030204" pitchFamily="34" charset="0"/>
                        <a:ea typeface="+mn-ea"/>
                        <a:cs typeface="+mn-cs"/>
                      </a:endParaRPr>
                    </a:p>
                    <a:p>
                      <a:pPr marL="0" algn="l" defTabSz="914400" rtl="0" eaLnBrk="1" latinLnBrk="0" hangingPunct="1"/>
                      <a:r>
                        <a:rPr lang="en-US" sz="1100" b="0" kern="1200" dirty="0">
                          <a:solidFill>
                            <a:schemeClr val="tx1"/>
                          </a:solidFill>
                          <a:effectLst/>
                          <a:latin typeface="Calibri" panose="020F0502020204030204" pitchFamily="34" charset="0"/>
                          <a:ea typeface="+mn-ea"/>
                          <a:cs typeface="+mn-cs"/>
                        </a:rPr>
                        <a:t>cvaladie@hendrickson-intl.com</a:t>
                      </a:r>
                    </a:p>
                  </a:txBody>
                  <a:tcPr marL="89836" marR="89836" marT="45227" marB="452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14" name="Picture 2">
            <a:extLst>
              <a:ext uri="{FF2B5EF4-FFF2-40B4-BE49-F238E27FC236}">
                <a16:creationId xmlns:a16="http://schemas.microsoft.com/office/drawing/2014/main" id="{955E4FB5-2A0D-46CD-906D-2EAA3525E2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44769" y="3598433"/>
            <a:ext cx="1492251"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5296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742A-5CB9-400F-B7A7-6F8628F5EE1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91DC453-2F1F-4638-9A3B-AF9ED65702AD}"/>
              </a:ext>
            </a:extLst>
          </p:cNvPr>
          <p:cNvSpPr>
            <a:spLocks noGrp="1"/>
          </p:cNvSpPr>
          <p:nvPr>
            <p:ph idx="1"/>
          </p:nvPr>
        </p:nvSpPr>
        <p:spPr/>
        <p:txBody>
          <a:bodyPr/>
          <a:lstStyle/>
          <a:p>
            <a:r>
              <a:rPr lang="en-US" dirty="0"/>
              <a:t>How Hendrickson goes to market</a:t>
            </a:r>
          </a:p>
          <a:p>
            <a:r>
              <a:rPr lang="en-US" dirty="0"/>
              <a:t>How Hendrickson drives sales through distribution</a:t>
            </a:r>
          </a:p>
          <a:p>
            <a:r>
              <a:rPr lang="en-US" dirty="0"/>
              <a:t>What do Stoughton Parts Dealers need to know</a:t>
            </a:r>
          </a:p>
          <a:p>
            <a:pPr lvl="1"/>
            <a:r>
              <a:rPr lang="en-US" dirty="0"/>
              <a:t>Product Overview &amp; Application</a:t>
            </a:r>
          </a:p>
          <a:p>
            <a:r>
              <a:rPr lang="en-US" dirty="0"/>
              <a:t>Strategic/New products</a:t>
            </a:r>
          </a:p>
          <a:p>
            <a:r>
              <a:rPr lang="en-US" dirty="0"/>
              <a:t>Tools/Resources</a:t>
            </a:r>
          </a:p>
          <a:p>
            <a:endParaRPr lang="en-US" dirty="0"/>
          </a:p>
        </p:txBody>
      </p:sp>
      <p:pic>
        <p:nvPicPr>
          <p:cNvPr id="5" name="Picture 4">
            <a:extLst>
              <a:ext uri="{FF2B5EF4-FFF2-40B4-BE49-F238E27FC236}">
                <a16:creationId xmlns:a16="http://schemas.microsoft.com/office/drawing/2014/main" id="{93BF577D-D7E8-4B40-8FF9-7E55E5BC062F}"/>
              </a:ext>
            </a:extLst>
          </p:cNvPr>
          <p:cNvPicPr>
            <a:picLocks noChangeAspect="1"/>
          </p:cNvPicPr>
          <p:nvPr/>
        </p:nvPicPr>
        <p:blipFill>
          <a:blip r:embed="rId3"/>
          <a:stretch>
            <a:fillRect/>
          </a:stretch>
        </p:blipFill>
        <p:spPr>
          <a:xfrm>
            <a:off x="6682330" y="3558412"/>
            <a:ext cx="5186113" cy="2934463"/>
          </a:xfrm>
          <a:prstGeom prst="rect">
            <a:avLst/>
          </a:prstGeom>
        </p:spPr>
      </p:pic>
    </p:spTree>
    <p:extLst>
      <p:ext uri="{BB962C8B-B14F-4D97-AF65-F5344CB8AC3E}">
        <p14:creationId xmlns:p14="http://schemas.microsoft.com/office/powerpoint/2010/main" val="4131123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61CA42E-EF38-4108-99D5-85FEFAE9E6E3}"/>
              </a:ext>
            </a:extLst>
          </p:cNvPr>
          <p:cNvPicPr>
            <a:picLocks noChangeAspect="1"/>
          </p:cNvPicPr>
          <p:nvPr/>
        </p:nvPicPr>
        <p:blipFill rotWithShape="1">
          <a:blip r:embed="rId3"/>
          <a:srcRect l="21250" t="18889" r="23750" b="25556"/>
          <a:stretch/>
        </p:blipFill>
        <p:spPr>
          <a:xfrm>
            <a:off x="5954220" y="1165838"/>
            <a:ext cx="6096528" cy="3436765"/>
          </a:xfrm>
          <a:prstGeom prst="rect">
            <a:avLst/>
          </a:prstGeom>
          <a:ln>
            <a:solidFill>
              <a:schemeClr val="tx1"/>
            </a:solidFill>
          </a:ln>
        </p:spPr>
      </p:pic>
      <p:pic>
        <p:nvPicPr>
          <p:cNvPr id="3" name="Picture 2">
            <a:extLst>
              <a:ext uri="{FF2B5EF4-FFF2-40B4-BE49-F238E27FC236}">
                <a16:creationId xmlns:a16="http://schemas.microsoft.com/office/drawing/2014/main" id="{2D62BC1C-6BDD-45DD-9E63-D34249ECC347}"/>
              </a:ext>
            </a:extLst>
          </p:cNvPr>
          <p:cNvPicPr>
            <a:picLocks noChangeAspect="1"/>
          </p:cNvPicPr>
          <p:nvPr/>
        </p:nvPicPr>
        <p:blipFill rotWithShape="1">
          <a:blip r:embed="rId4"/>
          <a:srcRect l="30788" t="20371" r="15000" b="26296"/>
          <a:stretch/>
        </p:blipFill>
        <p:spPr>
          <a:xfrm>
            <a:off x="5954220" y="1179898"/>
            <a:ext cx="6096528" cy="3422705"/>
          </a:xfrm>
          <a:prstGeom prst="rect">
            <a:avLst/>
          </a:prstGeom>
          <a:ln>
            <a:solidFill>
              <a:schemeClr val="tx1"/>
            </a:solidFill>
          </a:ln>
        </p:spPr>
      </p:pic>
      <p:sp>
        <p:nvSpPr>
          <p:cNvPr id="16386" name="Rectangle 3"/>
          <p:cNvSpPr>
            <a:spLocks noGrp="1" noChangeArrowheads="1"/>
          </p:cNvSpPr>
          <p:nvPr>
            <p:ph type="title"/>
          </p:nvPr>
        </p:nvSpPr>
        <p:spPr/>
        <p:txBody>
          <a:bodyPr/>
          <a:lstStyle/>
          <a:p>
            <a:r>
              <a:rPr lang="en-US" altLang="en-US" dirty="0"/>
              <a:t>Key Takeaway’s</a:t>
            </a:r>
          </a:p>
        </p:txBody>
      </p:sp>
      <p:sp>
        <p:nvSpPr>
          <p:cNvPr id="16387" name="Rectangle 2"/>
          <p:cNvSpPr>
            <a:spLocks noGrp="1" noChangeArrowheads="1"/>
          </p:cNvSpPr>
          <p:nvPr>
            <p:ph idx="1"/>
          </p:nvPr>
        </p:nvSpPr>
        <p:spPr>
          <a:xfrm>
            <a:off x="838200" y="1825625"/>
            <a:ext cx="5104442" cy="4351338"/>
          </a:xfrm>
        </p:spPr>
        <p:txBody>
          <a:bodyPr/>
          <a:lstStyle/>
          <a:p>
            <a:r>
              <a:rPr lang="en-US" altLang="en-US" dirty="0"/>
              <a:t>Why Hendrickson Genuine Parts</a:t>
            </a:r>
          </a:p>
          <a:p>
            <a:r>
              <a:rPr lang="en-US" altLang="en-US" dirty="0"/>
              <a:t>How to ID our systems</a:t>
            </a:r>
          </a:p>
          <a:p>
            <a:r>
              <a:rPr lang="en-US" altLang="en-US" dirty="0"/>
              <a:t>Where do you find our product</a:t>
            </a:r>
          </a:p>
          <a:p>
            <a:r>
              <a:rPr lang="en-US" altLang="en-US" dirty="0"/>
              <a:t>Understand replacement components</a:t>
            </a:r>
          </a:p>
          <a:p>
            <a:r>
              <a:rPr lang="en-US" altLang="en-US" dirty="0"/>
              <a:t>What are the related part opportunities</a:t>
            </a:r>
          </a:p>
          <a:p>
            <a:r>
              <a:rPr lang="en-US" altLang="en-US" dirty="0"/>
              <a:t>Identify focus areas</a:t>
            </a:r>
          </a:p>
          <a:p>
            <a:endParaRPr lang="en-US" altLang="en-US" dirty="0"/>
          </a:p>
        </p:txBody>
      </p:sp>
      <p:pic>
        <p:nvPicPr>
          <p:cNvPr id="5" name="Picture 4">
            <a:extLst>
              <a:ext uri="{FF2B5EF4-FFF2-40B4-BE49-F238E27FC236}">
                <a16:creationId xmlns:a16="http://schemas.microsoft.com/office/drawing/2014/main" id="{838209AE-AFB5-4178-A069-751A67BCD2E9}"/>
              </a:ext>
            </a:extLst>
          </p:cNvPr>
          <p:cNvPicPr>
            <a:picLocks noChangeAspect="1"/>
          </p:cNvPicPr>
          <p:nvPr/>
        </p:nvPicPr>
        <p:blipFill rotWithShape="1">
          <a:blip r:embed="rId5"/>
          <a:srcRect l="25000" t="20371" r="22500" b="26598"/>
          <a:stretch/>
        </p:blipFill>
        <p:spPr>
          <a:xfrm>
            <a:off x="5950772" y="1168226"/>
            <a:ext cx="6099976" cy="3431988"/>
          </a:xfrm>
          <a:prstGeom prst="rect">
            <a:avLst/>
          </a:prstGeom>
          <a:ln>
            <a:solidFill>
              <a:schemeClr val="tx1"/>
            </a:solidFill>
          </a:ln>
        </p:spPr>
      </p:pic>
      <p:pic>
        <p:nvPicPr>
          <p:cNvPr id="6" name="Picture 5">
            <a:extLst>
              <a:ext uri="{FF2B5EF4-FFF2-40B4-BE49-F238E27FC236}">
                <a16:creationId xmlns:a16="http://schemas.microsoft.com/office/drawing/2014/main" id="{AA93DC99-2DDC-489D-B8D1-200B0A421624}"/>
              </a:ext>
            </a:extLst>
          </p:cNvPr>
          <p:cNvPicPr>
            <a:picLocks noChangeAspect="1"/>
          </p:cNvPicPr>
          <p:nvPr/>
        </p:nvPicPr>
        <p:blipFill rotWithShape="1">
          <a:blip r:embed="rId6"/>
          <a:srcRect l="24167" t="20371" r="21667" b="26598"/>
          <a:stretch/>
        </p:blipFill>
        <p:spPr>
          <a:xfrm>
            <a:off x="5950773" y="1179898"/>
            <a:ext cx="6099977" cy="3426127"/>
          </a:xfrm>
          <a:prstGeom prst="rect">
            <a:avLst/>
          </a:prstGeom>
          <a:ln>
            <a:solidFill>
              <a:schemeClr val="tx1"/>
            </a:solidFill>
          </a:ln>
        </p:spPr>
      </p:pic>
      <p:pic>
        <p:nvPicPr>
          <p:cNvPr id="7" name="Picture 6">
            <a:extLst>
              <a:ext uri="{FF2B5EF4-FFF2-40B4-BE49-F238E27FC236}">
                <a16:creationId xmlns:a16="http://schemas.microsoft.com/office/drawing/2014/main" id="{5E32F492-FEB0-408E-B8D1-0F4AEBD90592}"/>
              </a:ext>
            </a:extLst>
          </p:cNvPr>
          <p:cNvPicPr>
            <a:picLocks noChangeAspect="1"/>
          </p:cNvPicPr>
          <p:nvPr/>
        </p:nvPicPr>
        <p:blipFill rotWithShape="1">
          <a:blip r:embed="rId7"/>
          <a:srcRect l="25001" t="20371" r="21980" b="27037"/>
          <a:stretch/>
        </p:blipFill>
        <p:spPr>
          <a:xfrm>
            <a:off x="5946912" y="1190789"/>
            <a:ext cx="6099976" cy="3422705"/>
          </a:xfrm>
          <a:prstGeom prst="rect">
            <a:avLst/>
          </a:prstGeom>
          <a:ln>
            <a:solidFill>
              <a:schemeClr val="tx1"/>
            </a:solidFill>
          </a:ln>
        </p:spPr>
      </p:pic>
      <p:pic>
        <p:nvPicPr>
          <p:cNvPr id="8" name="Picture 7">
            <a:extLst>
              <a:ext uri="{FF2B5EF4-FFF2-40B4-BE49-F238E27FC236}">
                <a16:creationId xmlns:a16="http://schemas.microsoft.com/office/drawing/2014/main" id="{723D379E-8830-4476-8709-E2771BD74A63}"/>
              </a:ext>
            </a:extLst>
          </p:cNvPr>
          <p:cNvPicPr>
            <a:picLocks noChangeAspect="1"/>
          </p:cNvPicPr>
          <p:nvPr/>
        </p:nvPicPr>
        <p:blipFill rotWithShape="1">
          <a:blip r:embed="rId8"/>
          <a:srcRect l="24167" t="20371" r="21636" b="26296"/>
          <a:stretch/>
        </p:blipFill>
        <p:spPr>
          <a:xfrm>
            <a:off x="5946912" y="1179900"/>
            <a:ext cx="6099977" cy="3440185"/>
          </a:xfrm>
          <a:prstGeom prst="rect">
            <a:avLst/>
          </a:prstGeom>
          <a:ln>
            <a:solidFill>
              <a:schemeClr val="tx1"/>
            </a:solidFill>
          </a:ln>
        </p:spPr>
      </p:pic>
      <p:pic>
        <p:nvPicPr>
          <p:cNvPr id="2" name="Picture 1">
            <a:extLst>
              <a:ext uri="{FF2B5EF4-FFF2-40B4-BE49-F238E27FC236}">
                <a16:creationId xmlns:a16="http://schemas.microsoft.com/office/drawing/2014/main" id="{771F1C5E-5FF2-4D49-9FE3-C0185FCFE62E}"/>
              </a:ext>
            </a:extLst>
          </p:cNvPr>
          <p:cNvPicPr>
            <a:picLocks noChangeAspect="1"/>
          </p:cNvPicPr>
          <p:nvPr/>
        </p:nvPicPr>
        <p:blipFill rotWithShape="1">
          <a:blip r:embed="rId9"/>
          <a:srcRect l="24166" t="20371" r="21667" b="26296"/>
          <a:stretch/>
        </p:blipFill>
        <p:spPr>
          <a:xfrm>
            <a:off x="5946503" y="1181419"/>
            <a:ext cx="6096528" cy="3426127"/>
          </a:xfrm>
          <a:prstGeom prst="rect">
            <a:avLst/>
          </a:prstGeom>
          <a:ln>
            <a:solidFill>
              <a:schemeClr val="tx1"/>
            </a:solidFill>
          </a:ln>
        </p:spPr>
      </p:pic>
    </p:spTree>
    <p:extLst>
      <p:ext uri="{BB962C8B-B14F-4D97-AF65-F5344CB8AC3E}">
        <p14:creationId xmlns:p14="http://schemas.microsoft.com/office/powerpoint/2010/main" val="217140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421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Line 3"/>
          <p:cNvSpPr>
            <a:spLocks noChangeShapeType="1"/>
          </p:cNvSpPr>
          <p:nvPr/>
        </p:nvSpPr>
        <p:spPr bwMode="auto">
          <a:xfrm>
            <a:off x="8626551" y="6039673"/>
            <a:ext cx="712425" cy="0"/>
          </a:xfrm>
          <a:prstGeom prst="line">
            <a:avLst/>
          </a:prstGeom>
          <a:noFill/>
          <a:ln w="9525">
            <a:solidFill>
              <a:schemeClr val="tx1"/>
            </a:solidFill>
            <a:round/>
            <a:headEnd/>
            <a:tailEnd type="triangle" w="med" len="med"/>
          </a:ln>
          <a:effectLst/>
        </p:spPr>
        <p:txBody>
          <a:bodyPr wrap="none" anchor="ctr"/>
          <a:lstStyle/>
          <a:p>
            <a:endParaRPr lang="en-US" dirty="0"/>
          </a:p>
        </p:txBody>
      </p:sp>
      <p:sp>
        <p:nvSpPr>
          <p:cNvPr id="130052" name="Text Box 4"/>
          <p:cNvSpPr txBox="1">
            <a:spLocks noChangeArrowheads="1"/>
          </p:cNvSpPr>
          <p:nvPr/>
        </p:nvSpPr>
        <p:spPr bwMode="auto">
          <a:xfrm>
            <a:off x="9240867" y="5943599"/>
            <a:ext cx="2432648" cy="217495"/>
          </a:xfrm>
          <a:prstGeom prst="rect">
            <a:avLst/>
          </a:prstGeom>
          <a:noFill/>
          <a:ln w="9525">
            <a:noFill/>
            <a:miter lim="800000"/>
            <a:headEnd/>
            <a:tailEnd/>
          </a:ln>
          <a:effectLst/>
        </p:spPr>
        <p:txBody>
          <a:bodyPr wrap="square">
            <a:spAutoFit/>
          </a:bodyPr>
          <a:lstStyle/>
          <a:p>
            <a:pPr algn="ctr">
              <a:lnSpc>
                <a:spcPct val="80000"/>
              </a:lnSpc>
              <a:spcBef>
                <a:spcPct val="50000"/>
              </a:spcBef>
            </a:pPr>
            <a:r>
              <a:rPr lang="en-US" sz="1000" b="1" dirty="0">
                <a:latin typeface="Arial" charset="0"/>
              </a:rPr>
              <a:t>Hendrickson owned Product Flow</a:t>
            </a:r>
            <a:endParaRPr lang="en-US" sz="1000" dirty="0"/>
          </a:p>
        </p:txBody>
      </p:sp>
      <p:sp>
        <p:nvSpPr>
          <p:cNvPr id="50" name="Title 49"/>
          <p:cNvSpPr>
            <a:spLocks noGrp="1"/>
          </p:cNvSpPr>
          <p:nvPr>
            <p:ph type="title"/>
          </p:nvPr>
        </p:nvSpPr>
        <p:spPr/>
        <p:txBody>
          <a:bodyPr/>
          <a:lstStyle/>
          <a:p>
            <a:r>
              <a:rPr lang="en-US" dirty="0"/>
              <a:t>Go to Market Strategy</a:t>
            </a:r>
          </a:p>
        </p:txBody>
      </p:sp>
      <p:grpSp>
        <p:nvGrpSpPr>
          <p:cNvPr id="32" name="Group 31"/>
          <p:cNvGrpSpPr/>
          <p:nvPr/>
        </p:nvGrpSpPr>
        <p:grpSpPr>
          <a:xfrm>
            <a:off x="2133504" y="1705002"/>
            <a:ext cx="7897464" cy="4165446"/>
            <a:chOff x="1866631" y="1705001"/>
            <a:chExt cx="5905769" cy="3171799"/>
          </a:xfrm>
        </p:grpSpPr>
        <p:sp>
          <p:nvSpPr>
            <p:cNvPr id="130065" name="Rectangle 17"/>
            <p:cNvSpPr>
              <a:spLocks noChangeArrowheads="1"/>
            </p:cNvSpPr>
            <p:nvPr/>
          </p:nvSpPr>
          <p:spPr bwMode="auto">
            <a:xfrm>
              <a:off x="3568255" y="1705001"/>
              <a:ext cx="1527822" cy="643430"/>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grpSp>
          <p:nvGrpSpPr>
            <p:cNvPr id="5" name="Group 21"/>
            <p:cNvGrpSpPr>
              <a:grpSpLocks/>
            </p:cNvGrpSpPr>
            <p:nvPr/>
          </p:nvGrpSpPr>
          <p:grpSpPr bwMode="auto">
            <a:xfrm>
              <a:off x="3568255" y="4233370"/>
              <a:ext cx="1527822" cy="643430"/>
              <a:chOff x="3360" y="3216"/>
              <a:chExt cx="1296" cy="528"/>
            </a:xfrm>
          </p:grpSpPr>
          <p:sp>
            <p:nvSpPr>
              <p:cNvPr id="130070" name="Rectangle 22"/>
              <p:cNvSpPr>
                <a:spLocks noChangeArrowheads="1"/>
              </p:cNvSpPr>
              <p:nvPr/>
            </p:nvSpPr>
            <p:spPr bwMode="auto">
              <a:xfrm>
                <a:off x="3360" y="3216"/>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130071" name="Text Box 23"/>
              <p:cNvSpPr txBox="1">
                <a:spLocks noChangeArrowheads="1"/>
              </p:cNvSpPr>
              <p:nvPr/>
            </p:nvSpPr>
            <p:spPr bwMode="auto">
              <a:xfrm>
                <a:off x="3360" y="3382"/>
                <a:ext cx="1296" cy="179"/>
              </a:xfrm>
              <a:prstGeom prst="rect">
                <a:avLst/>
              </a:prstGeom>
              <a:noFill/>
              <a:ln w="9525">
                <a:noFill/>
                <a:miter lim="800000"/>
                <a:headEnd/>
                <a:tailEnd/>
              </a:ln>
              <a:effectLst/>
            </p:spPr>
            <p:txBody>
              <a:bodyPr>
                <a:spAutoFit/>
              </a:bodyPr>
              <a:lstStyle/>
              <a:p>
                <a:pPr algn="ctr">
                  <a:lnSpc>
                    <a:spcPct val="80000"/>
                  </a:lnSpc>
                  <a:spcBef>
                    <a:spcPct val="50000"/>
                  </a:spcBef>
                </a:pPr>
                <a:r>
                  <a:rPr lang="en-US" sz="1400" b="1" dirty="0">
                    <a:latin typeface="Arial" charset="0"/>
                  </a:rPr>
                  <a:t>End User/Fleet</a:t>
                </a:r>
              </a:p>
            </p:txBody>
          </p:sp>
        </p:grpSp>
        <p:pic>
          <p:nvPicPr>
            <p:cNvPr id="130090" name="Picture 42" descr="U:\DATA\USER\NAS\Logos\Black H Logo.tif"/>
            <p:cNvPicPr>
              <a:picLocks noChangeAspect="1" noChangeArrowheads="1"/>
            </p:cNvPicPr>
            <p:nvPr/>
          </p:nvPicPr>
          <p:blipFill>
            <a:blip r:embed="rId3" cstate="print"/>
            <a:srcRect/>
            <a:stretch>
              <a:fillRect/>
            </a:stretch>
          </p:blipFill>
          <p:spPr bwMode="auto">
            <a:xfrm>
              <a:off x="4190701" y="1854891"/>
              <a:ext cx="302971" cy="311966"/>
            </a:xfrm>
            <a:prstGeom prst="rect">
              <a:avLst/>
            </a:prstGeom>
            <a:noFill/>
          </p:spPr>
        </p:pic>
        <p:grpSp>
          <p:nvGrpSpPr>
            <p:cNvPr id="9" name="Group 43"/>
            <p:cNvGrpSpPr>
              <a:grpSpLocks/>
            </p:cNvGrpSpPr>
            <p:nvPr/>
          </p:nvGrpSpPr>
          <p:grpSpPr bwMode="auto">
            <a:xfrm>
              <a:off x="1866631" y="2337575"/>
              <a:ext cx="1527822" cy="643430"/>
              <a:chOff x="3360" y="912"/>
              <a:chExt cx="1296" cy="528"/>
            </a:xfrm>
          </p:grpSpPr>
          <p:sp>
            <p:nvSpPr>
              <p:cNvPr id="130092" name="Rectangle 44"/>
              <p:cNvSpPr>
                <a:spLocks noChangeArrowheads="1"/>
              </p:cNvSpPr>
              <p:nvPr/>
            </p:nvSpPr>
            <p:spPr bwMode="auto">
              <a:xfrm>
                <a:off x="3360" y="912"/>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130093" name="Text Box 45"/>
              <p:cNvSpPr txBox="1">
                <a:spLocks noChangeArrowheads="1"/>
              </p:cNvSpPr>
              <p:nvPr/>
            </p:nvSpPr>
            <p:spPr bwMode="auto">
              <a:xfrm>
                <a:off x="3360" y="1056"/>
                <a:ext cx="1296" cy="208"/>
              </a:xfrm>
              <a:prstGeom prst="rect">
                <a:avLst/>
              </a:prstGeom>
              <a:noFill/>
              <a:ln w="9525">
                <a:noFill/>
                <a:miter lim="800000"/>
                <a:headEnd/>
                <a:tailEnd/>
              </a:ln>
              <a:effectLst/>
            </p:spPr>
            <p:txBody>
              <a:bodyPr>
                <a:spAutoFit/>
              </a:bodyPr>
              <a:lstStyle/>
              <a:p>
                <a:pPr algn="ctr">
                  <a:spcBef>
                    <a:spcPct val="50000"/>
                  </a:spcBef>
                </a:pPr>
                <a:r>
                  <a:rPr lang="en-US" sz="1400" b="1" dirty="0">
                    <a:latin typeface="Arial" charset="0"/>
                  </a:rPr>
                  <a:t>OES PDC</a:t>
                </a:r>
              </a:p>
            </p:txBody>
          </p:sp>
        </p:grpSp>
        <p:grpSp>
          <p:nvGrpSpPr>
            <p:cNvPr id="44" name="Group 43"/>
            <p:cNvGrpSpPr>
              <a:grpSpLocks/>
            </p:cNvGrpSpPr>
            <p:nvPr/>
          </p:nvGrpSpPr>
          <p:grpSpPr bwMode="auto">
            <a:xfrm>
              <a:off x="5285134" y="2348431"/>
              <a:ext cx="1527822" cy="643430"/>
              <a:chOff x="3360" y="912"/>
              <a:chExt cx="1296" cy="528"/>
            </a:xfrm>
          </p:grpSpPr>
          <p:sp>
            <p:nvSpPr>
              <p:cNvPr id="45" name="Rectangle 44"/>
              <p:cNvSpPr>
                <a:spLocks noChangeArrowheads="1"/>
              </p:cNvSpPr>
              <p:nvPr/>
            </p:nvSpPr>
            <p:spPr bwMode="auto">
              <a:xfrm>
                <a:off x="3360" y="912"/>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46" name="Text Box 45"/>
              <p:cNvSpPr txBox="1">
                <a:spLocks noChangeArrowheads="1"/>
              </p:cNvSpPr>
              <p:nvPr/>
            </p:nvSpPr>
            <p:spPr bwMode="auto">
              <a:xfrm>
                <a:off x="3360" y="1056"/>
                <a:ext cx="1296" cy="208"/>
              </a:xfrm>
              <a:prstGeom prst="rect">
                <a:avLst/>
              </a:prstGeom>
              <a:noFill/>
              <a:ln w="9525">
                <a:noFill/>
                <a:miter lim="800000"/>
                <a:headEnd/>
                <a:tailEnd/>
              </a:ln>
              <a:effectLst/>
            </p:spPr>
            <p:txBody>
              <a:bodyPr>
                <a:spAutoFit/>
              </a:bodyPr>
              <a:lstStyle/>
              <a:p>
                <a:pPr algn="ctr">
                  <a:spcBef>
                    <a:spcPct val="50000"/>
                  </a:spcBef>
                </a:pPr>
                <a:r>
                  <a:rPr lang="en-US" sz="1400" b="1" dirty="0">
                    <a:latin typeface="Arial" charset="0"/>
                  </a:rPr>
                  <a:t>NWD/Nat. WD</a:t>
                </a:r>
              </a:p>
            </p:txBody>
          </p:sp>
        </p:grpSp>
        <p:grpSp>
          <p:nvGrpSpPr>
            <p:cNvPr id="47" name="Group 43"/>
            <p:cNvGrpSpPr>
              <a:grpSpLocks/>
            </p:cNvGrpSpPr>
            <p:nvPr/>
          </p:nvGrpSpPr>
          <p:grpSpPr bwMode="auto">
            <a:xfrm>
              <a:off x="1869705" y="3340058"/>
              <a:ext cx="1527822" cy="643430"/>
              <a:chOff x="3360" y="912"/>
              <a:chExt cx="1296" cy="528"/>
            </a:xfrm>
          </p:grpSpPr>
          <p:sp>
            <p:nvSpPr>
              <p:cNvPr id="48" name="Rectangle 44"/>
              <p:cNvSpPr>
                <a:spLocks noChangeArrowheads="1"/>
              </p:cNvSpPr>
              <p:nvPr/>
            </p:nvSpPr>
            <p:spPr bwMode="auto">
              <a:xfrm>
                <a:off x="3360" y="912"/>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49" name="Text Box 45"/>
              <p:cNvSpPr txBox="1">
                <a:spLocks noChangeArrowheads="1"/>
              </p:cNvSpPr>
              <p:nvPr/>
            </p:nvSpPr>
            <p:spPr bwMode="auto">
              <a:xfrm>
                <a:off x="3360" y="1056"/>
                <a:ext cx="1296" cy="208"/>
              </a:xfrm>
              <a:prstGeom prst="rect">
                <a:avLst/>
              </a:prstGeom>
              <a:noFill/>
              <a:ln w="9525">
                <a:noFill/>
                <a:miter lim="800000"/>
                <a:headEnd/>
                <a:tailEnd/>
              </a:ln>
              <a:effectLst/>
            </p:spPr>
            <p:txBody>
              <a:bodyPr>
                <a:spAutoFit/>
              </a:bodyPr>
              <a:lstStyle/>
              <a:p>
                <a:pPr algn="ctr">
                  <a:spcBef>
                    <a:spcPct val="50000"/>
                  </a:spcBef>
                </a:pPr>
                <a:r>
                  <a:rPr lang="en-US" sz="1400" b="1" dirty="0">
                    <a:latin typeface="Arial" charset="0"/>
                  </a:rPr>
                  <a:t>OES Dealer</a:t>
                </a:r>
              </a:p>
            </p:txBody>
          </p:sp>
        </p:grpSp>
        <p:grpSp>
          <p:nvGrpSpPr>
            <p:cNvPr id="51" name="Group 43"/>
            <p:cNvGrpSpPr>
              <a:grpSpLocks/>
            </p:cNvGrpSpPr>
            <p:nvPr/>
          </p:nvGrpSpPr>
          <p:grpSpPr bwMode="auto">
            <a:xfrm>
              <a:off x="6244578" y="3340058"/>
              <a:ext cx="1527822" cy="643430"/>
              <a:chOff x="3360" y="912"/>
              <a:chExt cx="1296" cy="528"/>
            </a:xfrm>
          </p:grpSpPr>
          <p:sp>
            <p:nvSpPr>
              <p:cNvPr id="52" name="Rectangle 44"/>
              <p:cNvSpPr>
                <a:spLocks noChangeArrowheads="1"/>
              </p:cNvSpPr>
              <p:nvPr/>
            </p:nvSpPr>
            <p:spPr bwMode="auto">
              <a:xfrm>
                <a:off x="3360" y="912"/>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53" name="Text Box 45"/>
              <p:cNvSpPr txBox="1">
                <a:spLocks noChangeArrowheads="1"/>
              </p:cNvSpPr>
              <p:nvPr/>
            </p:nvSpPr>
            <p:spPr bwMode="auto">
              <a:xfrm>
                <a:off x="3360" y="1056"/>
                <a:ext cx="1296" cy="208"/>
              </a:xfrm>
              <a:prstGeom prst="rect">
                <a:avLst/>
              </a:prstGeom>
              <a:noFill/>
              <a:ln w="9525">
                <a:noFill/>
                <a:miter lim="800000"/>
                <a:headEnd/>
                <a:tailEnd/>
              </a:ln>
              <a:effectLst/>
            </p:spPr>
            <p:txBody>
              <a:bodyPr>
                <a:spAutoFit/>
              </a:bodyPr>
              <a:lstStyle/>
              <a:p>
                <a:pPr algn="ctr">
                  <a:spcBef>
                    <a:spcPct val="50000"/>
                  </a:spcBef>
                </a:pPr>
                <a:r>
                  <a:rPr lang="en-US" sz="1400" b="1" dirty="0">
                    <a:latin typeface="Arial" charset="0"/>
                  </a:rPr>
                  <a:t>Dist/Store</a:t>
                </a:r>
              </a:p>
            </p:txBody>
          </p:sp>
        </p:grpSp>
        <p:grpSp>
          <p:nvGrpSpPr>
            <p:cNvPr id="54" name="Group 43"/>
            <p:cNvGrpSpPr>
              <a:grpSpLocks/>
            </p:cNvGrpSpPr>
            <p:nvPr/>
          </p:nvGrpSpPr>
          <p:grpSpPr bwMode="auto">
            <a:xfrm>
              <a:off x="4377241" y="3340058"/>
              <a:ext cx="1527822" cy="643430"/>
              <a:chOff x="3360" y="912"/>
              <a:chExt cx="1296" cy="528"/>
            </a:xfrm>
          </p:grpSpPr>
          <p:sp>
            <p:nvSpPr>
              <p:cNvPr id="55" name="Rectangle 44"/>
              <p:cNvSpPr>
                <a:spLocks noChangeArrowheads="1"/>
              </p:cNvSpPr>
              <p:nvPr/>
            </p:nvSpPr>
            <p:spPr bwMode="auto">
              <a:xfrm>
                <a:off x="3360" y="912"/>
                <a:ext cx="1296" cy="528"/>
              </a:xfrm>
              <a:prstGeom prst="rect">
                <a:avLst/>
              </a:prstGeom>
              <a:gradFill rotWithShape="0">
                <a:gsLst>
                  <a:gs pos="0">
                    <a:srgbClr val="CA9500"/>
                  </a:gs>
                  <a:gs pos="50000">
                    <a:srgbClr val="FFFFFF"/>
                  </a:gs>
                  <a:gs pos="100000">
                    <a:srgbClr val="CA9500"/>
                  </a:gs>
                </a:gsLst>
                <a:lin ang="5400000" scaled="1"/>
              </a:gradFill>
              <a:ln w="9525">
                <a:solidFill>
                  <a:schemeClr val="tx1"/>
                </a:solidFill>
                <a:miter lim="800000"/>
                <a:headEnd/>
                <a:tailEnd/>
              </a:ln>
              <a:effectLst/>
            </p:spPr>
            <p:txBody>
              <a:bodyPr wrap="none" anchor="ctr"/>
              <a:lstStyle/>
              <a:p>
                <a:endParaRPr lang="en-US" sz="1400" dirty="0"/>
              </a:p>
            </p:txBody>
          </p:sp>
          <p:sp>
            <p:nvSpPr>
              <p:cNvPr id="56" name="Text Box 45"/>
              <p:cNvSpPr txBox="1">
                <a:spLocks noChangeArrowheads="1"/>
              </p:cNvSpPr>
              <p:nvPr/>
            </p:nvSpPr>
            <p:spPr bwMode="auto">
              <a:xfrm>
                <a:off x="3360" y="1056"/>
                <a:ext cx="1296" cy="208"/>
              </a:xfrm>
              <a:prstGeom prst="rect">
                <a:avLst/>
              </a:prstGeom>
              <a:noFill/>
              <a:ln w="9525">
                <a:noFill/>
                <a:miter lim="800000"/>
                <a:headEnd/>
                <a:tailEnd/>
              </a:ln>
              <a:effectLst/>
            </p:spPr>
            <p:txBody>
              <a:bodyPr>
                <a:spAutoFit/>
              </a:bodyPr>
              <a:lstStyle/>
              <a:p>
                <a:pPr algn="ctr">
                  <a:spcBef>
                    <a:spcPct val="50000"/>
                  </a:spcBef>
                </a:pPr>
                <a:r>
                  <a:rPr lang="en-US" sz="1400" b="1" dirty="0">
                    <a:latin typeface="Arial" charset="0"/>
                  </a:rPr>
                  <a:t>Service Centers</a:t>
                </a:r>
              </a:p>
            </p:txBody>
          </p:sp>
        </p:grpSp>
        <p:cxnSp>
          <p:nvCxnSpPr>
            <p:cNvPr id="16" name="Elbow Connector 15"/>
            <p:cNvCxnSpPr>
              <a:stCxn id="130065" idx="1"/>
              <a:endCxn id="130092" idx="0"/>
            </p:cNvCxnSpPr>
            <p:nvPr/>
          </p:nvCxnSpPr>
          <p:spPr>
            <a:xfrm rot="10800000" flipV="1">
              <a:off x="2630542" y="2026716"/>
              <a:ext cx="937713" cy="310859"/>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130065" idx="3"/>
              <a:endCxn id="45" idx="0"/>
            </p:cNvCxnSpPr>
            <p:nvPr/>
          </p:nvCxnSpPr>
          <p:spPr>
            <a:xfrm>
              <a:off x="5096076" y="2026716"/>
              <a:ext cx="952969" cy="321715"/>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30092" idx="2"/>
              <a:endCxn id="48" idx="0"/>
            </p:cNvCxnSpPr>
            <p:nvPr/>
          </p:nvCxnSpPr>
          <p:spPr>
            <a:xfrm>
              <a:off x="2630542" y="2981005"/>
              <a:ext cx="3074" cy="359053"/>
            </a:xfrm>
            <a:prstGeom prst="straightConnector1">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45" idx="2"/>
              <a:endCxn id="55" idx="0"/>
            </p:cNvCxnSpPr>
            <p:nvPr/>
          </p:nvCxnSpPr>
          <p:spPr>
            <a:xfrm rot="5400000">
              <a:off x="5421001" y="2712013"/>
              <a:ext cx="348196" cy="907894"/>
            </a:xfrm>
            <a:prstGeom prst="bentConnector3">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45" idx="2"/>
              <a:endCxn id="52" idx="0"/>
            </p:cNvCxnSpPr>
            <p:nvPr/>
          </p:nvCxnSpPr>
          <p:spPr>
            <a:xfrm rot="16200000" flipH="1">
              <a:off x="6354669" y="2686238"/>
              <a:ext cx="348196" cy="959444"/>
            </a:xfrm>
            <a:prstGeom prst="bentConnector3">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48" idx="2"/>
              <a:endCxn id="130070" idx="1"/>
            </p:cNvCxnSpPr>
            <p:nvPr/>
          </p:nvCxnSpPr>
          <p:spPr>
            <a:xfrm rot="16200000" flipH="1">
              <a:off x="2815137" y="3801967"/>
              <a:ext cx="571596" cy="934639"/>
            </a:xfrm>
            <a:prstGeom prst="bentConnector2">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55" idx="2"/>
              <a:endCxn id="130071" idx="3"/>
            </p:cNvCxnSpPr>
            <p:nvPr/>
          </p:nvCxnSpPr>
          <p:spPr>
            <a:xfrm rot="5400000">
              <a:off x="4837996" y="4241570"/>
              <a:ext cx="561239" cy="45075"/>
            </a:xfrm>
            <a:prstGeom prst="bentConnector2">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52" idx="2"/>
              <a:endCxn id="130070" idx="3"/>
            </p:cNvCxnSpPr>
            <p:nvPr/>
          </p:nvCxnSpPr>
          <p:spPr>
            <a:xfrm rot="5400000">
              <a:off x="5766485" y="3313080"/>
              <a:ext cx="571596" cy="1912413"/>
            </a:xfrm>
            <a:prstGeom prst="bentConnector2">
              <a:avLst/>
            </a:prstGeom>
            <a:ln w="127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grpSp>
      <p:sp>
        <p:nvSpPr>
          <p:cNvPr id="81" name="Line 3"/>
          <p:cNvSpPr>
            <a:spLocks noChangeShapeType="1"/>
          </p:cNvSpPr>
          <p:nvPr/>
        </p:nvSpPr>
        <p:spPr bwMode="auto">
          <a:xfrm>
            <a:off x="8625841" y="6292046"/>
            <a:ext cx="660827" cy="0"/>
          </a:xfrm>
          <a:prstGeom prst="line">
            <a:avLst/>
          </a:prstGeom>
          <a:noFill/>
          <a:ln w="9525">
            <a:solidFill>
              <a:schemeClr val="tx1"/>
            </a:solidFill>
            <a:prstDash val="lgDash"/>
            <a:round/>
            <a:headEnd/>
            <a:tailEnd type="triangle" w="med" len="med"/>
          </a:ln>
          <a:effectLst/>
        </p:spPr>
        <p:txBody>
          <a:bodyPr wrap="none" anchor="ctr"/>
          <a:lstStyle/>
          <a:p>
            <a:endParaRPr lang="en-US" dirty="0"/>
          </a:p>
        </p:txBody>
      </p:sp>
      <p:sp>
        <p:nvSpPr>
          <p:cNvPr id="82" name="Text Box 4"/>
          <p:cNvSpPr txBox="1">
            <a:spLocks noChangeArrowheads="1"/>
          </p:cNvSpPr>
          <p:nvPr/>
        </p:nvSpPr>
        <p:spPr bwMode="auto">
          <a:xfrm>
            <a:off x="9159241" y="6195973"/>
            <a:ext cx="2256463" cy="215444"/>
          </a:xfrm>
          <a:prstGeom prst="rect">
            <a:avLst/>
          </a:prstGeom>
          <a:noFill/>
          <a:ln w="9525">
            <a:noFill/>
            <a:miter lim="800000"/>
            <a:headEnd/>
            <a:tailEnd/>
          </a:ln>
          <a:effectLst/>
        </p:spPr>
        <p:txBody>
          <a:bodyPr wrap="square">
            <a:spAutoFit/>
          </a:bodyPr>
          <a:lstStyle/>
          <a:p>
            <a:pPr algn="ctr">
              <a:lnSpc>
                <a:spcPct val="80000"/>
              </a:lnSpc>
              <a:spcBef>
                <a:spcPct val="50000"/>
              </a:spcBef>
            </a:pPr>
            <a:r>
              <a:rPr lang="en-US" sz="1000" b="1" dirty="0">
                <a:latin typeface="Arial" charset="0"/>
              </a:rPr>
              <a:t>Customer owned Product Flow</a:t>
            </a:r>
            <a:endParaRPr lang="en-US" sz="1000" dirty="0"/>
          </a:p>
        </p:txBody>
      </p:sp>
    </p:spTree>
    <p:extLst>
      <p:ext uri="{BB962C8B-B14F-4D97-AF65-F5344CB8AC3E}">
        <p14:creationId xmlns:p14="http://schemas.microsoft.com/office/powerpoint/2010/main" val="190170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2425-235F-4337-B259-5DE6E6519FFC}"/>
              </a:ext>
            </a:extLst>
          </p:cNvPr>
          <p:cNvSpPr>
            <a:spLocks noGrp="1"/>
          </p:cNvSpPr>
          <p:nvPr>
            <p:ph type="title"/>
          </p:nvPr>
        </p:nvSpPr>
        <p:spPr/>
        <p:txBody>
          <a:bodyPr/>
          <a:lstStyle/>
          <a:p>
            <a:r>
              <a:rPr lang="en-US" dirty="0"/>
              <a:t>Driving Sales through Distribution</a:t>
            </a:r>
          </a:p>
        </p:txBody>
      </p:sp>
      <p:sp>
        <p:nvSpPr>
          <p:cNvPr id="3" name="Content Placeholder 2">
            <a:extLst>
              <a:ext uri="{FF2B5EF4-FFF2-40B4-BE49-F238E27FC236}">
                <a16:creationId xmlns:a16="http://schemas.microsoft.com/office/drawing/2014/main" id="{0E549EE0-F54C-4A17-B1E7-E85E0C94125B}"/>
              </a:ext>
            </a:extLst>
          </p:cNvPr>
          <p:cNvSpPr>
            <a:spLocks noGrp="1"/>
          </p:cNvSpPr>
          <p:nvPr>
            <p:ph idx="1"/>
          </p:nvPr>
        </p:nvSpPr>
        <p:spPr/>
        <p:txBody>
          <a:bodyPr/>
          <a:lstStyle/>
          <a:p>
            <a:r>
              <a:rPr lang="en-US" dirty="0"/>
              <a:t>Genuine parts offering</a:t>
            </a:r>
          </a:p>
          <a:p>
            <a:r>
              <a:rPr lang="en-US" dirty="0"/>
              <a:t>Availability of over 4K sku’s for Hendrickson Trailer suspension, brake, axle, and inflation systems</a:t>
            </a:r>
          </a:p>
          <a:p>
            <a:r>
              <a:rPr lang="en-US" dirty="0"/>
              <a:t>Selective distribution partners</a:t>
            </a:r>
          </a:p>
          <a:p>
            <a:r>
              <a:rPr lang="en-US" dirty="0"/>
              <a:t>1</a:t>
            </a:r>
            <a:r>
              <a:rPr lang="en-US" baseline="30000" dirty="0"/>
              <a:t>st</a:t>
            </a:r>
            <a:r>
              <a:rPr lang="en-US" dirty="0"/>
              <a:t> in class support for those partners</a:t>
            </a:r>
          </a:p>
          <a:p>
            <a:r>
              <a:rPr lang="en-US" dirty="0"/>
              <a:t>Industry and customer event support</a:t>
            </a:r>
          </a:p>
          <a:p>
            <a:r>
              <a:rPr lang="en-US" dirty="0"/>
              <a:t>Sales and service support material and resources</a:t>
            </a:r>
          </a:p>
          <a:p>
            <a:r>
              <a:rPr lang="en-US" dirty="0"/>
              <a:t>In field sales and service support</a:t>
            </a:r>
          </a:p>
        </p:txBody>
      </p:sp>
    </p:spTree>
    <p:extLst>
      <p:ext uri="{BB962C8B-B14F-4D97-AF65-F5344CB8AC3E}">
        <p14:creationId xmlns:p14="http://schemas.microsoft.com/office/powerpoint/2010/main" val="205858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Genuine</a:t>
            </a:r>
          </a:p>
        </p:txBody>
      </p:sp>
      <p:pic>
        <p:nvPicPr>
          <p:cNvPr id="3" name="Why_Genuine_Mix_FINAL_VO_11-20-18">
            <a:hlinkClick r:id="" action="ppaction://media"/>
            <a:extLst>
              <a:ext uri="{FF2B5EF4-FFF2-40B4-BE49-F238E27FC236}">
                <a16:creationId xmlns:a16="http://schemas.microsoft.com/office/drawing/2014/main" id="{C306B9FF-69CC-49DE-8A4F-36AD699C768F}"/>
              </a:ext>
            </a:extLst>
          </p:cNvPr>
          <p:cNvPicPr>
            <a:picLocks noChangeAspect="1"/>
          </p:cNvPicPr>
          <p:nvPr>
            <a:videoFile r:link="rId1"/>
            <p:extLst>
              <p:ext uri="{DAA4B4D4-6D71-4841-9C94-3DE7FCFB9230}">
                <p14:media xmlns:p14="http://schemas.microsoft.com/office/powerpoint/2010/main" r:embed="rId2">
                  <p14:trim st="615" end="3878.6666"/>
                </p14:media>
              </p:ext>
            </p:extLst>
          </p:nvPr>
        </p:nvPicPr>
        <p:blipFill>
          <a:blip r:embed="rId5"/>
          <a:stretch>
            <a:fillRect/>
          </a:stretch>
        </p:blipFill>
        <p:spPr>
          <a:xfrm>
            <a:off x="2112265" y="1253747"/>
            <a:ext cx="7982711" cy="4490275"/>
          </a:xfrm>
          <a:prstGeom prst="rect">
            <a:avLst/>
          </a:prstGeom>
        </p:spPr>
      </p:pic>
    </p:spTree>
    <p:extLst>
      <p:ext uri="{BB962C8B-B14F-4D97-AF65-F5344CB8AC3E}">
        <p14:creationId xmlns:p14="http://schemas.microsoft.com/office/powerpoint/2010/main" val="140273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62BC1C-6BDD-45DD-9E63-D34249ECC347}"/>
              </a:ext>
            </a:extLst>
          </p:cNvPr>
          <p:cNvPicPr>
            <a:picLocks noChangeAspect="1"/>
          </p:cNvPicPr>
          <p:nvPr/>
        </p:nvPicPr>
        <p:blipFill rotWithShape="1">
          <a:blip r:embed="rId3"/>
          <a:srcRect l="30788" t="20371" r="15000" b="26296"/>
          <a:stretch/>
        </p:blipFill>
        <p:spPr>
          <a:xfrm>
            <a:off x="2109216" y="1374970"/>
            <a:ext cx="8010144" cy="4497044"/>
          </a:xfrm>
          <a:prstGeom prst="rect">
            <a:avLst/>
          </a:prstGeom>
          <a:ln>
            <a:solidFill>
              <a:schemeClr val="tx1"/>
            </a:solidFill>
          </a:ln>
        </p:spPr>
      </p:pic>
      <p:pic>
        <p:nvPicPr>
          <p:cNvPr id="13" name="Picture 12">
            <a:extLst>
              <a:ext uri="{FF2B5EF4-FFF2-40B4-BE49-F238E27FC236}">
                <a16:creationId xmlns:a16="http://schemas.microsoft.com/office/drawing/2014/main" id="{951688F2-AE5B-4772-A4B7-BCFA9554D191}"/>
              </a:ext>
            </a:extLst>
          </p:cNvPr>
          <p:cNvPicPr>
            <a:picLocks noChangeAspect="1"/>
          </p:cNvPicPr>
          <p:nvPr/>
        </p:nvPicPr>
        <p:blipFill rotWithShape="1">
          <a:blip r:embed="rId4"/>
          <a:srcRect l="31700" t="21689" r="15700" b="26222"/>
          <a:stretch/>
        </p:blipFill>
        <p:spPr>
          <a:xfrm>
            <a:off x="2109216" y="1374970"/>
            <a:ext cx="8010144" cy="4497044"/>
          </a:xfrm>
          <a:prstGeom prst="rect">
            <a:avLst/>
          </a:prstGeom>
          <a:ln>
            <a:solidFill>
              <a:schemeClr val="tx1"/>
            </a:solidFill>
          </a:ln>
        </p:spPr>
      </p:pic>
      <p:sp>
        <p:nvSpPr>
          <p:cNvPr id="16386" name="Rectangle 3"/>
          <p:cNvSpPr>
            <a:spLocks noGrp="1" noChangeArrowheads="1"/>
          </p:cNvSpPr>
          <p:nvPr>
            <p:ph type="title"/>
          </p:nvPr>
        </p:nvSpPr>
        <p:spPr/>
        <p:txBody>
          <a:bodyPr/>
          <a:lstStyle/>
          <a:p>
            <a:r>
              <a:rPr lang="en-US" altLang="en-US" dirty="0"/>
              <a:t>Product Overview and Application</a:t>
            </a:r>
          </a:p>
        </p:txBody>
      </p:sp>
      <p:sp>
        <p:nvSpPr>
          <p:cNvPr id="15" name="Content Placeholder 14">
            <a:extLst>
              <a:ext uri="{FF2B5EF4-FFF2-40B4-BE49-F238E27FC236}">
                <a16:creationId xmlns:a16="http://schemas.microsoft.com/office/drawing/2014/main" id="{7AEABEAD-91B4-44F0-B9F9-0B18B90D6E38}"/>
              </a:ext>
            </a:extLst>
          </p:cNvPr>
          <p:cNvSpPr>
            <a:spLocks noGrp="1"/>
          </p:cNvSpPr>
          <p:nvPr>
            <p:ph idx="1"/>
          </p:nvPr>
        </p:nvSpPr>
        <p:spPr>
          <a:xfrm>
            <a:off x="7973568" y="5961887"/>
            <a:ext cx="3453384" cy="422339"/>
          </a:xfrm>
        </p:spPr>
        <p:txBody>
          <a:bodyPr>
            <a:normAutofit fontScale="92500" lnSpcReduction="10000"/>
          </a:bodyPr>
          <a:lstStyle/>
          <a:p>
            <a:pPr marL="0" indent="0">
              <a:buNone/>
            </a:pPr>
            <a:r>
              <a:rPr lang="en-US" b="1" dirty="0">
                <a:solidFill>
                  <a:srgbClr val="A30B35"/>
                </a:solidFill>
              </a:rPr>
              <a:t>Literature #977</a:t>
            </a:r>
          </a:p>
        </p:txBody>
      </p:sp>
    </p:spTree>
    <p:extLst>
      <p:ext uri="{BB962C8B-B14F-4D97-AF65-F5344CB8AC3E}">
        <p14:creationId xmlns:p14="http://schemas.microsoft.com/office/powerpoint/2010/main" val="347445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p:txBody>
          <a:bodyPr/>
          <a:lstStyle/>
          <a:p>
            <a:r>
              <a:rPr lang="en-US" altLang="en-US" dirty="0"/>
              <a:t>Product Overview and Application</a:t>
            </a:r>
          </a:p>
        </p:txBody>
      </p:sp>
      <p:grpSp>
        <p:nvGrpSpPr>
          <p:cNvPr id="11" name="Group 10">
            <a:extLst>
              <a:ext uri="{FF2B5EF4-FFF2-40B4-BE49-F238E27FC236}">
                <a16:creationId xmlns:a16="http://schemas.microsoft.com/office/drawing/2014/main" id="{555646A4-4F20-4FA1-B49F-7AC3B996D559}"/>
              </a:ext>
            </a:extLst>
          </p:cNvPr>
          <p:cNvGrpSpPr/>
          <p:nvPr/>
        </p:nvGrpSpPr>
        <p:grpSpPr>
          <a:xfrm>
            <a:off x="2112264" y="1371600"/>
            <a:ext cx="8010144" cy="4498848"/>
            <a:chOff x="2112264" y="1371600"/>
            <a:chExt cx="8010144" cy="4498848"/>
          </a:xfrm>
        </p:grpSpPr>
        <p:pic>
          <p:nvPicPr>
            <p:cNvPr id="5" name="Picture 4">
              <a:extLst>
                <a:ext uri="{FF2B5EF4-FFF2-40B4-BE49-F238E27FC236}">
                  <a16:creationId xmlns:a16="http://schemas.microsoft.com/office/drawing/2014/main" id="{838209AE-AFB5-4178-A069-751A67BCD2E9}"/>
                </a:ext>
              </a:extLst>
            </p:cNvPr>
            <p:cNvPicPr>
              <a:picLocks/>
            </p:cNvPicPr>
            <p:nvPr/>
          </p:nvPicPr>
          <p:blipFill rotWithShape="1">
            <a:blip r:embed="rId3"/>
            <a:srcRect l="25000" t="20371" r="22500" b="26598"/>
            <a:stretch/>
          </p:blipFill>
          <p:spPr>
            <a:xfrm>
              <a:off x="2112264" y="1371600"/>
              <a:ext cx="8010144" cy="4498848"/>
            </a:xfrm>
            <a:prstGeom prst="rect">
              <a:avLst/>
            </a:prstGeom>
            <a:ln>
              <a:solidFill>
                <a:schemeClr val="tx1"/>
              </a:solidFill>
            </a:ln>
          </p:spPr>
        </p:pic>
        <p:sp>
          <p:nvSpPr>
            <p:cNvPr id="10" name="TextBox 9">
              <a:extLst>
                <a:ext uri="{FF2B5EF4-FFF2-40B4-BE49-F238E27FC236}">
                  <a16:creationId xmlns:a16="http://schemas.microsoft.com/office/drawing/2014/main" id="{0B079C63-8ED5-49A1-AB90-19B0E9E00EAA}"/>
                </a:ext>
              </a:extLst>
            </p:cNvPr>
            <p:cNvSpPr txBox="1"/>
            <p:nvPr/>
          </p:nvSpPr>
          <p:spPr>
            <a:xfrm>
              <a:off x="8077200" y="3986784"/>
              <a:ext cx="323088" cy="253916"/>
            </a:xfrm>
            <a:prstGeom prst="rect">
              <a:avLst/>
            </a:prstGeom>
            <a:noFill/>
          </p:spPr>
          <p:txBody>
            <a:bodyPr wrap="square" rtlCol="0">
              <a:spAutoFit/>
            </a:bodyPr>
            <a:lstStyle/>
            <a:p>
              <a:pPr algn="ctr"/>
              <a:r>
                <a:rPr lang="en-US" sz="1050" dirty="0">
                  <a:solidFill>
                    <a:srgbClr val="4D4D4D"/>
                  </a:solidFill>
                </a:rPr>
                <a:t>X</a:t>
              </a:r>
            </a:p>
          </p:txBody>
        </p:sp>
      </p:grpSp>
    </p:spTree>
    <p:extLst>
      <p:ext uri="{BB962C8B-B14F-4D97-AF65-F5344CB8AC3E}">
        <p14:creationId xmlns:p14="http://schemas.microsoft.com/office/powerpoint/2010/main" val="3211552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p:txBody>
          <a:bodyPr/>
          <a:lstStyle/>
          <a:p>
            <a:r>
              <a:rPr lang="en-US" altLang="en-US" dirty="0"/>
              <a:t>Product Overview and Application</a:t>
            </a:r>
          </a:p>
        </p:txBody>
      </p:sp>
      <p:pic>
        <p:nvPicPr>
          <p:cNvPr id="6" name="Picture 5">
            <a:extLst>
              <a:ext uri="{FF2B5EF4-FFF2-40B4-BE49-F238E27FC236}">
                <a16:creationId xmlns:a16="http://schemas.microsoft.com/office/drawing/2014/main" id="{AA93DC99-2DDC-489D-B8D1-200B0A421624}"/>
              </a:ext>
            </a:extLst>
          </p:cNvPr>
          <p:cNvPicPr>
            <a:picLocks/>
          </p:cNvPicPr>
          <p:nvPr/>
        </p:nvPicPr>
        <p:blipFill rotWithShape="1">
          <a:blip r:embed="rId3"/>
          <a:srcRect l="24167" t="20371" r="21667" b="26598"/>
          <a:stretch/>
        </p:blipFill>
        <p:spPr>
          <a:xfrm>
            <a:off x="2112264" y="1371600"/>
            <a:ext cx="8010144" cy="4498848"/>
          </a:xfrm>
          <a:prstGeom prst="rect">
            <a:avLst/>
          </a:prstGeom>
          <a:ln>
            <a:solidFill>
              <a:schemeClr val="tx1"/>
            </a:solidFill>
          </a:ln>
        </p:spPr>
      </p:pic>
    </p:spTree>
    <p:extLst>
      <p:ext uri="{BB962C8B-B14F-4D97-AF65-F5344CB8AC3E}">
        <p14:creationId xmlns:p14="http://schemas.microsoft.com/office/powerpoint/2010/main" val="4036838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p:txBody>
          <a:bodyPr/>
          <a:lstStyle/>
          <a:p>
            <a:r>
              <a:rPr lang="en-US" altLang="en-US" dirty="0"/>
              <a:t>Product Overview and Application</a:t>
            </a:r>
          </a:p>
        </p:txBody>
      </p:sp>
      <p:pic>
        <p:nvPicPr>
          <p:cNvPr id="7" name="Picture 6">
            <a:extLst>
              <a:ext uri="{FF2B5EF4-FFF2-40B4-BE49-F238E27FC236}">
                <a16:creationId xmlns:a16="http://schemas.microsoft.com/office/drawing/2014/main" id="{5E32F492-FEB0-408E-B8D1-0F4AEBD90592}"/>
              </a:ext>
            </a:extLst>
          </p:cNvPr>
          <p:cNvPicPr>
            <a:picLocks/>
          </p:cNvPicPr>
          <p:nvPr/>
        </p:nvPicPr>
        <p:blipFill rotWithShape="1">
          <a:blip r:embed="rId3"/>
          <a:srcRect l="25001" t="20371" r="21980" b="27037"/>
          <a:stretch/>
        </p:blipFill>
        <p:spPr>
          <a:xfrm>
            <a:off x="2112264" y="1371600"/>
            <a:ext cx="8010144" cy="4498848"/>
          </a:xfrm>
          <a:prstGeom prst="rect">
            <a:avLst/>
          </a:prstGeom>
          <a:ln>
            <a:solidFill>
              <a:schemeClr val="tx1"/>
            </a:solidFill>
          </a:ln>
        </p:spPr>
      </p:pic>
    </p:spTree>
    <p:extLst>
      <p:ext uri="{BB962C8B-B14F-4D97-AF65-F5344CB8AC3E}">
        <p14:creationId xmlns:p14="http://schemas.microsoft.com/office/powerpoint/2010/main" val="593563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A512966E69D54685DEADFEBBD71CE8" ma:contentTypeVersion="12" ma:contentTypeDescription="Create a new document." ma:contentTypeScope="" ma:versionID="4ec144fb0c4d614ac261c403d920c09f">
  <xsd:schema xmlns:xsd="http://www.w3.org/2001/XMLSchema" xmlns:xs="http://www.w3.org/2001/XMLSchema" xmlns:p="http://schemas.microsoft.com/office/2006/metadata/properties" xmlns:ns2="9553db9d-1aab-426b-bcd0-fdda195c88ca" xmlns:ns3="5e730659-ae67-47bd-93d8-0a813a335171" xmlns:ns4="1af012a2-3a80-4633-8331-64842d278250" targetNamespace="http://schemas.microsoft.com/office/2006/metadata/properties" ma:root="true" ma:fieldsID="01989ef66596571f32d22e743608a4cd" ns2:_="" ns3:_="" ns4:_="">
    <xsd:import namespace="9553db9d-1aab-426b-bcd0-fdda195c88ca"/>
    <xsd:import namespace="5e730659-ae67-47bd-93d8-0a813a335171"/>
    <xsd:import namespace="1af012a2-3a80-4633-8331-64842d278250"/>
    <xsd:element name="properties">
      <xsd:complexType>
        <xsd:sequence>
          <xsd:element name="documentManagement">
            <xsd:complexType>
              <xsd:all>
                <xsd:element ref="ns2: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EventHashCode" minOccurs="0"/>
                <xsd:element ref="ns4:MediaServiceGenerationTim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53db9d-1aab-426b-bcd0-fdda195c88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e730659-ae67-47bd-93d8-0a813a335171" elementFormDefault="qualified">
    <xsd:import namespace="http://schemas.microsoft.com/office/2006/documentManagement/types"/>
    <xsd:import namespace="http://schemas.microsoft.com/office/infopath/2007/PartnerControls"/>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af012a2-3a80-4633-8331-64842d27825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3FA391-A66B-41EA-B4CD-DBC39DB15405}">
  <ds:schemaRefs>
    <ds:schemaRef ds:uri="http://schemas.microsoft.com/sharepoint/v3/contenttype/forms"/>
  </ds:schemaRefs>
</ds:datastoreItem>
</file>

<file path=customXml/itemProps2.xml><?xml version="1.0" encoding="utf-8"?>
<ds:datastoreItem xmlns:ds="http://schemas.openxmlformats.org/officeDocument/2006/customXml" ds:itemID="{71CEB260-D178-49CA-98DC-3A18B7A24C63}">
  <ds:schemaRefs>
    <ds:schemaRef ds:uri="1af012a2-3a80-4633-8331-64842d278250"/>
    <ds:schemaRef ds:uri="http://schemas.openxmlformats.org/package/2006/metadata/core-properties"/>
    <ds:schemaRef ds:uri="http://www.w3.org/XML/1998/namespace"/>
    <ds:schemaRef ds:uri="9553db9d-1aab-426b-bcd0-fdda195c88ca"/>
    <ds:schemaRef ds:uri="http://schemas.microsoft.com/office/2006/metadata/properties"/>
    <ds:schemaRef ds:uri="http://purl.org/dc/elements/1.1/"/>
    <ds:schemaRef ds:uri="http://schemas.microsoft.com/office/2006/documentManagement/types"/>
    <ds:schemaRef ds:uri="http://purl.org/dc/terms/"/>
    <ds:schemaRef ds:uri="http://schemas.microsoft.com/office/infopath/2007/PartnerControls"/>
    <ds:schemaRef ds:uri="5e730659-ae67-47bd-93d8-0a813a335171"/>
    <ds:schemaRef ds:uri="http://purl.org/dc/dcmitype/"/>
  </ds:schemaRefs>
</ds:datastoreItem>
</file>

<file path=customXml/itemProps3.xml><?xml version="1.0" encoding="utf-8"?>
<ds:datastoreItem xmlns:ds="http://schemas.openxmlformats.org/officeDocument/2006/customXml" ds:itemID="{3015684A-FF7B-4FEF-BAC4-35AEC53546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53db9d-1aab-426b-bcd0-fdda195c88ca"/>
    <ds:schemaRef ds:uri="5e730659-ae67-47bd-93d8-0a813a335171"/>
    <ds:schemaRef ds:uri="1af012a2-3a80-4633-8331-64842d278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TotalTime>
  <Words>2813</Words>
  <Application>Microsoft Office PowerPoint</Application>
  <PresentationFormat>Widescreen</PresentationFormat>
  <Paragraphs>313</Paragraphs>
  <Slides>21</Slides>
  <Notes>21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Arial Narrow</vt:lpstr>
      <vt:lpstr>Calibri</vt:lpstr>
      <vt:lpstr>Calibri Light</vt:lpstr>
      <vt:lpstr>Office Theme</vt:lpstr>
      <vt:lpstr>Stoughton Parts Sales 2019 Customer Appreciation Event  </vt:lpstr>
      <vt:lpstr>Agenda</vt:lpstr>
      <vt:lpstr>Go to Market Strategy</vt:lpstr>
      <vt:lpstr>Driving Sales through Distribution</vt:lpstr>
      <vt:lpstr>Why Genuine</vt:lpstr>
      <vt:lpstr>Product Overview and Application</vt:lpstr>
      <vt:lpstr>Product Overview and Application</vt:lpstr>
      <vt:lpstr>Product Overview and Application</vt:lpstr>
      <vt:lpstr>Product Overview and Application</vt:lpstr>
      <vt:lpstr>Product Overview and Application</vt:lpstr>
      <vt:lpstr>Strategic/New Product Hendrickson MAXX22T™ Disc Brake</vt:lpstr>
      <vt:lpstr>Strategic/New Product  TIREMAAX® PRO</vt:lpstr>
      <vt:lpstr>Website – Single Portal</vt:lpstr>
      <vt:lpstr>Where to Find PLUS</vt:lpstr>
      <vt:lpstr>Trailer Suspension Parts</vt:lpstr>
      <vt:lpstr>On-Line Education Portal</vt:lpstr>
      <vt:lpstr>Hendrickson Academy</vt:lpstr>
      <vt:lpstr>Hendrickson Aftermarket Sales Managers</vt:lpstr>
      <vt:lpstr>Hendrickson Aftermarket Sales Managers</vt:lpstr>
      <vt:lpstr>Key Takeaway’s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Stoughton Parts Sales 2017 Customer Appreciation Event</dc:title>
  <dc:creator>Michelle Haworth</dc:creator>
  <cp:lastModifiedBy>Michelle Haworth</cp:lastModifiedBy>
  <cp:revision>28</cp:revision>
  <cp:lastPrinted>2019-08-22T17:33:45Z</cp:lastPrinted>
  <dcterms:created xsi:type="dcterms:W3CDTF">2017-06-13T15:39:35Z</dcterms:created>
  <dcterms:modified xsi:type="dcterms:W3CDTF">2019-08-23T12:47:26Z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0x01010070A512966E69D54685DEADFEBBD71CE8</vt:lpwstr>
  </property>
</Properties>
</file>