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59" r:id="rId5"/>
    <p:sldId id="260" r:id="rId6"/>
    <p:sldId id="274" r:id="rId7"/>
    <p:sldId id="273" r:id="rId8"/>
    <p:sldId id="275" r:id="rId9"/>
    <p:sldId id="279" r:id="rId10"/>
    <p:sldId id="261" r:id="rId11"/>
    <p:sldId id="262" r:id="rId12"/>
    <p:sldId id="263" r:id="rId13"/>
    <p:sldId id="276" r:id="rId14"/>
    <p:sldId id="277" r:id="rId15"/>
    <p:sldId id="271" r:id="rId16"/>
    <p:sldId id="264" r:id="rId17"/>
    <p:sldId id="265" r:id="rId18"/>
    <p:sldId id="266" r:id="rId19"/>
    <p:sldId id="267" r:id="rId20"/>
    <p:sldId id="278" r:id="rId21"/>
    <p:sldId id="268" r:id="rId22"/>
    <p:sldId id="27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ED4436-7BE0-4AFE-9096-038000A37912}" v="2" dt="2019-08-28T19:25:09.3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0" autoAdjust="0"/>
    <p:restoredTop sz="94660"/>
  </p:normalViewPr>
  <p:slideViewPr>
    <p:cSldViewPr snapToGrid="0">
      <p:cViewPr>
        <p:scale>
          <a:sx n="116" d="100"/>
          <a:sy n="116" d="100"/>
        </p:scale>
        <p:origin x="10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F07B4-9AA0-43FD-A429-C50A6B85D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24A14A-2FC1-4478-B866-EBB7D4D0CC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B43B70-0808-49C0-ADF3-0EED9ACB5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590CEA-016A-4B83-AD36-2540C8EDA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589208-BA6C-4B57-AF94-58EFD67AD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002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9C9E8-FBFD-404A-9723-4CCB3971C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EC3551-EE00-4C5C-8609-FB1E35CA23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D5434B-A82B-4C49-830A-A31825052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FCF4E-EED2-4318-82BA-E2BB33EBE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B88A22-6729-4708-B24D-4F881604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525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EFBB43-3F67-4BCE-A6B3-22505D360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408111-83E5-454D-B3B5-4F8801BD7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839A46-EC7B-4D08-8089-E6272B628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9E32A3-4632-4863-9EFA-35697E1D1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1306F-A795-4A1E-BB66-49F0C5235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408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A58CC-7946-408E-9359-E49358ED6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D5EE9-771F-48BF-A0AC-42FB8E90E4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D8A7D4-D5CF-4144-8A6B-291422872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605919-24C4-4611-8B19-1B172A06C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96721F-6F46-4A8C-BAF1-CDF84C040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7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BAA29-C598-4733-8CAB-32F1DD0EA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6CBAC3-C381-45CF-B59F-D938CC5985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1A2E2B-66A8-4F8C-B497-C10189A30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71EF47-DE50-49C0-B6F8-F4C6B1A10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D24325-63CD-40C0-AFC4-C26E9BEF5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307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F4F14-FE0A-4D7C-8D73-FD6D3C091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43EA2-414C-4525-8459-4D63D1BC0E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63AB2-53CF-4D9A-926F-98CCD15552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E95B88-E387-45C3-BDD4-2DAB2CF5C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1461F3-3172-4FB0-A701-5BA9A07C8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F0BC6F-8DA2-4B24-9EE1-722B7D378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208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5FBE2-0F75-4886-8DF4-C2B874D1A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514359-F6F1-4A76-8BBF-2F0245298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86A64D-F6AE-40E3-8304-C5B6DAEF9A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477753-CD3D-41EE-8FDD-5CE2F96041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44BA88-0DA1-4ED4-93F7-4C23CFD7AC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C01DBD-1FA3-4D7C-89D0-B25BA1BA3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67753A-35CA-47E4-B803-7C6B9D56C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50D4BB-17A7-4672-87D1-8A6F56EAE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417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C370A-DA9E-410F-B63E-DEF048FF3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E70E7D-2674-465C-BEB1-56D7D27FB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F35B71-184B-4243-9BB4-96F2B8A2F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C9292D-F0B7-4854-849B-CE6E29BE3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802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858952-CB07-4499-A493-4E4E5E1C7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C6987F-F01D-4A03-B63B-2E8C68256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9AAAE8-E167-4165-B8C8-9A00944B3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887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3249A-A51D-4F62-AD4F-E0A79550E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D5924-12CA-424E-9961-BB972B870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E3B63A-C97D-44C9-B9A6-0053205906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3B0920-6EC1-4193-8114-B828CA2E1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A4610B-4D9F-45B0-8AB6-9DF34C079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28A037-4B38-46ED-9AF0-33E350545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083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C7322-BA9F-4D76-AF2A-929DD3DA0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F0C265-667F-41CD-A591-3FC8824674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7C3225-C7BC-4960-B595-B0184D8A69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69DD86-2FCB-43A1-87DC-A46D1AAC2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E66DEC-DE00-4D77-A0F1-C5FD38D45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5F8493-4045-4C70-9946-4061C7892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260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0000"/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AE829B-353E-406C-84D1-93C7F59E9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BDEB42-8A43-4FFB-9C53-2E7132A6CB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3E4015-9AF1-4DCB-A749-97311839C7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F8F76-7764-4AA3-9C58-B988CFBF46EB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F3EA80-2DDA-4569-9554-3D703A3568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79BE51-1CAF-4B3E-A7E4-92E694DD6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80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5" Type="http://schemas.openxmlformats.org/officeDocument/2006/relationships/image" Target="../media/image35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42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Sales@RidgeCorp.co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hyperlink" Target="http://www.ridgecorp.com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10" Type="http://schemas.openxmlformats.org/officeDocument/2006/relationships/image" Target="../media/image15.png"/><Relationship Id="rId4" Type="http://schemas.openxmlformats.org/officeDocument/2006/relationships/image" Target="../media/image9.jp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B4A2A-7850-4D85-8727-DF91C417FD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8301"/>
            <a:ext cx="9846365" cy="2387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Stoughton Parts Sales</a:t>
            </a:r>
            <a:br>
              <a:rPr lang="en-US" b="1" dirty="0"/>
            </a:br>
            <a:r>
              <a:rPr lang="en-US" b="1" dirty="0"/>
              <a:t>2019 Customer Appreciation Event 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63E825-D1BC-4A8B-A8DE-CAC0CD39AD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440479"/>
          </a:xfrm>
        </p:spPr>
        <p:txBody>
          <a:bodyPr>
            <a:normAutofit fontScale="77500" lnSpcReduction="20000"/>
          </a:bodyPr>
          <a:lstStyle/>
          <a:p>
            <a:r>
              <a:rPr lang="en-US" sz="9600" dirty="0"/>
              <a:t>Ridge Corporation</a:t>
            </a:r>
          </a:p>
          <a:p>
            <a:r>
              <a:rPr lang="en-US" sz="3800" dirty="0"/>
              <a:t>Zach Rittler, Sales &amp; Marketing Manager</a:t>
            </a:r>
          </a:p>
        </p:txBody>
      </p:sp>
      <p:pic>
        <p:nvPicPr>
          <p:cNvPr id="6" name="Picture 5" descr="A picture containing clipart&#10;&#10;Description automatically generated">
            <a:extLst>
              <a:ext uri="{FF2B5EF4-FFF2-40B4-BE49-F238E27FC236}">
                <a16:creationId xmlns:a16="http://schemas.microsoft.com/office/drawing/2014/main" id="{CEFFE21D-C4A1-4A1C-840A-2BEFA9C1C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6628"/>
            <a:ext cx="2663301" cy="92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8770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3A4C9-2B2D-45FD-A665-8433E93EA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DymondPly</a:t>
            </a:r>
            <a:r>
              <a:rPr lang="en-US" dirty="0"/>
              <a:t>™ Dry Van Lining Systems</a:t>
            </a:r>
          </a:p>
        </p:txBody>
      </p:sp>
      <p:pic>
        <p:nvPicPr>
          <p:cNvPr id="4" name="Picture 3" descr="A picture containing clipart&#10;&#10;Description automatically generated">
            <a:extLst>
              <a:ext uri="{FF2B5EF4-FFF2-40B4-BE49-F238E27FC236}">
                <a16:creationId xmlns:a16="http://schemas.microsoft.com/office/drawing/2014/main" id="{51094AE6-9DDB-401F-A773-1C79F38927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6628"/>
            <a:ext cx="2663301" cy="921371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FFDE063-B2D3-4972-B32C-0B99488B2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2" y="2417354"/>
            <a:ext cx="5734581" cy="38150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D024D21F-8C70-4C48-A6F8-AC1B3B09060A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Made up of Ridge Series materials featuring </a:t>
            </a:r>
            <a:r>
              <a:rPr lang="en-US" dirty="0" err="1">
                <a:solidFill>
                  <a:schemeClr val="tx1"/>
                </a:solidFill>
              </a:rPr>
              <a:t>Surlok</a:t>
            </a:r>
            <a:r>
              <a:rPr lang="en-US" dirty="0">
                <a:solidFill>
                  <a:schemeClr val="tx1"/>
                </a:solidFill>
              </a:rPr>
              <a:t> and Royal Watson surfaces</a:t>
            </a:r>
          </a:p>
          <a:p>
            <a:r>
              <a:rPr lang="en-US" dirty="0">
                <a:solidFill>
                  <a:schemeClr val="tx1"/>
                </a:solidFill>
              </a:rPr>
              <a:t>Stronger (abrasion and puncture resistance) than traditional materials, at much less weight</a:t>
            </a:r>
          </a:p>
          <a:p>
            <a:r>
              <a:rPr lang="en-US" dirty="0">
                <a:solidFill>
                  <a:schemeClr val="tx1"/>
                </a:solidFill>
              </a:rPr>
              <a:t>Hydrophobic, resists corrosion, mildew, degradation, and can be easily cleaned</a:t>
            </a:r>
          </a:p>
          <a:p>
            <a:r>
              <a:rPr lang="en-US" dirty="0">
                <a:solidFill>
                  <a:schemeClr val="tx1"/>
                </a:solidFill>
              </a:rPr>
              <a:t>Different panel profiles available to mount to different post profiles</a:t>
            </a:r>
          </a:p>
          <a:p>
            <a:r>
              <a:rPr lang="en-US" dirty="0">
                <a:solidFill>
                  <a:schemeClr val="tx1"/>
                </a:solidFill>
              </a:rPr>
              <a:t>HD Series features a woven reinforcement structure on exterior surface for wear and abrasion protection for use in front wall and scuff band applications</a:t>
            </a:r>
          </a:p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C355D7C-441C-4ADE-ACF4-9D30763C33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746" y="1346245"/>
            <a:ext cx="5439492" cy="958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063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7D46C-F701-45A8-B4C7-210268015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PolarX</a:t>
            </a:r>
            <a:r>
              <a:rPr lang="en-US" dirty="0"/>
              <a:t>™ w/ </a:t>
            </a:r>
            <a:r>
              <a:rPr lang="en-US" dirty="0" err="1"/>
              <a:t>BioStat</a:t>
            </a:r>
            <a:r>
              <a:rPr lang="en-US" dirty="0"/>
              <a:t>™ Refrigerated Van Liners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79B55F8-1AD1-4A10-90FE-6DE25E06C1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740153" cy="4024759"/>
          </a:xfrm>
        </p:spPr>
        <p:txBody>
          <a:bodyPr>
            <a:normAutofit fontScale="70000" lnSpcReduction="20000"/>
          </a:bodyPr>
          <a:lstStyle/>
          <a:p>
            <a:endParaRPr lang="en-US" dirty="0"/>
          </a:p>
          <a:p>
            <a:r>
              <a:rPr lang="en-US" dirty="0"/>
              <a:t>Patented ultrasonic welded integral scuff and wall</a:t>
            </a:r>
          </a:p>
          <a:p>
            <a:r>
              <a:rPr lang="en-US" dirty="0" err="1"/>
              <a:t>BioStat</a:t>
            </a:r>
            <a:r>
              <a:rPr lang="en-US" dirty="0"/>
              <a:t> Technology</a:t>
            </a:r>
          </a:p>
          <a:p>
            <a:r>
              <a:rPr lang="en-US" dirty="0"/>
              <a:t>FDA compliant to </a:t>
            </a:r>
            <a:r>
              <a:rPr lang="en-US" b="1" i="1" dirty="0"/>
              <a:t>Direct Food Contact </a:t>
            </a:r>
            <a:r>
              <a:rPr lang="en-US" dirty="0"/>
              <a:t>standards</a:t>
            </a:r>
          </a:p>
          <a:p>
            <a:r>
              <a:rPr lang="en-US" dirty="0"/>
              <a:t>Universally bondable, integral wall; </a:t>
            </a:r>
            <a:r>
              <a:rPr lang="en-US" dirty="0" err="1"/>
              <a:t>Surlok</a:t>
            </a:r>
            <a:r>
              <a:rPr lang="en-US" dirty="0"/>
              <a:t>™ and Royal Watson™; Dow Chemical tested for max foam adhesion</a:t>
            </a:r>
          </a:p>
          <a:p>
            <a:r>
              <a:rPr lang="en-US" dirty="0"/>
              <a:t>Chemical bond to PU foams and adhesives, much stronger than scrim cloths</a:t>
            </a:r>
          </a:p>
          <a:p>
            <a:r>
              <a:rPr lang="en-US" dirty="0"/>
              <a:t>High impact and far better abrasion resistance when compared to aluminum or FRP</a:t>
            </a:r>
          </a:p>
          <a:p>
            <a:r>
              <a:rPr lang="en-US" dirty="0"/>
              <a:t>Industry leading strength to weight ratio</a:t>
            </a:r>
          </a:p>
          <a:p>
            <a:r>
              <a:rPr lang="en-US" dirty="0"/>
              <a:t>100% Recyclable </a:t>
            </a:r>
          </a:p>
        </p:txBody>
      </p:sp>
      <p:pic>
        <p:nvPicPr>
          <p:cNvPr id="4" name="Picture 3" descr="A picture containing clipart&#10;&#10;Description automatically generated">
            <a:extLst>
              <a:ext uri="{FF2B5EF4-FFF2-40B4-BE49-F238E27FC236}">
                <a16:creationId xmlns:a16="http://schemas.microsoft.com/office/drawing/2014/main" id="{52ED3FC9-8DF1-408A-8017-8E6AF1908E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6628"/>
            <a:ext cx="2663301" cy="921371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CE34C75-1616-4187-9419-E80FF9F91FC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170365" y="1985426"/>
            <a:ext cx="3990513" cy="5095919"/>
          </a:xfrm>
          <a:prstGeom prst="rect">
            <a:avLst/>
          </a:prstGeom>
        </p:spPr>
      </p:pic>
      <p:pic>
        <p:nvPicPr>
          <p:cNvPr id="8" name="Picture 7" descr="A picture containing clipart&#10;&#10;Description automatically generated">
            <a:extLst>
              <a:ext uri="{FF2B5EF4-FFF2-40B4-BE49-F238E27FC236}">
                <a16:creationId xmlns:a16="http://schemas.microsoft.com/office/drawing/2014/main" id="{CB99645A-BE7D-4283-AA79-47E266392A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125" y="1314478"/>
            <a:ext cx="4087368" cy="87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831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33433-10FE-420A-8097-D0D8D2B64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SolarX™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4DCA8B3-DBA4-44C3-8C96-ED39BF075B2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Unique layup of Ridge raw materials, featuring Royal Watson and </a:t>
            </a:r>
            <a:r>
              <a:rPr lang="en-US" dirty="0" err="1"/>
              <a:t>Surlok</a:t>
            </a:r>
            <a:r>
              <a:rPr lang="en-US" dirty="0"/>
              <a:t> surfaces</a:t>
            </a:r>
          </a:p>
          <a:p>
            <a:r>
              <a:rPr lang="en-US" dirty="0"/>
              <a:t>Provides a bright interior; especially when paired with </a:t>
            </a:r>
            <a:r>
              <a:rPr lang="en-US" dirty="0" err="1"/>
              <a:t>DymondPly</a:t>
            </a:r>
            <a:r>
              <a:rPr lang="en-US" dirty="0"/>
              <a:t> liners, front walls, and scuff</a:t>
            </a:r>
          </a:p>
          <a:p>
            <a:r>
              <a:rPr lang="en-US" dirty="0"/>
              <a:t>Higher strength and lighter weight than traditional roof sheet, including .040 aluminum! </a:t>
            </a:r>
          </a:p>
          <a:p>
            <a:r>
              <a:rPr lang="en-US" dirty="0"/>
              <a:t>Will not become brittle or darken over time</a:t>
            </a:r>
          </a:p>
          <a:p>
            <a:r>
              <a:rPr lang="en-US" dirty="0"/>
              <a:t>100% Recyclable materials like all Ridge products</a:t>
            </a:r>
          </a:p>
          <a:p>
            <a:endParaRPr lang="en-US" dirty="0"/>
          </a:p>
        </p:txBody>
      </p:sp>
      <p:pic>
        <p:nvPicPr>
          <p:cNvPr id="4" name="Picture 3" descr="A picture containing clipart&#10;&#10;Description automatically generated">
            <a:extLst>
              <a:ext uri="{FF2B5EF4-FFF2-40B4-BE49-F238E27FC236}">
                <a16:creationId xmlns:a16="http://schemas.microsoft.com/office/drawing/2014/main" id="{A7BC355D-B42B-4CBD-8EF1-9CE6C55C04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6628"/>
            <a:ext cx="2663301" cy="9213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3F12BCF-65D1-4B9F-ABF9-61D5C50807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9788" y="1621371"/>
            <a:ext cx="4912149" cy="50135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670B30D-7089-471A-B852-B34E1F68B4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3474" y="1068643"/>
            <a:ext cx="3184775" cy="65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398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B3596-4731-49FE-A3E8-E1A05DED5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SolarX™ – Benchmark Comparisons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F3839B-CBAF-4E30-96E5-63BC4F894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279" y="1407612"/>
            <a:ext cx="8799442" cy="5147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210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FC6BC-91C5-425F-9312-43B4050B8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SolarX™ – Tear Strength!</a:t>
            </a:r>
          </a:p>
        </p:txBody>
      </p:sp>
      <p:pic>
        <p:nvPicPr>
          <p:cNvPr id="5" name="Content Placeholder 8">
            <a:extLst>
              <a:ext uri="{FF2B5EF4-FFF2-40B4-BE49-F238E27FC236}">
                <a16:creationId xmlns:a16="http://schemas.microsoft.com/office/drawing/2014/main" id="{DE94F640-92FE-4C2E-B8E2-61025208254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040414" y="1295123"/>
            <a:ext cx="8111171" cy="539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589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20C29-FA5E-465E-AF77-ACB2CF3AB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&amp; Easy Repair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8FD422-45A3-482F-9007-BFFBAE0EF6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334000" cy="411100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No messy, smelly resins</a:t>
            </a:r>
          </a:p>
          <a:p>
            <a:r>
              <a:rPr lang="en-US" dirty="0"/>
              <a:t>Options available…</a:t>
            </a:r>
          </a:p>
          <a:p>
            <a:pPr lvl="1"/>
            <a:r>
              <a:rPr lang="en-US" dirty="0"/>
              <a:t>Aerosol and pen available for touch up</a:t>
            </a:r>
          </a:p>
          <a:p>
            <a:pPr lvl="2"/>
            <a:r>
              <a:rPr lang="en-US" dirty="0"/>
              <a:t>Part# RPC0213 or Item# RRPC0213</a:t>
            </a:r>
          </a:p>
          <a:p>
            <a:pPr lvl="2"/>
            <a:r>
              <a:rPr lang="en-US" dirty="0"/>
              <a:t>Part# RPC0214 or Item# RRPC0214</a:t>
            </a:r>
          </a:p>
          <a:p>
            <a:pPr lvl="1"/>
            <a:r>
              <a:rPr lang="en-US" dirty="0"/>
              <a:t>Peel ‘n Stick patch – EXCLUSIVE</a:t>
            </a:r>
          </a:p>
          <a:p>
            <a:pPr lvl="2"/>
            <a:r>
              <a:rPr lang="en-US" dirty="0"/>
              <a:t>Royal Watson &amp; </a:t>
            </a:r>
            <a:r>
              <a:rPr lang="en-US" dirty="0" err="1"/>
              <a:t>Surlok</a:t>
            </a:r>
            <a:r>
              <a:rPr lang="en-US" dirty="0"/>
              <a:t> Surfaces ONLY</a:t>
            </a:r>
          </a:p>
          <a:p>
            <a:pPr lvl="2"/>
            <a:r>
              <a:rPr lang="en-US" dirty="0"/>
              <a:t>Part# RRK000300W</a:t>
            </a:r>
          </a:p>
          <a:p>
            <a:r>
              <a:rPr lang="en-US" dirty="0"/>
              <a:t>Detailed repair instructions and training available for service shop personnel</a:t>
            </a:r>
          </a:p>
          <a:p>
            <a:r>
              <a:rPr lang="en-US" dirty="0"/>
              <a:t>Contact Ridge for repair on non-Royal Watson surface</a:t>
            </a:r>
          </a:p>
          <a:p>
            <a:r>
              <a:rPr lang="en-US" dirty="0"/>
              <a:t>All repair materials available at Stoughton Parts!!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2E9054-AC84-4468-BEE8-3822D2218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3913" y="466725"/>
            <a:ext cx="3219450" cy="3057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D44814-8561-4346-8DFE-878DB24D1F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62" b="19722"/>
          <a:stretch/>
        </p:blipFill>
        <p:spPr>
          <a:xfrm>
            <a:off x="8724577" y="3719675"/>
            <a:ext cx="3219450" cy="2855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 descr="A picture containing clipart&#10;&#10;Description automatically generated">
            <a:extLst>
              <a:ext uri="{FF2B5EF4-FFF2-40B4-BE49-F238E27FC236}">
                <a16:creationId xmlns:a16="http://schemas.microsoft.com/office/drawing/2014/main" id="{386E2C4E-8276-4355-8BFC-57BE27A3DE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6628"/>
            <a:ext cx="2663301" cy="92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0444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3211D-094C-45CB-A1EA-0E521B0C3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GreenGap</a:t>
            </a:r>
            <a:r>
              <a:rPr lang="en-US" dirty="0"/>
              <a:t>™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AD69378-DCCE-40A0-8DFF-B2B20F57FBF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Gap fairing to close up space between tractor and trailer for seamless transition on three sides</a:t>
            </a:r>
          </a:p>
          <a:p>
            <a:r>
              <a:rPr lang="en-US" dirty="0"/>
              <a:t>Shape designed to allow max turning radius and surface for air attachment</a:t>
            </a:r>
          </a:p>
          <a:p>
            <a:r>
              <a:rPr lang="en-US" dirty="0"/>
              <a:t>Easy access to glad hands and 7 way connector</a:t>
            </a:r>
          </a:p>
          <a:p>
            <a:r>
              <a:rPr lang="en-US" dirty="0"/>
              <a:t> Royal Watson™ surface for aesthetics and allow bondable surface for graphics</a:t>
            </a:r>
          </a:p>
          <a:p>
            <a:r>
              <a:rPr lang="en-US" dirty="0"/>
              <a:t>Series 80 material for resilience and flexibility in event of impact</a:t>
            </a:r>
          </a:p>
          <a:p>
            <a:r>
              <a:rPr lang="en-US" dirty="0"/>
              <a:t>Cut outs at top to provide clearance for lights </a:t>
            </a:r>
          </a:p>
          <a:p>
            <a:r>
              <a:rPr lang="en-US" dirty="0"/>
              <a:t>Lightweight for easy install</a:t>
            </a:r>
          </a:p>
          <a:p>
            <a:r>
              <a:rPr lang="en-US" dirty="0"/>
              <a:t>Part# RAC0090</a:t>
            </a:r>
          </a:p>
          <a:p>
            <a:endParaRPr lang="en-US" dirty="0"/>
          </a:p>
        </p:txBody>
      </p:sp>
      <p:pic>
        <p:nvPicPr>
          <p:cNvPr id="4" name="Picture 3" descr="A picture containing clipart&#10;&#10;Description automatically generated">
            <a:extLst>
              <a:ext uri="{FF2B5EF4-FFF2-40B4-BE49-F238E27FC236}">
                <a16:creationId xmlns:a16="http://schemas.microsoft.com/office/drawing/2014/main" id="{53A6DA4A-F399-4B6D-BDB5-18EA5CA366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6628"/>
            <a:ext cx="2663301" cy="921371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25BFA48-7604-410B-BB17-2A166352DC3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6" t="1852" r="7778" b="-371"/>
          <a:stretch/>
        </p:blipFill>
        <p:spPr>
          <a:xfrm>
            <a:off x="7112195" y="1401074"/>
            <a:ext cx="3904993" cy="5091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323CD63-58FB-49D3-B0DD-A3E338524F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8291" y="673356"/>
            <a:ext cx="3732799" cy="709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4980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75923-A094-4F21-9A5C-F68B59654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FreightWing</a:t>
            </a:r>
            <a:r>
              <a:rPr lang="en-US" dirty="0"/>
              <a:t>™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6CA8686-F1DA-4BCB-AB84-A1E68B3DC5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1100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The “original” trailer skirt</a:t>
            </a:r>
          </a:p>
          <a:p>
            <a:r>
              <a:rPr lang="en-US" dirty="0"/>
              <a:t>Three piece design</a:t>
            </a:r>
          </a:p>
          <a:p>
            <a:r>
              <a:rPr lang="en-US" dirty="0"/>
              <a:t>Light weight glass reinforced, thermoplastic material, 100% recyclable</a:t>
            </a:r>
          </a:p>
          <a:p>
            <a:r>
              <a:rPr lang="en-US" dirty="0"/>
              <a:t>Quick, easy install</a:t>
            </a:r>
          </a:p>
          <a:p>
            <a:r>
              <a:rPr lang="en-US" dirty="0"/>
              <a:t>Now with V-Brace™ technology</a:t>
            </a:r>
          </a:p>
          <a:p>
            <a:r>
              <a:rPr lang="en-US" dirty="0"/>
              <a:t>EPA SmartWay verified &amp; CARB Compliant</a:t>
            </a:r>
          </a:p>
          <a:p>
            <a:r>
              <a:rPr lang="en-US" dirty="0"/>
              <a:t>Primarily aftermarket/retrofit offering</a:t>
            </a:r>
          </a:p>
          <a:p>
            <a:r>
              <a:rPr lang="en-US" dirty="0"/>
              <a:t>Part# RAC0094 or Item# RRAC0094</a:t>
            </a:r>
          </a:p>
          <a:p>
            <a:endParaRPr lang="en-US" dirty="0"/>
          </a:p>
        </p:txBody>
      </p:sp>
      <p:pic>
        <p:nvPicPr>
          <p:cNvPr id="4" name="Picture 3" descr="A picture containing clipart&#10;&#10;Description automatically generated">
            <a:extLst>
              <a:ext uri="{FF2B5EF4-FFF2-40B4-BE49-F238E27FC236}">
                <a16:creationId xmlns:a16="http://schemas.microsoft.com/office/drawing/2014/main" id="{1C81F78F-543F-437E-A3A6-4EFA6405EA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6628"/>
            <a:ext cx="2663301" cy="9213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26CEC8-C75D-400B-A1FE-5FA8743F28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6415" y="5174688"/>
            <a:ext cx="994035" cy="9940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E3E901B-33E4-443C-A2B8-BF98F29EC5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3583" y="5352856"/>
            <a:ext cx="2366748" cy="5112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5FE1C0A-77E6-4B7C-B9FA-DE5C905AE1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1360" y="1762228"/>
            <a:ext cx="4982631" cy="3323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1465ECF-2849-4733-8AF7-E81D0D78C6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095" y="989469"/>
            <a:ext cx="4793163" cy="757756"/>
          </a:xfrm>
          <a:prstGeom prst="rect">
            <a:avLst/>
          </a:prstGeom>
        </p:spPr>
      </p:pic>
      <p:pic>
        <p:nvPicPr>
          <p:cNvPr id="11" name="Picture 2" descr="Logo PIT Group">
            <a:extLst>
              <a:ext uri="{FF2B5EF4-FFF2-40B4-BE49-F238E27FC236}">
                <a16:creationId xmlns:a16="http://schemas.microsoft.com/office/drawing/2014/main" id="{90C26E62-6C88-4754-A59B-C1460FD259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992" y="5946662"/>
            <a:ext cx="1529935" cy="707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5309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792C1-F1CE-447D-8110-3D5CAB3EE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GreenWing</a:t>
            </a:r>
            <a:r>
              <a:rPr lang="en-US" dirty="0"/>
              <a:t>™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F1D79E0-A359-4E04-8717-CEEB5564B1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425322" cy="4351338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Light weight glass reinforced, thermoplastic material, 100% recyclable; less than 155 </a:t>
            </a:r>
            <a:r>
              <a:rPr lang="en-US" dirty="0" err="1"/>
              <a:t>lbs</a:t>
            </a:r>
            <a:r>
              <a:rPr lang="en-US" dirty="0"/>
              <a:t> total kit weight</a:t>
            </a:r>
          </a:p>
          <a:p>
            <a:r>
              <a:rPr lang="en-US" dirty="0"/>
              <a:t>Ground clearance arc on </a:t>
            </a:r>
            <a:r>
              <a:rPr lang="en-US" dirty="0" err="1"/>
              <a:t>GreenWing</a:t>
            </a:r>
            <a:r>
              <a:rPr lang="en-US" dirty="0"/>
              <a:t>™ for recessed docks</a:t>
            </a:r>
          </a:p>
          <a:p>
            <a:r>
              <a:rPr lang="en-US" dirty="0"/>
              <a:t>Quick, easy install</a:t>
            </a:r>
          </a:p>
          <a:p>
            <a:r>
              <a:rPr lang="en-US" dirty="0"/>
              <a:t>V-Brace™ technology</a:t>
            </a:r>
          </a:p>
          <a:p>
            <a:r>
              <a:rPr lang="en-US" dirty="0"/>
              <a:t>Exclusive hem support design for added strength on </a:t>
            </a:r>
            <a:r>
              <a:rPr lang="en-US" dirty="0" err="1"/>
              <a:t>GreenWing</a:t>
            </a:r>
            <a:r>
              <a:rPr lang="en-US" dirty="0"/>
              <a:t>™</a:t>
            </a:r>
          </a:p>
          <a:p>
            <a:r>
              <a:rPr lang="en-US" dirty="0"/>
              <a:t>Greatest surface area coverage</a:t>
            </a:r>
          </a:p>
          <a:p>
            <a:r>
              <a:rPr lang="en-US" dirty="0"/>
              <a:t>Best value = shortest ROI, providing industry’s best fuel savings</a:t>
            </a:r>
          </a:p>
          <a:p>
            <a:r>
              <a:rPr lang="en-US" dirty="0"/>
              <a:t>EPA SmartWay verified &amp; CARB Compliant</a:t>
            </a:r>
          </a:p>
          <a:p>
            <a:r>
              <a:rPr lang="en-US" dirty="0"/>
              <a:t>Dry Van Part# RAC0012W or Item# GREENWING-KIT</a:t>
            </a:r>
          </a:p>
          <a:p>
            <a:r>
              <a:rPr lang="en-US" dirty="0"/>
              <a:t>Reefer Van Part# RAC0012 or Item# 04-86970-000-19</a:t>
            </a:r>
          </a:p>
          <a:p>
            <a:endParaRPr lang="en-US" dirty="0"/>
          </a:p>
        </p:txBody>
      </p:sp>
      <p:pic>
        <p:nvPicPr>
          <p:cNvPr id="4" name="Picture 3" descr="A picture containing clipart&#10;&#10;Description automatically generated">
            <a:extLst>
              <a:ext uri="{FF2B5EF4-FFF2-40B4-BE49-F238E27FC236}">
                <a16:creationId xmlns:a16="http://schemas.microsoft.com/office/drawing/2014/main" id="{78277C72-B485-4857-B57E-84F3F7CD6B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6628"/>
            <a:ext cx="2663301" cy="9213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66F8C9-E81F-4FB5-91DC-89380CBD13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3685" y="5331928"/>
            <a:ext cx="960120" cy="9601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7EA7E65-BA9F-4BF8-B5A0-D11A3933B0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7685" y="5493625"/>
            <a:ext cx="2286000" cy="4937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3BA5E4F-B1CB-4E1E-BA6E-DF0E2A3685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168" y="862695"/>
            <a:ext cx="4256859" cy="690199"/>
          </a:xfrm>
          <a:prstGeom prst="rect">
            <a:avLst/>
          </a:prstGeom>
        </p:spPr>
      </p:pic>
      <p:pic>
        <p:nvPicPr>
          <p:cNvPr id="10" name="Picture 2" descr="Logo PIT Group">
            <a:extLst>
              <a:ext uri="{FF2B5EF4-FFF2-40B4-BE49-F238E27FC236}">
                <a16:creationId xmlns:a16="http://schemas.microsoft.com/office/drawing/2014/main" id="{744BCE95-63A1-4BC7-853E-6639DAEE7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723" y="5989159"/>
            <a:ext cx="1529935" cy="707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A highway with a mountain in the background&#10;&#10;Description generated with very high confidence">
            <a:extLst>
              <a:ext uri="{FF2B5EF4-FFF2-40B4-BE49-F238E27FC236}">
                <a16:creationId xmlns:a16="http://schemas.microsoft.com/office/drawing/2014/main" id="{8EF89D36-C67E-4116-9282-1138B25E03D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4893" t="24671" r="17421" b="20026"/>
          <a:stretch/>
        </p:blipFill>
        <p:spPr>
          <a:xfrm>
            <a:off x="6327936" y="1714591"/>
            <a:ext cx="5425322" cy="34743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30674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1006163-F1AC-49A3-9C60-D0279E8B06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9364" y="2096812"/>
            <a:ext cx="6180524" cy="38398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7D1499-1152-477C-891C-7BBC58883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NEW! - </a:t>
            </a:r>
            <a:r>
              <a:rPr lang="en-US" dirty="0" err="1"/>
              <a:t>GreenWing</a:t>
            </a:r>
            <a:r>
              <a:rPr lang="en-US" dirty="0"/>
              <a:t> Bin III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5E276C5-E035-46A0-BCCA-391EBA4903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941164" cy="4351338"/>
          </a:xfrm>
        </p:spPr>
        <p:txBody>
          <a:bodyPr anchor="ctr"/>
          <a:lstStyle/>
          <a:p>
            <a:r>
              <a:rPr lang="en-US" dirty="0"/>
              <a:t>CARB/GHGII Approved</a:t>
            </a:r>
          </a:p>
          <a:p>
            <a:r>
              <a:rPr lang="en-US" dirty="0"/>
              <a:t>Total kit weight less than 90 </a:t>
            </a:r>
            <a:r>
              <a:rPr lang="en-US" dirty="0" err="1"/>
              <a:t>lbs</a:t>
            </a:r>
            <a:endParaRPr lang="en-US" dirty="0"/>
          </a:p>
          <a:p>
            <a:r>
              <a:rPr lang="en-US" dirty="0"/>
              <a:t>V-Brace Technology</a:t>
            </a:r>
          </a:p>
          <a:p>
            <a:r>
              <a:rPr lang="en-US" dirty="0"/>
              <a:t>The resilience and durability you expect from </a:t>
            </a:r>
            <a:r>
              <a:rPr lang="en-US" dirty="0" err="1"/>
              <a:t>GreenWing</a:t>
            </a:r>
            <a:r>
              <a:rPr lang="en-US" dirty="0"/>
              <a:t>! </a:t>
            </a:r>
          </a:p>
          <a:p>
            <a:r>
              <a:rPr lang="en-US" dirty="0"/>
              <a:t>Part# RAC0179</a:t>
            </a:r>
          </a:p>
          <a:p>
            <a:endParaRPr lang="en-US" dirty="0"/>
          </a:p>
        </p:txBody>
      </p:sp>
      <p:pic>
        <p:nvPicPr>
          <p:cNvPr id="4" name="Picture 3" descr="A picture containing clipart&#10;&#10;Description automatically generated">
            <a:extLst>
              <a:ext uri="{FF2B5EF4-FFF2-40B4-BE49-F238E27FC236}">
                <a16:creationId xmlns:a16="http://schemas.microsoft.com/office/drawing/2014/main" id="{82A9F593-E952-4EB5-8B93-C794F2CD10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6628"/>
            <a:ext cx="2663301" cy="92137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B54E9A1-CA24-4BB6-BBFE-031DFC7D52AF}"/>
              </a:ext>
            </a:extLst>
          </p:cNvPr>
          <p:cNvSpPr/>
          <p:nvPr/>
        </p:nvSpPr>
        <p:spPr>
          <a:xfrm rot="934936">
            <a:off x="7568614" y="1860237"/>
            <a:ext cx="390844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CARB/GHGII</a:t>
            </a:r>
          </a:p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Approved!!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24210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B42EE-80D4-4433-B374-A43B3A121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Ridge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F71BCB39-5800-4C19-A0F2-D995B4734B5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92589" y="2102710"/>
            <a:ext cx="5600472" cy="30123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DDDBC961-6DB6-4CB4-A025-5BEC0A8533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90" r="7213"/>
          <a:stretch/>
        </p:blipFill>
        <p:spPr>
          <a:xfrm>
            <a:off x="6248897" y="2029561"/>
            <a:ext cx="5550514" cy="30123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A43BE3-181B-4F78-9A2D-9148A9863BD3}"/>
              </a:ext>
            </a:extLst>
          </p:cNvPr>
          <p:cNvSpPr txBox="1"/>
          <p:nvPr/>
        </p:nvSpPr>
        <p:spPr>
          <a:xfrm>
            <a:off x="1481516" y="1545550"/>
            <a:ext cx="3434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HQ - Zeus Facility, Pataskala, OH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359432-0153-47FE-BB3E-567FEBB06827}"/>
              </a:ext>
            </a:extLst>
          </p:cNvPr>
          <p:cNvSpPr txBox="1"/>
          <p:nvPr/>
        </p:nvSpPr>
        <p:spPr>
          <a:xfrm>
            <a:off x="7275686" y="1545550"/>
            <a:ext cx="3496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Apollo Facility, Frazeysburg, OH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5AE00A-D1DE-4D1F-8658-D566966DC1F1}"/>
              </a:ext>
            </a:extLst>
          </p:cNvPr>
          <p:cNvSpPr txBox="1"/>
          <p:nvPr/>
        </p:nvSpPr>
        <p:spPr>
          <a:xfrm>
            <a:off x="1218551" y="5240516"/>
            <a:ext cx="38100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Sr</a:t>
            </a:r>
            <a:r>
              <a:rPr lang="en-US" sz="1400" dirty="0"/>
              <a:t> Management, Engineering, Manufacturing, Purchasing, Customer Service, Sales</a:t>
            </a:r>
          </a:p>
          <a:p>
            <a:pPr algn="ctr"/>
            <a:r>
              <a:rPr lang="en-US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4CC7A5-4CB1-4B1F-9373-72CED749AF45}"/>
              </a:ext>
            </a:extLst>
          </p:cNvPr>
          <p:cNvSpPr txBox="1"/>
          <p:nvPr/>
        </p:nvSpPr>
        <p:spPr>
          <a:xfrm>
            <a:off x="7275686" y="5226919"/>
            <a:ext cx="3657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Manufacturing</a:t>
            </a:r>
            <a:endParaRPr lang="en-US" dirty="0"/>
          </a:p>
        </p:txBody>
      </p:sp>
      <p:pic>
        <p:nvPicPr>
          <p:cNvPr id="10" name="Picture 9" descr="A picture containing clipart&#10;&#10;Description automatically generated">
            <a:extLst>
              <a:ext uri="{FF2B5EF4-FFF2-40B4-BE49-F238E27FC236}">
                <a16:creationId xmlns:a16="http://schemas.microsoft.com/office/drawing/2014/main" id="{2EBACBB2-02AE-4468-AC89-EA5BC1CBE2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6628"/>
            <a:ext cx="2663301" cy="92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4696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2AB49-0D43-4D6B-9714-249FB89FE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V-Brace™ Technology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76438-DBC8-4693-9746-DE0749B1B8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1100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Standard on </a:t>
            </a:r>
            <a:r>
              <a:rPr lang="en-US" dirty="0" err="1"/>
              <a:t>GreenWing</a:t>
            </a:r>
            <a:r>
              <a:rPr lang="en-US" dirty="0"/>
              <a:t> and Gen2 </a:t>
            </a:r>
            <a:r>
              <a:rPr lang="en-US" dirty="0" err="1"/>
              <a:t>FreightWing</a:t>
            </a:r>
            <a:r>
              <a:rPr lang="en-US" dirty="0"/>
              <a:t> trailer skirts</a:t>
            </a:r>
          </a:p>
          <a:p>
            <a:r>
              <a:rPr lang="en-US" dirty="0"/>
              <a:t>Unsurpassed resilience</a:t>
            </a:r>
          </a:p>
          <a:p>
            <a:r>
              <a:rPr lang="en-US" dirty="0"/>
              <a:t>Advanced engineered composite material for maximum strength and flexibility, both inward and outward</a:t>
            </a:r>
          </a:p>
          <a:p>
            <a:r>
              <a:rPr lang="en-US" dirty="0"/>
              <a:t>Standard on all </a:t>
            </a:r>
            <a:r>
              <a:rPr lang="en-US" dirty="0" err="1"/>
              <a:t>GreenWing</a:t>
            </a:r>
            <a:r>
              <a:rPr lang="en-US" dirty="0"/>
              <a:t>™ skirts</a:t>
            </a:r>
          </a:p>
          <a:p>
            <a:r>
              <a:rPr lang="en-US" dirty="0"/>
              <a:t>Patented technology</a:t>
            </a:r>
          </a:p>
          <a:p>
            <a:r>
              <a:rPr lang="en-US" dirty="0" err="1"/>
              <a:t>GreenWing</a:t>
            </a:r>
            <a:r>
              <a:rPr lang="en-US" dirty="0"/>
              <a:t>™ with V-Brace™ provides closest to the ground coverage in the industry, closer to the ground = </a:t>
            </a:r>
            <a:r>
              <a:rPr lang="en-US" b="1" dirty="0"/>
              <a:t>FUEL SAVINGS</a:t>
            </a:r>
          </a:p>
          <a:p>
            <a:r>
              <a:rPr lang="en-US" dirty="0"/>
              <a:t>Part# RAC0023 or Item# RRAC0023</a:t>
            </a:r>
          </a:p>
        </p:txBody>
      </p:sp>
      <p:pic>
        <p:nvPicPr>
          <p:cNvPr id="5" name="Picture 2" descr="Z:\Engineering\R&amp;D\Ridge Projects\Aerodynamic Skirt\EnergoTest\EnergoTest 2011\Test track Pics\DSCN0817.JPG">
            <a:extLst>
              <a:ext uri="{FF2B5EF4-FFF2-40B4-BE49-F238E27FC236}">
                <a16:creationId xmlns:a16="http://schemas.microsoft.com/office/drawing/2014/main" id="{C911F12E-B0A5-4362-BD60-4E7679139A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l="27340" t="34448" r="30010" b="14700"/>
          <a:stretch/>
        </p:blipFill>
        <p:spPr bwMode="auto">
          <a:xfrm>
            <a:off x="9009145" y="4014557"/>
            <a:ext cx="2182808" cy="17350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AA07231-D3B1-495C-A41F-5AEA3DCD08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7185" y="3667522"/>
            <a:ext cx="2757903" cy="29779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E8BD0D-554E-45FB-BE83-6F85BD673E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187" y="1953510"/>
            <a:ext cx="2646465" cy="19848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Content Placeholder 3">
            <a:extLst>
              <a:ext uri="{FF2B5EF4-FFF2-40B4-BE49-F238E27FC236}">
                <a16:creationId xmlns:a16="http://schemas.microsoft.com/office/drawing/2014/main" id="{1A21D29F-4021-4A87-A454-DDCD582A227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6818852" y="487772"/>
            <a:ext cx="3023687" cy="18336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 descr="A picture containing clipart&#10;&#10;Description automatically generated">
            <a:extLst>
              <a:ext uri="{FF2B5EF4-FFF2-40B4-BE49-F238E27FC236}">
                <a16:creationId xmlns:a16="http://schemas.microsoft.com/office/drawing/2014/main" id="{0B9C039B-216C-4751-A958-9C2173DAF3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6628"/>
            <a:ext cx="2663301" cy="92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3793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E008F-B804-4B85-9D1C-8B6620E75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GreenWing</a:t>
            </a:r>
            <a:r>
              <a:rPr lang="en-US" dirty="0"/>
              <a:t> - RESILIENCE</a:t>
            </a:r>
          </a:p>
        </p:txBody>
      </p:sp>
      <p:pic>
        <p:nvPicPr>
          <p:cNvPr id="4" name="Picture 3" descr="A picture containing clipart&#10;&#10;Description automatically generated">
            <a:extLst>
              <a:ext uri="{FF2B5EF4-FFF2-40B4-BE49-F238E27FC236}">
                <a16:creationId xmlns:a16="http://schemas.microsoft.com/office/drawing/2014/main" id="{6FF3D421-D98F-4236-8C14-D8C91E7813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6628"/>
            <a:ext cx="2663301" cy="921371"/>
          </a:xfrm>
          <a:prstGeom prst="rect">
            <a:avLst/>
          </a:prstGeom>
        </p:spPr>
      </p:pic>
      <p:pic>
        <p:nvPicPr>
          <p:cNvPr id="5" name="Green Wing Gen2 Deflection Test">
            <a:hlinkClick r:id="" action="ppaction://media"/>
            <a:extLst>
              <a:ext uri="{FF2B5EF4-FFF2-40B4-BE49-F238E27FC236}">
                <a16:creationId xmlns:a16="http://schemas.microsoft.com/office/drawing/2014/main" id="{8DFD0E3B-9925-49A9-AAA0-AB8E59427DE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25226" y="1266826"/>
            <a:ext cx="7147449" cy="536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516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0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34DC43-5AC5-4670-BF6E-9A1DD31989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51249"/>
            <a:ext cx="10515600" cy="435133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8000" dirty="0"/>
              <a:t>THANK YOU! </a:t>
            </a:r>
          </a:p>
          <a:p>
            <a:pPr marL="0" indent="0" algn="ctr">
              <a:buNone/>
            </a:pPr>
            <a:r>
              <a:rPr lang="en-US" sz="8000" dirty="0"/>
              <a:t>QUESTIONS?</a:t>
            </a:r>
          </a:p>
        </p:txBody>
      </p:sp>
      <p:pic>
        <p:nvPicPr>
          <p:cNvPr id="4" name="Picture 3" descr="A picture containing clipart&#10;&#10;Description automatically generated">
            <a:extLst>
              <a:ext uri="{FF2B5EF4-FFF2-40B4-BE49-F238E27FC236}">
                <a16:creationId xmlns:a16="http://schemas.microsoft.com/office/drawing/2014/main" id="{442AF8C0-E44B-4E29-AF8C-950BFE2814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751" y="692459"/>
            <a:ext cx="8662497" cy="299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23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DED0A-96ED-41C8-8791-073957A57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A9494C-0880-45B0-84F8-B528512A79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50" t="23301" r="13750" b="6925"/>
          <a:stretch/>
        </p:blipFill>
        <p:spPr>
          <a:xfrm>
            <a:off x="1572827" y="1304498"/>
            <a:ext cx="9046345" cy="5291352"/>
          </a:xfrm>
          <a:prstGeom prst="rect">
            <a:avLst/>
          </a:prstGeom>
        </p:spPr>
      </p:pic>
      <p:pic>
        <p:nvPicPr>
          <p:cNvPr id="5" name="Picture 4" descr="A picture containing clipart&#10;&#10;Description automatically generated">
            <a:extLst>
              <a:ext uri="{FF2B5EF4-FFF2-40B4-BE49-F238E27FC236}">
                <a16:creationId xmlns:a16="http://schemas.microsoft.com/office/drawing/2014/main" id="{600CF34F-5FA8-41F5-9D1D-58D17BC6B3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6628"/>
            <a:ext cx="2663301" cy="92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434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12425-235F-4337-B259-5DE6E6519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Tools &amp; Resources Available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4F277D-ABE7-4D9D-B6AB-0EAF6F1AD3FA}"/>
              </a:ext>
            </a:extLst>
          </p:cNvPr>
          <p:cNvSpPr txBox="1"/>
          <p:nvPr/>
        </p:nvSpPr>
        <p:spPr>
          <a:xfrm>
            <a:off x="323557" y="6330462"/>
            <a:ext cx="1542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Your logo here</a:t>
            </a:r>
          </a:p>
        </p:txBody>
      </p:sp>
      <p:pic>
        <p:nvPicPr>
          <p:cNvPr id="5" name="Picture 4" descr="A picture containing clipart&#10;&#10;Description automatically generated">
            <a:extLst>
              <a:ext uri="{FF2B5EF4-FFF2-40B4-BE49-F238E27FC236}">
                <a16:creationId xmlns:a16="http://schemas.microsoft.com/office/drawing/2014/main" id="{D2E9695F-4886-4938-BAD4-95971D41A6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6628"/>
            <a:ext cx="2663301" cy="921371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99E1147-3BCC-4889-A341-750B1FE842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77658" y="1593674"/>
            <a:ext cx="4361688" cy="5120640"/>
          </a:xfrm>
        </p:spPr>
        <p:txBody>
          <a:bodyPr>
            <a:normAutofit/>
          </a:bodyPr>
          <a:lstStyle/>
          <a:p>
            <a:r>
              <a:rPr lang="en-US" dirty="0"/>
              <a:t>Nationwide, knowledgeable sales group</a:t>
            </a:r>
          </a:p>
          <a:p>
            <a:r>
              <a:rPr lang="en-US" dirty="0"/>
              <a:t>Customer Fulfillment group</a:t>
            </a:r>
          </a:p>
          <a:p>
            <a:pPr lvl="1"/>
            <a:r>
              <a:rPr lang="en-US" dirty="0">
                <a:hlinkClick r:id="rId3"/>
              </a:rPr>
              <a:t>Sales@RidgeCorp.com</a:t>
            </a:r>
            <a:endParaRPr lang="en-US" dirty="0"/>
          </a:p>
          <a:p>
            <a:r>
              <a:rPr lang="en-US" dirty="0"/>
              <a:t>Ridge website – </a:t>
            </a:r>
            <a:r>
              <a:rPr lang="en-US" b="1" dirty="0"/>
              <a:t>NEW!</a:t>
            </a:r>
          </a:p>
          <a:p>
            <a:pPr lvl="1"/>
            <a:r>
              <a:rPr lang="en-US" dirty="0">
                <a:hlinkClick r:id="rId4"/>
              </a:rPr>
              <a:t>Http://www.RidgeCorp.com</a:t>
            </a:r>
            <a:endParaRPr lang="en-US" dirty="0"/>
          </a:p>
          <a:p>
            <a:r>
              <a:rPr lang="en-US" dirty="0"/>
              <a:t>YouTube channel for product and maintenance videos</a:t>
            </a:r>
          </a:p>
          <a:p>
            <a:endParaRPr lang="en-US" dirty="0"/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B614849-C6A8-470C-AD9B-FC2B8C4A61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506" y="4879644"/>
            <a:ext cx="1299881" cy="1299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4F03BC9-0A85-45E0-8EC1-AB2DCEB7CBD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416" r="65208"/>
          <a:stretch/>
        </p:blipFill>
        <p:spPr>
          <a:xfrm>
            <a:off x="7200777" y="1328415"/>
            <a:ext cx="4241800" cy="34689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87802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9C92D29E-05C3-4A32-B285-1CEEFABBC2A7}"/>
              </a:ext>
            </a:extLst>
          </p:cNvPr>
          <p:cNvSpPr/>
          <p:nvPr/>
        </p:nvSpPr>
        <p:spPr>
          <a:xfrm>
            <a:off x="192349" y="1485469"/>
            <a:ext cx="11807301" cy="43386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012425-235F-4337-B259-5DE6E6519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Ridge Product Portfolio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9E1980-F27D-4D74-8228-C3F1994DD6C4}"/>
              </a:ext>
            </a:extLst>
          </p:cNvPr>
          <p:cNvSpPr txBox="1"/>
          <p:nvPr/>
        </p:nvSpPr>
        <p:spPr>
          <a:xfrm>
            <a:off x="323557" y="6330462"/>
            <a:ext cx="1542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Your logo here</a:t>
            </a:r>
          </a:p>
        </p:txBody>
      </p:sp>
      <p:pic>
        <p:nvPicPr>
          <p:cNvPr id="5" name="Picture 4" descr="A picture containing clipart&#10;&#10;Description automatically generated">
            <a:extLst>
              <a:ext uri="{FF2B5EF4-FFF2-40B4-BE49-F238E27FC236}">
                <a16:creationId xmlns:a16="http://schemas.microsoft.com/office/drawing/2014/main" id="{A4D4BD29-BF8E-4011-83AA-28A284B1C3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6628"/>
            <a:ext cx="2663301" cy="9213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45929F6-4DDF-4B0D-8E4F-5C73AB0C40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979" y="1564061"/>
            <a:ext cx="5357305" cy="1017696"/>
          </a:xfrm>
          <a:prstGeom prst="rect">
            <a:avLst/>
          </a:prstGeom>
        </p:spPr>
      </p:pic>
      <p:pic>
        <p:nvPicPr>
          <p:cNvPr id="9" name="Picture 8" descr="A picture containing clipart&#10;&#10;Description automatically generated">
            <a:extLst>
              <a:ext uri="{FF2B5EF4-FFF2-40B4-BE49-F238E27FC236}">
                <a16:creationId xmlns:a16="http://schemas.microsoft.com/office/drawing/2014/main" id="{635BC91D-2FCB-4731-84F5-3A311A15B0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711" y="2617762"/>
            <a:ext cx="6589573" cy="10417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B39E7A5-0037-4E16-894F-E9BB5F53D8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711" y="3611935"/>
            <a:ext cx="6343203" cy="10284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9CA8249-F37E-4DF9-BFBA-1158F8B41B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01" y="1593530"/>
            <a:ext cx="5439492" cy="958759"/>
          </a:xfrm>
          <a:prstGeom prst="rect">
            <a:avLst/>
          </a:prstGeom>
        </p:spPr>
      </p:pic>
      <p:pic>
        <p:nvPicPr>
          <p:cNvPr id="15" name="Picture 14" descr="A picture containing clipart&#10;&#10;Description automatically generated">
            <a:extLst>
              <a:ext uri="{FF2B5EF4-FFF2-40B4-BE49-F238E27FC236}">
                <a16:creationId xmlns:a16="http://schemas.microsoft.com/office/drawing/2014/main" id="{AC755D1C-5C47-4AF6-BC3E-EBF41750EC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735" y="2552289"/>
            <a:ext cx="4087368" cy="87671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10BD6BA-46F9-46A0-A2AB-CC48DB86C1A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833" y="4689692"/>
            <a:ext cx="9382332" cy="106722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05979DD-FB12-453B-9E20-B0E6C69573E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86" y="3563731"/>
            <a:ext cx="3709094" cy="759694"/>
          </a:xfrm>
          <a:prstGeom prst="rect">
            <a:avLst/>
          </a:prstGeom>
        </p:spPr>
      </p:pic>
      <p:pic>
        <p:nvPicPr>
          <p:cNvPr id="2050" name="Picture 2" descr="Image result for new">
            <a:extLst>
              <a:ext uri="{FF2B5EF4-FFF2-40B4-BE49-F238E27FC236}">
                <a16:creationId xmlns:a16="http://schemas.microsoft.com/office/drawing/2014/main" id="{0E01938E-D75A-4EC9-9A77-7FFBED528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195" y="4800419"/>
            <a:ext cx="845771" cy="84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848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1BDE0-13C4-4AAE-ABDA-44A986BCB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Series Materials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6E976069-29D5-4FA7-B837-D67EC5E969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8710" y="1233997"/>
            <a:ext cx="7247934" cy="55741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A picture containing clipart&#10;&#10;Description automatically generated">
            <a:extLst>
              <a:ext uri="{FF2B5EF4-FFF2-40B4-BE49-F238E27FC236}">
                <a16:creationId xmlns:a16="http://schemas.microsoft.com/office/drawing/2014/main" id="{27BE3F70-9959-49C7-AB14-697F5E3BEE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6628"/>
            <a:ext cx="2663301" cy="92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70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F5F17-8842-4CE4-90A0-CE2E9342D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Series Materials</a:t>
            </a:r>
          </a:p>
        </p:txBody>
      </p:sp>
      <p:pic>
        <p:nvPicPr>
          <p:cNvPr id="5" name="Picture 4" descr="A picture containing clipart&#10;&#10;Description automatically generated">
            <a:extLst>
              <a:ext uri="{FF2B5EF4-FFF2-40B4-BE49-F238E27FC236}">
                <a16:creationId xmlns:a16="http://schemas.microsoft.com/office/drawing/2014/main" id="{6124E439-DEF9-403D-930F-2F7445700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6628"/>
            <a:ext cx="2663301" cy="921371"/>
          </a:xfrm>
          <a:prstGeom prst="rect">
            <a:avLst/>
          </a:prstGeom>
        </p:spPr>
      </p:pic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EC0102DF-E96F-4F13-8D95-D15E480860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13937" y="1233996"/>
            <a:ext cx="7243522" cy="5624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6042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FA230-FEE1-4E2C-A581-905D879CD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Royal Watson™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4622DFD-2CBD-44DB-A609-8A6CB719FB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 fontScale="775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>Show surface, glossy white appearance</a:t>
            </a:r>
          </a:p>
          <a:p>
            <a:r>
              <a:rPr lang="en-US" dirty="0">
                <a:solidFill>
                  <a:schemeClr val="tx1"/>
                </a:solidFill>
              </a:rPr>
              <a:t>Rated for </a:t>
            </a:r>
            <a:r>
              <a:rPr lang="en-US" b="1" i="1" dirty="0">
                <a:solidFill>
                  <a:schemeClr val="tx1"/>
                </a:solidFill>
              </a:rPr>
              <a:t>Direct Food Contact </a:t>
            </a:r>
            <a:r>
              <a:rPr lang="en-US" dirty="0">
                <a:solidFill>
                  <a:schemeClr val="tx1"/>
                </a:solidFill>
              </a:rPr>
              <a:t>per FDA standards</a:t>
            </a:r>
          </a:p>
          <a:p>
            <a:r>
              <a:rPr lang="en-US" dirty="0" err="1">
                <a:solidFill>
                  <a:schemeClr val="tx1"/>
                </a:solidFill>
              </a:rPr>
              <a:t>BioStat</a:t>
            </a:r>
            <a:r>
              <a:rPr lang="en-US" dirty="0">
                <a:solidFill>
                  <a:schemeClr val="tx1"/>
                </a:solidFill>
              </a:rPr>
              <a:t> technology, prohibiting bacterial and/or fungal growth for the life of the trailer</a:t>
            </a:r>
          </a:p>
          <a:p>
            <a:r>
              <a:rPr lang="en-US" dirty="0">
                <a:solidFill>
                  <a:schemeClr val="tx1"/>
                </a:solidFill>
              </a:rPr>
              <a:t>Protects against stains and unwanted odors</a:t>
            </a:r>
          </a:p>
          <a:p>
            <a:r>
              <a:rPr lang="en-US" dirty="0">
                <a:solidFill>
                  <a:schemeClr val="tx1"/>
                </a:solidFill>
              </a:rPr>
              <a:t>Easily cleaned with all FDA compliant cleaners per industry best practices</a:t>
            </a:r>
          </a:p>
          <a:p>
            <a:r>
              <a:rPr lang="en-US" dirty="0">
                <a:solidFill>
                  <a:schemeClr val="tx1"/>
                </a:solidFill>
              </a:rPr>
              <a:t>Universal bonding ability, optimized for urethane paints and adhesives</a:t>
            </a:r>
          </a:p>
          <a:p>
            <a:r>
              <a:rPr lang="en-US" dirty="0">
                <a:solidFill>
                  <a:schemeClr val="tx1"/>
                </a:solidFill>
              </a:rPr>
              <a:t>Standard on all Series materials &amp; SolarX translucent roof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34E924-BBB2-4FDA-96CF-D9D7828339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0" y="3726995"/>
            <a:ext cx="3889449" cy="26118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4D218E5-80E5-4CF9-B6B1-F24024DFEE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1978" y="414237"/>
            <a:ext cx="4701822" cy="3138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 descr="A picture containing clipart&#10;&#10;Description automatically generated">
            <a:extLst>
              <a:ext uri="{FF2B5EF4-FFF2-40B4-BE49-F238E27FC236}">
                <a16:creationId xmlns:a16="http://schemas.microsoft.com/office/drawing/2014/main" id="{60740E92-429D-4407-8594-8A46EEF195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6628"/>
            <a:ext cx="2663301" cy="92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727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5A464-31C0-4F48-A75A-C7E6FF721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Surlok</a:t>
            </a:r>
            <a:r>
              <a:rPr lang="en-US" dirty="0"/>
              <a:t>™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93982D-3600-4F0A-AEB4-085E8C275F4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Interior, functional surface optimized for PU foams and adhesive</a:t>
            </a:r>
          </a:p>
          <a:p>
            <a:r>
              <a:rPr lang="en-US" dirty="0"/>
              <a:t>Chemical/structural bond, much stronger than mechanical bond </a:t>
            </a:r>
          </a:p>
          <a:p>
            <a:r>
              <a:rPr lang="en-US" dirty="0"/>
              <a:t>Foam now the weak link, Dow Chemical tested and verified</a:t>
            </a:r>
          </a:p>
          <a:p>
            <a:r>
              <a:rPr lang="en-US" dirty="0"/>
              <a:t>Protects the insulating foam from moisture intrusion and degradation</a:t>
            </a:r>
          </a:p>
          <a:p>
            <a:r>
              <a:rPr lang="en-US" dirty="0"/>
              <a:t>Seals off any foam outgassing</a:t>
            </a:r>
          </a:p>
          <a:p>
            <a:r>
              <a:rPr lang="en-US" dirty="0"/>
              <a:t>Standard on all Series materials &amp; SolarX translucent roof</a:t>
            </a:r>
          </a:p>
          <a:p>
            <a:endParaRPr lang="en-US" dirty="0"/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C6589AC3-00C4-4C10-85C4-1426B0B6E58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79689" y="121306"/>
            <a:ext cx="3995106" cy="29907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E0AC9D0-0328-485D-9398-E1EE7F8645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9689" y="3685295"/>
            <a:ext cx="3995107" cy="2996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CD5314B-3395-44F1-AACB-F7AEC0E3CD2D}"/>
              </a:ext>
            </a:extLst>
          </p:cNvPr>
          <p:cNvSpPr txBox="1"/>
          <p:nvPr/>
        </p:nvSpPr>
        <p:spPr>
          <a:xfrm>
            <a:off x="7647213" y="3260894"/>
            <a:ext cx="3260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Scrim Cloth = Mechanical Bond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E623D4-593D-4026-83EA-DA664EE55278}"/>
              </a:ext>
            </a:extLst>
          </p:cNvPr>
          <p:cNvSpPr txBox="1"/>
          <p:nvPr/>
        </p:nvSpPr>
        <p:spPr>
          <a:xfrm>
            <a:off x="8386122" y="2966431"/>
            <a:ext cx="178223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dirty="0">
                <a:solidFill>
                  <a:srgbClr val="FF0000"/>
                </a:solidFill>
              </a:rPr>
              <a:t>x</a:t>
            </a:r>
          </a:p>
        </p:txBody>
      </p:sp>
      <p:pic>
        <p:nvPicPr>
          <p:cNvPr id="9" name="Picture 8" descr="A picture containing clipart&#10;&#10;Description automatically generated">
            <a:extLst>
              <a:ext uri="{FF2B5EF4-FFF2-40B4-BE49-F238E27FC236}">
                <a16:creationId xmlns:a16="http://schemas.microsoft.com/office/drawing/2014/main" id="{9A4A8098-C772-4E2A-94E3-CC33FDFE9B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6628"/>
            <a:ext cx="2663301" cy="92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3797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856</Words>
  <Application>Microsoft Office PowerPoint</Application>
  <PresentationFormat>Widescreen</PresentationFormat>
  <Paragraphs>123</Paragraphs>
  <Slides>22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Wingdings 2</vt:lpstr>
      <vt:lpstr>Office Theme</vt:lpstr>
      <vt:lpstr>Stoughton Parts Sales 2019 Customer Appreciation Event  </vt:lpstr>
      <vt:lpstr>About Ridge</vt:lpstr>
      <vt:lpstr>Locations</vt:lpstr>
      <vt:lpstr>Tools &amp; Resources Available</vt:lpstr>
      <vt:lpstr>Ridge Product Portfolio</vt:lpstr>
      <vt:lpstr>Series Materials</vt:lpstr>
      <vt:lpstr>Series Materials</vt:lpstr>
      <vt:lpstr>Royal Watson™</vt:lpstr>
      <vt:lpstr>Surlok™</vt:lpstr>
      <vt:lpstr>DymondPly™ Dry Van Lining Systems</vt:lpstr>
      <vt:lpstr>PolarX™ w/ BioStat™ Refrigerated Van Liners</vt:lpstr>
      <vt:lpstr>SolarX™</vt:lpstr>
      <vt:lpstr>SolarX™ – Benchmark Comparisons </vt:lpstr>
      <vt:lpstr>SolarX™ – Tear Strength!</vt:lpstr>
      <vt:lpstr>Quick &amp; Easy Repair</vt:lpstr>
      <vt:lpstr>GreenGap™</vt:lpstr>
      <vt:lpstr>FreightWing™</vt:lpstr>
      <vt:lpstr>GreenWing™</vt:lpstr>
      <vt:lpstr>NEW! - GreenWing Bin III</vt:lpstr>
      <vt:lpstr>V-Brace™ Technology</vt:lpstr>
      <vt:lpstr>GreenWing - RESILIENCE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Stoughton Parts Sales 2017 Customer Appreciation Event</dc:title>
  <dc:creator>Michelle Haworth</dc:creator>
  <cp:lastModifiedBy>Michelle Haworth</cp:lastModifiedBy>
  <cp:revision>22</cp:revision>
  <dcterms:created xsi:type="dcterms:W3CDTF">2017-06-13T15:39:35Z</dcterms:created>
  <dcterms:modified xsi:type="dcterms:W3CDTF">2019-08-28T19:46:57Z</dcterms:modified>
</cp:coreProperties>
</file>