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535" r:id="rId2"/>
    <p:sldId id="352" r:id="rId3"/>
    <p:sldId id="389" r:id="rId4"/>
    <p:sldId id="354" r:id="rId5"/>
    <p:sldId id="355" r:id="rId6"/>
    <p:sldId id="553" r:id="rId7"/>
    <p:sldId id="438" r:id="rId8"/>
    <p:sldId id="554" r:id="rId9"/>
    <p:sldId id="570" r:id="rId10"/>
    <p:sldId id="390" r:id="rId11"/>
    <p:sldId id="569" r:id="rId12"/>
    <p:sldId id="568" r:id="rId13"/>
    <p:sldId id="567" r:id="rId14"/>
    <p:sldId id="572" r:id="rId15"/>
    <p:sldId id="424" r:id="rId16"/>
    <p:sldId id="558" r:id="rId17"/>
    <p:sldId id="356" r:id="rId18"/>
    <p:sldId id="579" r:id="rId19"/>
    <p:sldId id="541" r:id="rId20"/>
    <p:sldId id="547" r:id="rId21"/>
    <p:sldId id="571" r:id="rId22"/>
    <p:sldId id="540" r:id="rId23"/>
    <p:sldId id="577" r:id="rId24"/>
    <p:sldId id="560" r:id="rId25"/>
    <p:sldId id="576" r:id="rId26"/>
    <p:sldId id="578" r:id="rId27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5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00"/>
    <a:srgbClr val="0000FF"/>
    <a:srgbClr val="003300"/>
    <a:srgbClr val="CCCFCE"/>
    <a:srgbClr val="CCCFCF"/>
    <a:srgbClr val="FF0000"/>
    <a:srgbClr val="12E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0" autoAdjust="0"/>
    <p:restoredTop sz="91373" autoAdjust="0"/>
  </p:normalViewPr>
  <p:slideViewPr>
    <p:cSldViewPr>
      <p:cViewPr>
        <p:scale>
          <a:sx n="123" d="100"/>
          <a:sy n="123" d="100"/>
        </p:scale>
        <p:origin x="100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9" d="100"/>
          <a:sy n="119" d="100"/>
        </p:scale>
        <p:origin x="-1296" y="-96"/>
      </p:cViewPr>
      <p:guideLst>
        <p:guide orient="horz" pos="2305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4.xml"/><Relationship Id="rId2" Type="http://schemas.openxmlformats.org/officeDocument/2006/relationships/slide" Target="slides/slide7.xml"/><Relationship Id="rId1" Type="http://schemas.openxmlformats.org/officeDocument/2006/relationships/slide" Target="slides/slide3.xml"/><Relationship Id="rId5" Type="http://schemas.openxmlformats.org/officeDocument/2006/relationships/slide" Target="slides/slide20.xml"/><Relationship Id="rId4" Type="http://schemas.openxmlformats.org/officeDocument/2006/relationships/slide" Target="slides/slide1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0" tIns="48325" rIns="96650" bIns="48325" numCol="1" anchor="t" anchorCtr="0" compatLnSpc="1">
            <a:prstTxWarp prst="textNoShape">
              <a:avLst/>
            </a:prstTxWarp>
          </a:bodyPr>
          <a:lstStyle>
            <a:lvl1pPr defTabSz="936625">
              <a:defRPr sz="1200" b="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0" tIns="48325" rIns="96650" bIns="48325" numCol="1" anchor="t" anchorCtr="0" compatLnSpc="1">
            <a:prstTxWarp prst="textNoShape">
              <a:avLst/>
            </a:prstTxWarp>
          </a:bodyPr>
          <a:lstStyle>
            <a:lvl1pPr algn="r" defTabSz="936625">
              <a:defRPr sz="1200" b="0"/>
            </a:lvl1pPr>
          </a:lstStyle>
          <a:p>
            <a:fld id="{CB8FCC1F-1A66-4B02-8D98-B046079E9F83}" type="datetimeFigureOut">
              <a:rPr lang="en-US"/>
              <a:pPr/>
              <a:t>8/23/2019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0" tIns="48325" rIns="96650" bIns="48325" numCol="1" anchor="b" anchorCtr="0" compatLnSpc="1">
            <a:prstTxWarp prst="textNoShape">
              <a:avLst/>
            </a:prstTxWarp>
          </a:bodyPr>
          <a:lstStyle>
            <a:lvl1pPr defTabSz="936625">
              <a:defRPr sz="1200" b="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0" tIns="48325" rIns="96650" bIns="48325" numCol="1" anchor="b" anchorCtr="0" compatLnSpc="1">
            <a:prstTxWarp prst="textNoShape">
              <a:avLst/>
            </a:prstTxWarp>
          </a:bodyPr>
          <a:lstStyle>
            <a:lvl1pPr algn="r" defTabSz="936625">
              <a:defRPr sz="1200" b="0"/>
            </a:lvl1pPr>
          </a:lstStyle>
          <a:p>
            <a:fld id="{BC0E5763-A98F-4E68-875D-06CEE4D1417E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11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0" tIns="48325" rIns="96650" bIns="48325" numCol="1" anchor="t" anchorCtr="0" compatLnSpc="1">
            <a:prstTxWarp prst="textNoShape">
              <a:avLst/>
            </a:prstTxWarp>
          </a:bodyPr>
          <a:lstStyle>
            <a:lvl1pPr defTabSz="936625">
              <a:defRPr sz="1200" b="0"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0" tIns="48325" rIns="96650" bIns="48325" numCol="1" anchor="t" anchorCtr="0" compatLnSpc="1">
            <a:prstTxWarp prst="textNoShape">
              <a:avLst/>
            </a:prstTxWarp>
          </a:bodyPr>
          <a:lstStyle>
            <a:lvl1pPr algn="r" defTabSz="936625">
              <a:defRPr sz="1200" b="0">
                <a:latin typeface="Calibri" pitchFamily="34" charset="0"/>
              </a:defRPr>
            </a:lvl1pPr>
          </a:lstStyle>
          <a:p>
            <a:fld id="{FFFA224F-1AFD-4023-9805-B4F786727C34}" type="datetimeFigureOut">
              <a:rPr lang="en-US"/>
              <a:pPr/>
              <a:t>8/23/2019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1800" y="547688"/>
            <a:ext cx="3659188" cy="2744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366" tIns="47183" rIns="94366" bIns="47183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958850" y="3473450"/>
            <a:ext cx="7683500" cy="329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0" tIns="48325" rIns="96650" bIns="483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0" tIns="48325" rIns="96650" bIns="48325" numCol="1" anchor="b" anchorCtr="0" compatLnSpc="1">
            <a:prstTxWarp prst="textNoShape">
              <a:avLst/>
            </a:prstTxWarp>
          </a:bodyPr>
          <a:lstStyle>
            <a:lvl1pPr defTabSz="936625">
              <a:defRPr sz="1200" b="0"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0" tIns="48325" rIns="96650" bIns="48325" numCol="1" anchor="b" anchorCtr="0" compatLnSpc="1">
            <a:prstTxWarp prst="textNoShape">
              <a:avLst/>
            </a:prstTxWarp>
          </a:bodyPr>
          <a:lstStyle>
            <a:lvl1pPr algn="r" defTabSz="936625">
              <a:defRPr sz="1200" b="0">
                <a:latin typeface="Calibri" pitchFamily="34" charset="0"/>
              </a:defRPr>
            </a:lvl1pPr>
          </a:lstStyle>
          <a:p>
            <a:fld id="{7F94672C-729B-4B35-BB65-54908304A5F8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587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7411" name="Slide Number Placeholder 3"/>
          <p:cNvSpPr txBox="1">
            <a:spLocks noGrp="1"/>
          </p:cNvSpPr>
          <p:nvPr/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50" tIns="48325" rIns="96650" bIns="48325" anchor="b"/>
          <a:lstStyle/>
          <a:p>
            <a:pPr algn="r" defTabSz="936625"/>
            <a:fld id="{62182B66-8ED4-44C9-963E-1847FDB7C925}" type="slidenum">
              <a:rPr lang="en-US" sz="1200" b="0">
                <a:latin typeface="Calibri" pitchFamily="34" charset="0"/>
              </a:rPr>
              <a:pPr algn="r" defTabSz="936625"/>
              <a:t>1</a:t>
            </a:fld>
            <a:endParaRPr lang="en-US" sz="1200" b="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559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5C1B5B-2631-4B57-B768-64F29A7E2EF8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spcBef>
                <a:spcPct val="0"/>
              </a:spcBef>
              <a:buFontTx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366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9A627A-68B3-4AD8-AB34-C20062CFEC65}" type="slidenum">
              <a:rPr lang="en-US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EA3AC3-0F8C-41F6-AE9B-88374A83E5AA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2138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8F8EEF-191A-421B-8D52-DB92932DC32C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10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880664-7C20-4204-8F2C-938A31C16BDF}" type="slidenum">
              <a:rPr lang="en-US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2980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8F8EEF-191A-421B-8D52-DB92932DC32C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76E2B1-596D-46F2-B32D-E47E3B012452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81038" lvl="1" indent="-227013" eaLnBrk="1" hangingPunct="1">
              <a:spcBef>
                <a:spcPct val="0"/>
              </a:spcBef>
            </a:pPr>
            <a:endParaRPr lang="en-US" dirty="0"/>
          </a:p>
          <a:p>
            <a:pPr marL="681038" lvl="1" indent="-227013" eaLnBrk="1" hangingPunct="1">
              <a:spcBef>
                <a:spcPct val="0"/>
              </a:spcBef>
            </a:pPr>
            <a:endParaRPr lang="en-US" dirty="0"/>
          </a:p>
          <a:p>
            <a:pPr eaLnBrk="1" hangingPunct="1">
              <a:spcBef>
                <a:spcPct val="0"/>
              </a:spcBef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584625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76E2B1-596D-46F2-B32D-E47E3B012452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81038" lvl="1" indent="-227013" eaLnBrk="1" hangingPunct="1">
              <a:spcBef>
                <a:spcPct val="0"/>
              </a:spcBef>
            </a:pPr>
            <a:endParaRPr lang="en-US" dirty="0"/>
          </a:p>
          <a:p>
            <a:pPr marL="681038" lvl="1" indent="-227013" eaLnBrk="1" hangingPunct="1">
              <a:spcBef>
                <a:spcPct val="0"/>
              </a:spcBef>
            </a:pPr>
            <a:endParaRPr lang="en-US" dirty="0"/>
          </a:p>
          <a:p>
            <a:pPr eaLnBrk="1" hangingPunct="1">
              <a:spcBef>
                <a:spcPct val="0"/>
              </a:spcBef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17010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91C2B9-F254-4C55-B3F0-E0C666693546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0B078C-25CE-4FC1-A7E9-D3C3207D334A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A000D6-8734-431D-BE86-6CCF60DD0B70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1D30F4-D9D4-4E2A-940D-177ECCBDB249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1D30F4-D9D4-4E2A-940D-177ECCBDB249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 txBox="1">
            <a:spLocks noGrp="1" noChangeArrowheads="1"/>
          </p:cNvSpPr>
          <p:nvPr/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50" tIns="48325" rIns="96650" bIns="48325" anchor="b"/>
          <a:lstStyle/>
          <a:p>
            <a:pPr algn="r" defTabSz="936625"/>
            <a:fld id="{F5688B3F-3B5D-48C5-92EA-A826E146BA6D}" type="slidenum">
              <a:rPr lang="en-US" sz="1200" b="0">
                <a:latin typeface="Calibri" pitchFamily="34" charset="0"/>
              </a:rPr>
              <a:pPr algn="r" defTabSz="936625"/>
              <a:t>7</a:t>
            </a:fld>
            <a:endParaRPr lang="en-US" sz="1200" b="0" dirty="0">
              <a:latin typeface="Calibri" pitchFamily="34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1D30F4-D9D4-4E2A-940D-177ECCBDB249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434A4F-ED59-473C-A2A8-C225129D3182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81038" lvl="1" indent="-227013" eaLnBrk="1" hangingPunct="1">
              <a:spcBef>
                <a:spcPct val="0"/>
              </a:spcBef>
              <a:buFont typeface="Calibri" pitchFamily="34" charset="0"/>
              <a:buAutoNum type="arabicPeriod"/>
            </a:pPr>
            <a:endParaRPr lang="en-US" dirty="0"/>
          </a:p>
          <a:p>
            <a:pPr marL="681038" lvl="1" indent="-227013" eaLnBrk="1" hangingPunct="1">
              <a:spcBef>
                <a:spcPct val="0"/>
              </a:spcBef>
              <a:buFont typeface="Calibri" pitchFamily="34" charset="0"/>
              <a:buAutoNum type="arabicPeriod"/>
            </a:pPr>
            <a:endParaRPr lang="en-US" dirty="0"/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213AE-A01D-48C6-8F9E-AB038C1DDEB0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ABBA5-8A13-4F5C-9DBB-2655CA89AA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43177-B1F5-42A2-91D4-EABFAD721662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F92AD-FF85-4989-95C1-CA56788801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B5968-7313-4799-A975-AD73A4EA4F28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EBD74-7930-4354-8163-A1F46BE82A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AVCOpowerpoint_smaller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FB6B3481-AAAC-463A-9981-F04D953FF2C4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8600" y="6172200"/>
            <a:ext cx="762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720BD-D26E-47B2-BCA2-C66D363492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79B62-009E-4F21-92AD-DBA659875862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F19DE-DBD4-4AB4-9E45-81E4D6ED4F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EFC6B-2D8D-447E-924A-A7629913D852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0AD55-D3B8-4962-8E84-235542B041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0F6C7-3CF7-4316-9311-A1F355A2A32D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41CB5-3A66-4BB1-98F3-16B5758363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26293-2BDF-4FC8-9B07-969CFB1C0286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AA868-A78A-446E-BE44-94B6334E9C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95193-DB43-4865-A88A-8D15D8582082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16202-CD88-4702-9ABB-BA3C60C221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FF14D-7607-4BA6-8B97-C7360037E7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D8384-FDAC-43AC-9109-BF78D7AC9D94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081C4-160F-49C2-9838-351CFD18F1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C094D-EF21-4AAC-8C66-22B485F94C90}" type="datetime1">
              <a:rPr lang="en-US" smtClean="0"/>
              <a:t>8/23/2019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F8881-9CC9-487E-B801-185878803D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HAVCOpowerpoint_smaller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10400" y="6479305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500" b="1" i="1" baseline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dirty="0"/>
              <a:t>June 29,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6324600"/>
            <a:ext cx="533400" cy="381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800" b="1"/>
            </a:lvl1pPr>
          </a:lstStyle>
          <a:p>
            <a:pPr>
              <a:defRPr/>
            </a:pPr>
            <a:fld id="{761BDF7C-A512-4812-9BC2-559C05679A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ransition>
    <p:rand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AVCOpowerpoint_Title_generi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6200"/>
            <a:ext cx="91440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 Box 5"/>
          <p:cNvSpPr txBox="1">
            <a:spLocks noChangeArrowheads="1"/>
          </p:cNvSpPr>
          <p:nvPr/>
        </p:nvSpPr>
        <p:spPr bwMode="auto">
          <a:xfrm>
            <a:off x="1600200" y="9906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 b="0" dirty="0">
              <a:solidFill>
                <a:schemeClr val="bg1"/>
              </a:solidFill>
            </a:endParaRPr>
          </a:p>
        </p:txBody>
      </p:sp>
      <p:sp>
        <p:nvSpPr>
          <p:cNvPr id="16387" name="Text Box 7"/>
          <p:cNvSpPr>
            <a:spLocks noGrp="1" noChangeArrowheads="1"/>
          </p:cNvSpPr>
          <p:nvPr>
            <p:ph type="ctrTitle" idx="4294967295"/>
          </p:nvPr>
        </p:nvSpPr>
        <p:spPr>
          <a:xfrm>
            <a:off x="1219200" y="2005013"/>
            <a:ext cx="8077200" cy="3657600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sz="5400" b="1" dirty="0">
                <a:solidFill>
                  <a:schemeClr val="bg1"/>
                </a:solidFill>
                <a:cs typeface="Arial" charset="0"/>
              </a:rPr>
              <a:t>HAVCO Wood Products</a:t>
            </a:r>
            <a:br>
              <a:rPr lang="en-US" sz="2800" b="1" dirty="0">
                <a:solidFill>
                  <a:schemeClr val="bg1"/>
                </a:solidFill>
                <a:cs typeface="Arial" charset="0"/>
              </a:rPr>
            </a:br>
            <a:br>
              <a:rPr lang="en-US" sz="2800" b="1" dirty="0">
                <a:solidFill>
                  <a:schemeClr val="bg1"/>
                </a:solidFill>
                <a:cs typeface="Arial" charset="0"/>
              </a:rPr>
            </a:br>
            <a:r>
              <a:rPr lang="en-US" sz="2800" b="1" dirty="0">
                <a:solidFill>
                  <a:schemeClr val="bg1"/>
                </a:solidFill>
                <a:cs typeface="Arial" charset="0"/>
              </a:rPr>
              <a:t>John Vozniak – Director Field Sales and Service</a:t>
            </a:r>
            <a:br>
              <a:rPr lang="en-US" sz="2800" b="1" dirty="0">
                <a:solidFill>
                  <a:schemeClr val="bg1"/>
                </a:solidFill>
                <a:cs typeface="Arial" charset="0"/>
              </a:rPr>
            </a:br>
            <a:endParaRPr lang="en-US" sz="28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9221" name="Picture 5" descr="http://files.leagueathletics.com/Images/SponsorLogos/13019/20737_log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6310313"/>
            <a:ext cx="234315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2819400"/>
            <a:ext cx="4038600" cy="3505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400" dirty="0"/>
              <a:t>Long-term strength</a:t>
            </a:r>
          </a:p>
          <a:p>
            <a:pPr eaLnBrk="1" hangingPunct="1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400" u="sng" dirty="0"/>
              <a:t>Naturally more resistant to decay</a:t>
            </a:r>
          </a:p>
          <a:p>
            <a:pPr eaLnBrk="1" hangingPunct="1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400" dirty="0"/>
              <a:t>Offers superior nailability</a:t>
            </a:r>
          </a:p>
          <a:p>
            <a:pPr eaLnBrk="1" hangingPunct="1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400" dirty="0"/>
              <a:t>Plentiful and renewable</a:t>
            </a:r>
          </a:p>
        </p:txBody>
      </p:sp>
      <p:pic>
        <p:nvPicPr>
          <p:cNvPr id="6153" name="Picture 9" descr="HAVCO-04b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5800" y="2895600"/>
            <a:ext cx="3810000" cy="2720975"/>
          </a:xfrm>
          <a:ln w="19050">
            <a:solidFill>
              <a:schemeClr val="tx1"/>
            </a:solidFill>
          </a:ln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30724" name="TextBox 6"/>
          <p:cNvSpPr txBox="1">
            <a:spLocks noChangeArrowheads="1"/>
          </p:cNvSpPr>
          <p:nvPr/>
        </p:nvSpPr>
        <p:spPr bwMode="auto">
          <a:xfrm>
            <a:off x="1828800" y="1905000"/>
            <a:ext cx="6934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latin typeface="Calibri" pitchFamily="34" charset="0"/>
              </a:rPr>
              <a:t>Oak Has Superior Strength &amp; Durability</a:t>
            </a:r>
          </a:p>
        </p:txBody>
      </p:sp>
      <p:sp>
        <p:nvSpPr>
          <p:cNvPr id="30725" name="Rectangle 2"/>
          <p:cNvSpPr>
            <a:spLocks noChangeArrowheads="1"/>
          </p:cNvSpPr>
          <p:nvPr/>
        </p:nvSpPr>
        <p:spPr bwMode="auto">
          <a:xfrm>
            <a:off x="685800" y="685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0" dirty="0">
                <a:solidFill>
                  <a:schemeClr val="bg1"/>
                </a:solidFill>
                <a:latin typeface="Calibri" pitchFamily="34" charset="0"/>
              </a:rPr>
              <a:t>Why Oak?</a:t>
            </a:r>
            <a:endParaRPr lang="en-US" sz="2800" b="0" dirty="0">
              <a:latin typeface="Calibri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540750" cy="520700"/>
          </a:xfrm>
        </p:spPr>
        <p:txBody>
          <a:bodyPr/>
          <a:lstStyle/>
          <a:p>
            <a:pPr algn="l"/>
            <a:r>
              <a:rPr lang="en-US" sz="2800" b="0" dirty="0">
                <a:solidFill>
                  <a:schemeClr val="bg1"/>
                </a:solidFill>
                <a:latin typeface="+mn-lt"/>
              </a:rPr>
              <a:t>Issues Caused by Moisture – Decay of Hardwood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284" y="2317751"/>
            <a:ext cx="5037666" cy="3778249"/>
          </a:xfrm>
        </p:spPr>
      </p:pic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1505856" y="2187122"/>
            <a:ext cx="2454427" cy="4191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Water – It’s an issue</a:t>
            </a:r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Decay from the under the threshold plate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720BD-D26E-47B2-BCA2-C66D3634924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138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F913592-110A-4544-9F12-B266E5697E50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9938" name="Rectangle 1026"/>
          <p:cNvSpPr>
            <a:spLocks noGrp="1"/>
          </p:cNvSpPr>
          <p:nvPr>
            <p:ph type="title" idx="4294967295"/>
          </p:nvPr>
        </p:nvSpPr>
        <p:spPr>
          <a:xfrm>
            <a:off x="457200" y="685800"/>
            <a:ext cx="8305800" cy="1066800"/>
          </a:xfrm>
        </p:spPr>
        <p:txBody>
          <a:bodyPr/>
          <a:lstStyle/>
          <a:p>
            <a:pPr algn="l"/>
            <a:r>
              <a:rPr lang="en-US" sz="2800" dirty="0">
                <a:solidFill>
                  <a:schemeClr val="bg1"/>
                </a:solidFill>
                <a:latin typeface="+mn-lt"/>
              </a:rPr>
              <a:t>Issues Caused by Moisture</a:t>
            </a:r>
          </a:p>
        </p:txBody>
      </p:sp>
      <p:pic>
        <p:nvPicPr>
          <p:cNvPr id="7" name="Picture 2" descr="\\Gary520\gary's documents\Havco\Maple\Best Buy Prolam\Picture 006.jpg"/>
          <p:cNvPicPr>
            <a:picLocks noChangeAspect="1" noChangeArrowheads="1"/>
          </p:cNvPicPr>
          <p:nvPr/>
        </p:nvPicPr>
        <p:blipFill>
          <a:blip r:embed="rId3"/>
          <a:srcRect b="5023"/>
          <a:stretch>
            <a:fillRect/>
          </a:stretch>
        </p:blipFill>
        <p:spPr bwMode="auto">
          <a:xfrm>
            <a:off x="1888881" y="2057400"/>
            <a:ext cx="6204438" cy="4419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19300" y="1752600"/>
            <a:ext cx="5943600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dirty="0"/>
              <a:t>Hardwood flooring after 3 years of road service in Georgia</a:t>
            </a:r>
          </a:p>
        </p:txBody>
      </p:sp>
    </p:spTree>
    <p:extLst>
      <p:ext uri="{BB962C8B-B14F-4D97-AF65-F5344CB8AC3E}">
        <p14:creationId xmlns:p14="http://schemas.microsoft.com/office/powerpoint/2010/main" val="1256454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algn="l"/>
            <a:r>
              <a:rPr lang="en-US" sz="2800" dirty="0">
                <a:solidFill>
                  <a:schemeClr val="bg1"/>
                </a:solidFill>
                <a:latin typeface="+mn-lt"/>
              </a:rPr>
              <a:t>Issues Caused by Moisture – Decay of Hardwood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752600"/>
            <a:ext cx="3810000" cy="24384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7800" y="2002971"/>
            <a:ext cx="3352800" cy="4114800"/>
          </a:xfrm>
        </p:spPr>
        <p:txBody>
          <a:bodyPr/>
          <a:lstStyle/>
          <a:p>
            <a:r>
              <a:rPr lang="en-US" dirty="0"/>
              <a:t>Severe decay of Hardwood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720BD-D26E-47B2-BCA2-C66D3634924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262792"/>
            <a:ext cx="3810000" cy="237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15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DB19FB1-49F3-4E81-A76F-96276467D874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685800" y="685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0" dirty="0">
                <a:solidFill>
                  <a:schemeClr val="bg1"/>
                </a:solidFill>
                <a:latin typeface="+mn-lt"/>
              </a:rPr>
              <a:t>Why Oak? </a:t>
            </a:r>
          </a:p>
        </p:txBody>
      </p:sp>
      <p:pic>
        <p:nvPicPr>
          <p:cNvPr id="16403" name="Picture 19" descr="climateti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743200"/>
            <a:ext cx="5567363" cy="3612026"/>
          </a:xfrm>
          <a:prstGeom prst="rect">
            <a:avLst/>
          </a:prstGeom>
          <a:noFill/>
          <a:effectLst>
            <a:outerShdw dist="35921" dir="2700000" algn="ctr" rotWithShape="0">
              <a:schemeClr val="tx1"/>
            </a:outerShdw>
          </a:effec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838200" y="838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n-US" sz="3200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74081" y="1750366"/>
            <a:ext cx="5791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solidFill>
                  <a:prstClr val="black"/>
                </a:solidFill>
                <a:latin typeface="Calibri" pitchFamily="34" charset="0"/>
              </a:rPr>
              <a:t>Moisture affects Hardwood floors in the high decay hazard regions </a:t>
            </a:r>
          </a:p>
        </p:txBody>
      </p:sp>
    </p:spTree>
    <p:extLst>
      <p:ext uri="{BB962C8B-B14F-4D97-AF65-F5344CB8AC3E}">
        <p14:creationId xmlns:p14="http://schemas.microsoft.com/office/powerpoint/2010/main" val="2494435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772400" cy="1066800"/>
          </a:xfrm>
        </p:spPr>
        <p:txBody>
          <a:bodyPr/>
          <a:lstStyle/>
          <a:p>
            <a:pPr algn="l"/>
            <a:r>
              <a:rPr lang="en-US" sz="2800" dirty="0">
                <a:solidFill>
                  <a:schemeClr val="bg1"/>
                </a:solidFill>
                <a:latin typeface="+mn-lt"/>
              </a:rPr>
              <a:t>Where Are the Best Hardwoods Plentiful?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448260"/>
              </p:ext>
            </p:extLst>
          </p:nvPr>
        </p:nvGraphicFramePr>
        <p:xfrm>
          <a:off x="3608193" y="2920795"/>
          <a:ext cx="5154807" cy="3702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Bitmap Image" r:id="rId4" imgW="3723810" imgH="3076190" progId="PBrush">
                  <p:embed/>
                </p:oleObj>
              </mc:Choice>
              <mc:Fallback>
                <p:oleObj name="Bitmap Image" r:id="rId4" imgW="3723810" imgH="3076190" progId="PBrush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0527" r="2742" b="-2"/>
                      <a:stretch>
                        <a:fillRect/>
                      </a:stretch>
                    </p:blipFill>
                    <p:spPr bwMode="auto">
                      <a:xfrm>
                        <a:off x="3608193" y="2920795"/>
                        <a:ext cx="5154807" cy="3702749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>
                        <a:outerShdw dist="35921" dir="2700000" algn="ctr" rotWithShape="0">
                          <a:schemeClr val="tx1"/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3" name="Group 19"/>
          <p:cNvGrpSpPr>
            <a:grpSpLocks/>
          </p:cNvGrpSpPr>
          <p:nvPr/>
        </p:nvGrpSpPr>
        <p:grpSpPr bwMode="auto">
          <a:xfrm>
            <a:off x="5168804" y="4448224"/>
            <a:ext cx="3170239" cy="961976"/>
            <a:chOff x="2968" y="3076"/>
            <a:chExt cx="1997" cy="591"/>
          </a:xfrm>
        </p:grpSpPr>
        <p:sp>
          <p:nvSpPr>
            <p:cNvPr id="2054" name="AutoShape 15"/>
            <p:cNvSpPr>
              <a:spLocks noChangeArrowheads="1"/>
            </p:cNvSpPr>
            <p:nvPr/>
          </p:nvSpPr>
          <p:spPr bwMode="auto">
            <a:xfrm rot="20838247" flipV="1">
              <a:off x="3804" y="3235"/>
              <a:ext cx="1109" cy="432"/>
            </a:xfrm>
            <a:prstGeom prst="leftArrow">
              <a:avLst>
                <a:gd name="adj1" fmla="val 40574"/>
                <a:gd name="adj2" fmla="val 7359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b="0" dirty="0"/>
            </a:p>
          </p:txBody>
        </p:sp>
        <p:sp>
          <p:nvSpPr>
            <p:cNvPr id="2055" name="AutoShape 16"/>
            <p:cNvSpPr>
              <a:spLocks noChangeArrowheads="1"/>
            </p:cNvSpPr>
            <p:nvPr/>
          </p:nvSpPr>
          <p:spPr bwMode="auto">
            <a:xfrm rot="20307681" flipV="1">
              <a:off x="2968" y="3076"/>
              <a:ext cx="1440" cy="432"/>
            </a:xfrm>
            <a:prstGeom prst="leftArrow">
              <a:avLst>
                <a:gd name="adj1" fmla="val 47806"/>
                <a:gd name="adj2" fmla="val 7088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b="0" dirty="0"/>
            </a:p>
          </p:txBody>
        </p:sp>
        <p:sp>
          <p:nvSpPr>
            <p:cNvPr id="2056" name="Text Box 17"/>
            <p:cNvSpPr txBox="1">
              <a:spLocks noChangeArrowheads="1"/>
            </p:cNvSpPr>
            <p:nvPr/>
          </p:nvSpPr>
          <p:spPr bwMode="auto">
            <a:xfrm rot="20282763">
              <a:off x="3101" y="3099"/>
              <a:ext cx="1344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0" dirty="0">
                  <a:solidFill>
                    <a:schemeClr val="bg1"/>
                  </a:solidFill>
                </a:rPr>
                <a:t>Cape Girardeau, MO</a:t>
              </a:r>
            </a:p>
          </p:txBody>
        </p:sp>
        <p:sp>
          <p:nvSpPr>
            <p:cNvPr id="2057" name="Text Box 18"/>
            <p:cNvSpPr txBox="1">
              <a:spLocks noChangeArrowheads="1"/>
            </p:cNvSpPr>
            <p:nvPr/>
          </p:nvSpPr>
          <p:spPr bwMode="auto">
            <a:xfrm rot="20846768">
              <a:off x="3781" y="3327"/>
              <a:ext cx="118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0" dirty="0">
                  <a:solidFill>
                    <a:schemeClr val="bg1"/>
                  </a:solidFill>
                </a:rPr>
                <a:t>Vonore, TN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688975" y="1727982"/>
            <a:ext cx="6004476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400" dirty="0"/>
              <a:t>Havco’s durable Oak comes from prime hardwood region within approximately 200 miles of our plants.</a:t>
            </a:r>
          </a:p>
        </p:txBody>
      </p:sp>
    </p:spTree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Box 8"/>
          <p:cNvSpPr txBox="1">
            <a:spLocks noChangeArrowheads="1"/>
          </p:cNvSpPr>
          <p:nvPr/>
        </p:nvSpPr>
        <p:spPr bwMode="auto">
          <a:xfrm>
            <a:off x="4572000" y="5108330"/>
            <a:ext cx="426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800" b="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40293" name="Rectangle 2"/>
          <p:cNvSpPr>
            <a:spLocks noChangeArrowheads="1"/>
          </p:cNvSpPr>
          <p:nvPr/>
        </p:nvSpPr>
        <p:spPr bwMode="auto">
          <a:xfrm>
            <a:off x="1524000" y="2819400"/>
            <a:ext cx="6858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n-US" i="1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0" y="908962"/>
            <a:ext cx="6705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0" dirty="0">
                <a:solidFill>
                  <a:schemeClr val="bg1"/>
                </a:solidFill>
                <a:latin typeface="Calibri" pitchFamily="34" charset="0"/>
              </a:rPr>
              <a:t>HAVCO Products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70BE8B9-415F-4937-932C-DCE6B7337013}"/>
              </a:ext>
            </a:extLst>
          </p:cNvPr>
          <p:cNvGrpSpPr/>
          <p:nvPr/>
        </p:nvGrpSpPr>
        <p:grpSpPr>
          <a:xfrm>
            <a:off x="2176254" y="2058484"/>
            <a:ext cx="2168928" cy="3503031"/>
            <a:chOff x="4419600" y="2084758"/>
            <a:chExt cx="2168928" cy="3503031"/>
          </a:xfrm>
        </p:grpSpPr>
        <p:pic>
          <p:nvPicPr>
            <p:cNvPr id="4" name="Picture 3" descr="A close up of a sign&#10;&#10;Description generated with very high confidence">
              <a:extLst>
                <a:ext uri="{FF2B5EF4-FFF2-40B4-BE49-F238E27FC236}">
                  <a16:creationId xmlns:a16="http://schemas.microsoft.com/office/drawing/2014/main" id="{32E587E7-BD1D-4924-9E1E-AA1A45743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3000" y="3346670"/>
              <a:ext cx="1279093" cy="640080"/>
            </a:xfrm>
            <a:prstGeom prst="rect">
              <a:avLst/>
            </a:prstGeom>
          </p:spPr>
        </p:pic>
        <p:pic>
          <p:nvPicPr>
            <p:cNvPr id="8" name="Picture 7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BEA693A6-DA0A-4E02-B870-18B00FAF1B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9600" y="2084758"/>
              <a:ext cx="2168928" cy="118872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8989E1F-A75F-4E9B-B77E-ACE63629A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377" y="4174843"/>
              <a:ext cx="1279093" cy="640080"/>
            </a:xfrm>
            <a:prstGeom prst="rect">
              <a:avLst/>
            </a:prstGeom>
          </p:spPr>
        </p:pic>
        <p:pic>
          <p:nvPicPr>
            <p:cNvPr id="12" name="Picture 11" descr="A close up of a sign&#10;&#10;Description generated with very high confidence">
              <a:extLst>
                <a:ext uri="{FF2B5EF4-FFF2-40B4-BE49-F238E27FC236}">
                  <a16:creationId xmlns:a16="http://schemas.microsoft.com/office/drawing/2014/main" id="{51418E4D-7641-4C96-B3EC-516E65C56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9200" y="4947709"/>
              <a:ext cx="1279093" cy="64008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AD72FCA-E458-4E11-AD38-F547461C1F73}"/>
              </a:ext>
            </a:extLst>
          </p:cNvPr>
          <p:cNvGrpSpPr/>
          <p:nvPr/>
        </p:nvGrpSpPr>
        <p:grpSpPr>
          <a:xfrm>
            <a:off x="5586521" y="2175145"/>
            <a:ext cx="2375461" cy="2950770"/>
            <a:chOff x="6653845" y="2109364"/>
            <a:chExt cx="2375461" cy="2950770"/>
          </a:xfrm>
        </p:grpSpPr>
        <p:pic>
          <p:nvPicPr>
            <p:cNvPr id="6" name="Picture 5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39C72EAC-0CBE-4B49-8BCC-026C508E9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3845" y="2109364"/>
              <a:ext cx="2375461" cy="1188720"/>
            </a:xfrm>
            <a:prstGeom prst="rect">
              <a:avLst/>
            </a:prstGeom>
          </p:spPr>
        </p:pic>
        <p:pic>
          <p:nvPicPr>
            <p:cNvPr id="21" name="Picture 20" descr="A close up of a sign&#10;&#10;Description generated with very high confidence">
              <a:extLst>
                <a:ext uri="{FF2B5EF4-FFF2-40B4-BE49-F238E27FC236}">
                  <a16:creationId xmlns:a16="http://schemas.microsoft.com/office/drawing/2014/main" id="{99184460-7E7B-4B8C-88A5-84632DD51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2326" y="3463437"/>
              <a:ext cx="1279093" cy="64008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41E4ECA-0FE2-478A-8580-D749B9FD7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2326" y="4420054"/>
              <a:ext cx="1279093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905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sz="3200" dirty="0">
                <a:solidFill>
                  <a:schemeClr val="bg1"/>
                </a:solidFill>
              </a:rPr>
              <a:t>HAVCO</a:t>
            </a:r>
            <a:r>
              <a:rPr lang="en-US" sz="1600" baseline="93000" dirty="0">
                <a:solidFill>
                  <a:schemeClr val="bg1"/>
                </a:solidFill>
              </a:rPr>
              <a:t>  </a:t>
            </a:r>
            <a:r>
              <a:rPr lang="en-US" sz="3200" dirty="0">
                <a:solidFill>
                  <a:schemeClr val="bg1"/>
                </a:solidFill>
              </a:rPr>
              <a:t>Laminated Oak Flooring</a:t>
            </a:r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52600" y="1828800"/>
            <a:ext cx="7010400" cy="533400"/>
          </a:xfrm>
          <a:solidFill>
            <a:schemeClr val="tx1"/>
          </a:solidFill>
        </p:spPr>
        <p:txBody>
          <a:bodyPr anchor="ctr"/>
          <a:lstStyle/>
          <a:p>
            <a:pPr algn="ctr" eaLnBrk="1" hangingPunct="1">
              <a:buFontTx/>
              <a:buNone/>
            </a:pPr>
            <a:r>
              <a:rPr lang="en-US" dirty="0">
                <a:solidFill>
                  <a:schemeClr val="bg1"/>
                </a:solidFill>
              </a:rPr>
              <a:t>Available with Latex Undercoating</a:t>
            </a:r>
          </a:p>
        </p:txBody>
      </p:sp>
      <p:pic>
        <p:nvPicPr>
          <p:cNvPr id="26629" name="Content Placeholder 9" descr="HAVCO-04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752600" y="2362200"/>
            <a:ext cx="6984650" cy="4038600"/>
          </a:xfrm>
          <a:ln w="19050">
            <a:solidFill>
              <a:schemeClr val="tx1"/>
            </a:solidFill>
          </a:ln>
        </p:spPr>
      </p:pic>
      <p:pic>
        <p:nvPicPr>
          <p:cNvPr id="12" name="Picture 4" descr="http://www.havco.com/wp-content/themes/havco/library/images/content_laminated_hardwood_flo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519548"/>
            <a:ext cx="6781800" cy="181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D144A32-063D-46B0-93AA-CA64B202EC07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30050" name="Title 1"/>
          <p:cNvSpPr>
            <a:spLocks noGrp="1"/>
          </p:cNvSpPr>
          <p:nvPr>
            <p:ph type="title"/>
          </p:nvPr>
        </p:nvSpPr>
        <p:spPr>
          <a:xfrm>
            <a:off x="630382" y="685800"/>
            <a:ext cx="7772400" cy="1143000"/>
          </a:xfrm>
        </p:spPr>
        <p:txBody>
          <a:bodyPr/>
          <a:lstStyle/>
          <a:p>
            <a:pPr algn="l"/>
            <a:r>
              <a:rPr lang="en-US" sz="2800" dirty="0">
                <a:solidFill>
                  <a:schemeClr val="bg1"/>
                </a:solidFill>
                <a:latin typeface="+mn-lt"/>
              </a:rPr>
              <a:t>Fusion Floor </a:t>
            </a:r>
          </a:p>
        </p:txBody>
      </p:sp>
      <p:sp>
        <p:nvSpPr>
          <p:cNvPr id="130051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828800"/>
            <a:ext cx="7620000" cy="762000"/>
          </a:xfrm>
        </p:spPr>
        <p:txBody>
          <a:bodyPr/>
          <a:lstStyle/>
          <a:p>
            <a:r>
              <a:rPr lang="en-US" sz="2800" dirty="0"/>
              <a:t>Can trailer flooring last more than 10 years?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267200" y="5350822"/>
            <a:ext cx="2438400" cy="120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b="0" dirty="0"/>
              <a:t>YES!</a:t>
            </a:r>
          </a:p>
          <a:p>
            <a:pPr marL="0" indent="0">
              <a:buFont typeface="Arial" charset="0"/>
              <a:buNone/>
            </a:pPr>
            <a:endParaRPr lang="en-US" sz="2800" b="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895600"/>
            <a:ext cx="6629400" cy="180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0503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579438"/>
          </a:xfrm>
        </p:spPr>
        <p:txBody>
          <a:bodyPr/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Fusion Floor is Made with Double PUR Bonding </a:t>
            </a:r>
          </a:p>
        </p:txBody>
      </p:sp>
      <p:pic>
        <p:nvPicPr>
          <p:cNvPr id="7170" name="Picture 2" descr="C:\Users\gopal\Desktop\HAVC15_00432_APRILFleetAd_V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660486"/>
            <a:ext cx="4495800" cy="519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146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208645"/>
            <a:ext cx="8153400" cy="533400"/>
          </a:xfrm>
        </p:spPr>
        <p:txBody>
          <a:bodyPr/>
          <a:lstStyle/>
          <a:p>
            <a:pPr algn="l" eaLnBrk="1" hangingPunct="1"/>
            <a:r>
              <a:rPr lang="en-US" sz="2800" dirty="0">
                <a:solidFill>
                  <a:schemeClr val="bg1"/>
                </a:solidFill>
                <a:latin typeface="+mn-lt"/>
                <a:cs typeface="Arial" charset="0"/>
              </a:rPr>
              <a:t>Review of Trailer Flooring  Products</a:t>
            </a:r>
            <a:br>
              <a:rPr lang="en-US" sz="3600" b="1" dirty="0">
                <a:solidFill>
                  <a:schemeClr val="bg1"/>
                </a:solidFill>
                <a:cs typeface="Arial" charset="0"/>
              </a:rPr>
            </a:br>
            <a:endParaRPr lang="en-US" sz="3200" b="1" dirty="0"/>
          </a:p>
        </p:txBody>
      </p:sp>
      <p:sp>
        <p:nvSpPr>
          <p:cNvPr id="18435" name="Rectangle 3"/>
          <p:cNvSpPr txBox="1">
            <a:spLocks noChangeArrowheads="1"/>
          </p:cNvSpPr>
          <p:nvPr/>
        </p:nvSpPr>
        <p:spPr bwMode="auto">
          <a:xfrm>
            <a:off x="2057399" y="1725881"/>
            <a:ext cx="6400801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ct val="160000"/>
              </a:lnSpc>
              <a:spcBef>
                <a:spcPts val="1200"/>
              </a:spcBef>
              <a:buFontTx/>
              <a:buChar char="•"/>
            </a:pPr>
            <a:r>
              <a:rPr lang="en-US" sz="2400" b="0" dirty="0">
                <a:latin typeface="Calibri" pitchFamily="34" charset="0"/>
              </a:rPr>
              <a:t>  Introduction to HAVCO </a:t>
            </a:r>
          </a:p>
          <a:p>
            <a:pPr eaLnBrk="0" hangingPunct="0">
              <a:lnSpc>
                <a:spcPct val="160000"/>
              </a:lnSpc>
              <a:buFontTx/>
              <a:buChar char="•"/>
            </a:pPr>
            <a:r>
              <a:rPr lang="en-US" sz="2400" b="0" dirty="0">
                <a:latin typeface="Calibri" pitchFamily="34" charset="0"/>
              </a:rPr>
              <a:t>  Why Oak?</a:t>
            </a:r>
          </a:p>
          <a:p>
            <a:pPr eaLnBrk="0" hangingPunct="0">
              <a:lnSpc>
                <a:spcPct val="160000"/>
              </a:lnSpc>
              <a:buFontTx/>
              <a:buChar char="•"/>
            </a:pPr>
            <a:r>
              <a:rPr lang="en-US" sz="2400" b="0" dirty="0">
                <a:latin typeface="Calibri" pitchFamily="34" charset="0"/>
              </a:rPr>
              <a:t>  Havco Products</a:t>
            </a:r>
          </a:p>
          <a:p>
            <a:pPr eaLnBrk="0" hangingPunct="0">
              <a:lnSpc>
                <a:spcPct val="160000"/>
              </a:lnSpc>
              <a:buFontTx/>
              <a:buChar char="•"/>
            </a:pPr>
            <a:r>
              <a:rPr lang="en-US" sz="2400" b="0" dirty="0">
                <a:latin typeface="Calibri" pitchFamily="34" charset="0"/>
              </a:rPr>
              <a:t>  Sales Support</a:t>
            </a:r>
          </a:p>
          <a:p>
            <a:pPr eaLnBrk="0" hangingPunct="0">
              <a:lnSpc>
                <a:spcPct val="160000"/>
              </a:lnSpc>
            </a:pPr>
            <a:endParaRPr lang="en-US" sz="2400" b="0" dirty="0">
              <a:latin typeface="Calibri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sz="2800" dirty="0">
                <a:solidFill>
                  <a:schemeClr val="bg1"/>
                </a:solidFill>
              </a:rPr>
              <a:t>Fusion Floor by Havco</a:t>
            </a:r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2362200"/>
            <a:ext cx="4040188" cy="533400"/>
          </a:xfrm>
          <a:solidFill>
            <a:schemeClr val="tx1"/>
          </a:solidFill>
        </p:spPr>
        <p:txBody>
          <a:bodyPr anchor="ctr"/>
          <a:lstStyle/>
          <a:p>
            <a:pPr algn="ctr" eaLnBrk="1" hangingPunct="1">
              <a:buFontTx/>
              <a:buNone/>
            </a:pPr>
            <a:r>
              <a:rPr lang="en-US" sz="1800" dirty="0">
                <a:solidFill>
                  <a:schemeClr val="bg1"/>
                </a:solidFill>
              </a:rPr>
              <a:t>Laminated Oak Flooring and Scuff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799" y="1600200"/>
            <a:ext cx="4566653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57200" y="1676400"/>
            <a:ext cx="4040188" cy="444976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90000"/>
              </a:spcBef>
              <a:buClr>
                <a:srgbClr val="FF0000"/>
              </a:buClr>
              <a:buFont typeface="Wingdings" pitchFamily="64" charset="2"/>
              <a:buNone/>
            </a:pPr>
            <a:r>
              <a:rPr lang="en-US" altLang="en-US" dirty="0"/>
              <a:t>     Fusion Floor</a:t>
            </a:r>
            <a:r>
              <a:rPr lang="en-US" altLang="en-US" baseline="30000" dirty="0"/>
              <a:t> </a:t>
            </a:r>
            <a:r>
              <a:rPr lang="en-US" altLang="en-US" dirty="0"/>
              <a:t>starts with the natural strength and decay-resistance of our oak laminate and adds a layer of special glass/epoxy </a:t>
            </a:r>
            <a:r>
              <a:rPr lang="en-US" altLang="en-US" b="1" dirty="0">
                <a:solidFill>
                  <a:srgbClr val="FF0000"/>
                </a:solidFill>
              </a:rPr>
              <a:t>Fiber-Reinforced Composite</a:t>
            </a:r>
            <a:r>
              <a:rPr lang="en-US" altLang="en-US" dirty="0"/>
              <a:t> to increase </a:t>
            </a:r>
            <a:r>
              <a:rPr lang="en-US" altLang="en-US" b="1" dirty="0">
                <a:solidFill>
                  <a:srgbClr val="FF0000"/>
                </a:solidFill>
              </a:rPr>
              <a:t>durability</a:t>
            </a:r>
            <a:r>
              <a:rPr lang="en-US" altLang="en-US" dirty="0"/>
              <a:t>, </a:t>
            </a:r>
            <a:r>
              <a:rPr lang="en-US" altLang="en-US" b="1" dirty="0">
                <a:solidFill>
                  <a:srgbClr val="FF0000"/>
                </a:solidFill>
              </a:rPr>
              <a:t>reduce fatigue</a:t>
            </a:r>
            <a:r>
              <a:rPr lang="en-US" altLang="en-US" dirty="0"/>
              <a:t> and provide a better </a:t>
            </a:r>
            <a:r>
              <a:rPr lang="en-US" altLang="en-US" b="1" dirty="0">
                <a:solidFill>
                  <a:srgbClr val="FF0000"/>
                </a:solidFill>
              </a:rPr>
              <a:t>ROI</a:t>
            </a:r>
            <a:r>
              <a:rPr lang="en-US" altLang="en-US" dirty="0"/>
              <a:t>.</a:t>
            </a:r>
          </a:p>
          <a:p>
            <a:pPr eaLnBrk="1" hangingPunct="1">
              <a:lnSpc>
                <a:spcPct val="120000"/>
              </a:lnSpc>
              <a:spcBef>
                <a:spcPct val="90000"/>
              </a:spcBef>
              <a:buNone/>
            </a:pP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358157"/>
      </p:ext>
    </p:extLst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579438"/>
          </a:xfrm>
        </p:spPr>
        <p:txBody>
          <a:bodyPr/>
          <a:lstStyle/>
          <a:p>
            <a:pPr algn="l"/>
            <a:r>
              <a:rPr lang="en-US" sz="2800" dirty="0">
                <a:solidFill>
                  <a:schemeClr val="bg1"/>
                </a:solidFill>
                <a:latin typeface="+mn-lt"/>
              </a:rPr>
              <a:t>Heavy Loading – It’s an Issue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720BD-D26E-47B2-BCA2-C66D3634924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8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501" y="1981200"/>
            <a:ext cx="6945299" cy="4617885"/>
          </a:xfrm>
        </p:spPr>
      </p:pic>
    </p:spTree>
    <p:extLst>
      <p:ext uri="{BB962C8B-B14F-4D97-AF65-F5344CB8AC3E}">
        <p14:creationId xmlns:p14="http://schemas.microsoft.com/office/powerpoint/2010/main" val="3235786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762000"/>
          </a:xfrm>
        </p:spPr>
        <p:txBody>
          <a:bodyPr/>
          <a:lstStyle/>
          <a:p>
            <a:pPr algn="l"/>
            <a:r>
              <a:rPr lang="en-US" sz="2800" dirty="0">
                <a:solidFill>
                  <a:schemeClr val="bg1"/>
                </a:solidFill>
                <a:latin typeface="+mn-lt"/>
              </a:rPr>
              <a:t>Floor Shield Coating for Protecting Top side of Flooring</a:t>
            </a:r>
            <a:endParaRPr lang="en-US" sz="2800" dirty="0">
              <a:latin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048000"/>
            <a:ext cx="2829489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27CC4F-013F-4EDB-BE09-5ABD61CBEEBB}"/>
              </a:ext>
            </a:extLst>
          </p:cNvPr>
          <p:cNvSpPr/>
          <p:nvPr/>
        </p:nvSpPr>
        <p:spPr>
          <a:xfrm>
            <a:off x="2057400" y="1981200"/>
            <a:ext cx="6019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dirty="0" err="1"/>
              <a:t>FloorShield</a:t>
            </a:r>
            <a:r>
              <a:rPr lang="en-US" sz="2000" dirty="0"/>
              <a:t> can be applied as an option in our Factory or as an aftermarket product</a:t>
            </a:r>
          </a:p>
        </p:txBody>
      </p:sp>
    </p:spTree>
    <p:extLst>
      <p:ext uri="{BB962C8B-B14F-4D97-AF65-F5344CB8AC3E}">
        <p14:creationId xmlns:p14="http://schemas.microsoft.com/office/powerpoint/2010/main" val="1084188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731838"/>
          </a:xfrm>
        </p:spPr>
        <p:txBody>
          <a:bodyPr/>
          <a:lstStyle/>
          <a:p>
            <a:pPr algn="l"/>
            <a:r>
              <a:rPr lang="en-US" sz="2800" dirty="0">
                <a:solidFill>
                  <a:schemeClr val="bg1"/>
                </a:solidFill>
                <a:latin typeface="+mn-lt"/>
              </a:rPr>
              <a:t>Floor Shield Coating By HAVCO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4AA868-A78A-446E-BE44-94B6334E9C4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588" y="2057400"/>
            <a:ext cx="7491412" cy="4114800"/>
          </a:xfrm>
        </p:spPr>
      </p:pic>
    </p:spTree>
    <p:extLst>
      <p:ext uri="{BB962C8B-B14F-4D97-AF65-F5344CB8AC3E}">
        <p14:creationId xmlns:p14="http://schemas.microsoft.com/office/powerpoint/2010/main" val="1950360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737174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676401"/>
            <a:ext cx="7086600" cy="121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Laminated Oak Floor or </a:t>
            </a:r>
            <a:r>
              <a:rPr lang="en-US" b="1" i="1" dirty="0">
                <a:solidFill>
                  <a:srgbClr val="FF0000"/>
                </a:solidFill>
              </a:rPr>
              <a:t>Fusion Floor</a:t>
            </a:r>
            <a:r>
              <a:rPr lang="en-US" dirty="0"/>
              <a:t> with </a:t>
            </a:r>
          </a:p>
          <a:p>
            <a:pPr marL="0" indent="0" algn="ctr">
              <a:buNone/>
            </a:pPr>
            <a:r>
              <a:rPr lang="en-US" dirty="0"/>
              <a:t>High Traction PUR Top coating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914400"/>
            <a:ext cx="723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sz="3200" b="0" dirty="0">
                <a:solidFill>
                  <a:schemeClr val="bg1"/>
                </a:solidFill>
                <a:latin typeface="+mj-lt"/>
              </a:rPr>
              <a:t>HD Topcoat / Undercoat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99" y="3263705"/>
            <a:ext cx="3962401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EB1EE8BE-0B02-4274-92CC-DECADC4C5E02" descr="EB1EE8BE-0B02-4274-92CC-DECADC4C5E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479" y="3263705"/>
            <a:ext cx="32004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8674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A929310-66C3-45FF-AC34-A089A7FD32B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838200"/>
            <a:ext cx="7848600" cy="914400"/>
          </a:xfrm>
        </p:spPr>
        <p:txBody>
          <a:bodyPr/>
          <a:lstStyle/>
          <a:p>
            <a:pPr algn="l" eaLnBrk="1" hangingPunct="1"/>
            <a:r>
              <a:rPr lang="en-US" sz="2800" dirty="0">
                <a:solidFill>
                  <a:schemeClr val="bg1"/>
                </a:solidFill>
              </a:rPr>
              <a:t>What Improvements are Customers Demanding?</a:t>
            </a:r>
            <a:endParaRPr lang="en-US" sz="2800" dirty="0"/>
          </a:p>
        </p:txBody>
      </p:sp>
      <p:sp>
        <p:nvSpPr>
          <p:cNvPr id="26628" name="Content Placeholder 7"/>
          <p:cNvSpPr>
            <a:spLocks noGrp="1"/>
          </p:cNvSpPr>
          <p:nvPr>
            <p:ph sz="half" idx="1"/>
          </p:nvPr>
        </p:nvSpPr>
        <p:spPr>
          <a:xfrm>
            <a:off x="1524000" y="1981200"/>
            <a:ext cx="7467600" cy="41148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dirty="0"/>
              <a:t>Higher floor strength with less weight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/>
              <a:t>Higher durability – extreme duty cycles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/>
              <a:t>Improve longevity and trade-in-value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/>
              <a:t>Improve waterproofing of the bottom 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/>
              <a:t>Water Resistant top treatments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/>
              <a:t>Eliminate repair and downtime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/>
              <a:t>Ease of maintenance</a:t>
            </a:r>
          </a:p>
          <a:p>
            <a:pPr eaLnBrk="1" hangingPunct="1">
              <a:lnSpc>
                <a:spcPct val="110000"/>
              </a:lnSpc>
            </a:pPr>
            <a:r>
              <a:rPr lang="en-US" sz="2800" dirty="0"/>
              <a:t>OEM’s adaptability</a:t>
            </a:r>
          </a:p>
          <a:p>
            <a:pPr eaLnBrk="1" hangingPunct="1">
              <a:lnSpc>
                <a:spcPct val="110000"/>
              </a:lnSpc>
              <a:buFont typeface="Arial" charset="0"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0733276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A929310-66C3-45FF-AC34-A089A7FD32B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838200"/>
            <a:ext cx="7848600" cy="914400"/>
          </a:xfrm>
        </p:spPr>
        <p:txBody>
          <a:bodyPr/>
          <a:lstStyle/>
          <a:p>
            <a:pPr algn="l" eaLnBrk="1" hangingPunct="1"/>
            <a:endParaRPr lang="en-US" sz="2800" b="1" dirty="0"/>
          </a:p>
        </p:txBody>
      </p:sp>
      <p:sp>
        <p:nvSpPr>
          <p:cNvPr id="26628" name="Content Placeholder 7"/>
          <p:cNvSpPr>
            <a:spLocks noGrp="1"/>
          </p:cNvSpPr>
          <p:nvPr>
            <p:ph sz="half" idx="1"/>
          </p:nvPr>
        </p:nvSpPr>
        <p:spPr>
          <a:xfrm>
            <a:off x="1524000" y="1981200"/>
            <a:ext cx="7467600" cy="41148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 typeface="Arial" charset="0"/>
              <a:buNone/>
            </a:pPr>
            <a:endParaRPr lang="en-US" sz="2800" dirty="0"/>
          </a:p>
          <a:p>
            <a:pPr algn="ctr" eaLnBrk="1" hangingPunct="1">
              <a:lnSpc>
                <a:spcPct val="110000"/>
              </a:lnSpc>
              <a:buFont typeface="Arial" charset="0"/>
              <a:buNone/>
            </a:pPr>
            <a:endParaRPr lang="en-US" sz="2800" dirty="0"/>
          </a:p>
          <a:p>
            <a:pPr algn="ctr" eaLnBrk="1" hangingPunct="1">
              <a:lnSpc>
                <a:spcPct val="110000"/>
              </a:lnSpc>
              <a:buFont typeface="Arial" charset="0"/>
              <a:buNone/>
            </a:pPr>
            <a:r>
              <a:rPr lang="en-US" sz="4400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40093087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153400" cy="1219200"/>
          </a:xfrm>
        </p:spPr>
        <p:txBody>
          <a:bodyPr/>
          <a:lstStyle/>
          <a:p>
            <a:pPr algn="l" eaLnBrk="1" hangingPunct="1"/>
            <a:r>
              <a:rPr lang="en-US" sz="2800" dirty="0">
                <a:solidFill>
                  <a:schemeClr val="bg1"/>
                </a:solidFill>
              </a:rPr>
              <a:t>About HAVCO</a:t>
            </a:r>
            <a:endParaRPr lang="en-US" sz="2800" dirty="0"/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19600" y="2387600"/>
            <a:ext cx="4495800" cy="33274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Char char="•"/>
            </a:pPr>
            <a:r>
              <a:rPr lang="en-US" sz="2400" dirty="0"/>
              <a:t>Producing Quality 100% Oak Flooring Since 1979</a:t>
            </a:r>
          </a:p>
          <a:p>
            <a:pPr eaLnBrk="1" hangingPunct="1">
              <a:lnSpc>
                <a:spcPct val="180000"/>
              </a:lnSpc>
              <a:buFontTx/>
              <a:buChar char="•"/>
            </a:pPr>
            <a:r>
              <a:rPr lang="en-US" sz="2400" dirty="0"/>
              <a:t>Two Locations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sz="2000" dirty="0"/>
              <a:t>Cape Girardeau, MO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sz="2000" dirty="0"/>
              <a:t>Vonore, TN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sz="2000" dirty="0"/>
          </a:p>
        </p:txBody>
      </p:sp>
      <p:pic>
        <p:nvPicPr>
          <p:cNvPr id="8" name="Picture 5" descr="ElephantFoot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73100" y="2209800"/>
            <a:ext cx="3651250" cy="3481388"/>
          </a:xfrm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1219200" y="5791200"/>
            <a:ext cx="754380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</a:pPr>
            <a:r>
              <a:rPr lang="en-US" sz="2800" u="sng" dirty="0"/>
              <a:t>Havco is the Largest Producer of </a:t>
            </a:r>
          </a:p>
          <a:p>
            <a:pPr lvl="1">
              <a:lnSpc>
                <a:spcPct val="90000"/>
              </a:lnSpc>
            </a:pPr>
            <a:r>
              <a:rPr lang="en-US" sz="2800" u="sng" dirty="0"/>
              <a:t>Trailer Flooring in North America</a:t>
            </a:r>
          </a:p>
        </p:txBody>
      </p:sp>
    </p:spTree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2" descr="HAVCOView1movesawdust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16035"/>
          <a:stretch>
            <a:fillRect/>
          </a:stretch>
        </p:blipFill>
        <p:spPr>
          <a:xfrm>
            <a:off x="2743200" y="2667000"/>
            <a:ext cx="4800600" cy="3200400"/>
          </a:xfrm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22531" name="Rectangle 3"/>
          <p:cNvSpPr txBox="1">
            <a:spLocks noChangeArrowheads="1"/>
          </p:cNvSpPr>
          <p:nvPr/>
        </p:nvSpPr>
        <p:spPr bwMode="auto">
          <a:xfrm>
            <a:off x="2743200" y="1981200"/>
            <a:ext cx="4800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90000"/>
              </a:lnSpc>
            </a:pPr>
            <a:r>
              <a:rPr lang="en-US" sz="2400" dirty="0">
                <a:latin typeface="Calibri" pitchFamily="34" charset="0"/>
              </a:rPr>
              <a:t>Cape Girardeau, MO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 sz="2000" b="0" dirty="0">
                <a:latin typeface="Calibri" pitchFamily="34" charset="0"/>
              </a:rPr>
              <a:t>2 hours south of St. Louis on I-55</a:t>
            </a:r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685800" y="6858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200" b="0" dirty="0">
                <a:solidFill>
                  <a:schemeClr val="bg1"/>
                </a:solidFill>
                <a:latin typeface="Calibri" pitchFamily="34" charset="0"/>
              </a:rPr>
              <a:t>HAVCO Locations</a:t>
            </a:r>
            <a:endParaRPr lang="en-US" sz="3200" b="0" dirty="0">
              <a:latin typeface="Calibri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2" descr="Vonorepicture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5583" b="18108"/>
          <a:stretch>
            <a:fillRect/>
          </a:stretch>
        </p:blipFill>
        <p:spPr>
          <a:xfrm>
            <a:off x="2590800" y="2667000"/>
            <a:ext cx="5029200" cy="3124200"/>
          </a:xfrm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24579" name="Rectangle 3"/>
          <p:cNvSpPr txBox="1">
            <a:spLocks noChangeArrowheads="1"/>
          </p:cNvSpPr>
          <p:nvPr/>
        </p:nvSpPr>
        <p:spPr bwMode="auto">
          <a:xfrm>
            <a:off x="2514600" y="1828800"/>
            <a:ext cx="5105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 dirty="0">
                <a:latin typeface="Calibri" pitchFamily="34" charset="0"/>
              </a:rPr>
              <a:t>Vonore, TN</a:t>
            </a:r>
            <a:r>
              <a:rPr lang="en-US" sz="2800" dirty="0">
                <a:latin typeface="Calibri" pitchFamily="34" charset="0"/>
              </a:rPr>
              <a:t> </a:t>
            </a:r>
            <a:br>
              <a:rPr lang="en-US" sz="2800" dirty="0">
                <a:latin typeface="Calibri" pitchFamily="34" charset="0"/>
              </a:rPr>
            </a:br>
            <a:r>
              <a:rPr lang="en-US" sz="2000" b="0" dirty="0">
                <a:latin typeface="Calibri" pitchFamily="34" charset="0"/>
              </a:rPr>
              <a:t>Near Knoxville</a:t>
            </a:r>
          </a:p>
        </p:txBody>
      </p:sp>
      <p:sp>
        <p:nvSpPr>
          <p:cNvPr id="24580" name="Rectangle 2"/>
          <p:cNvSpPr>
            <a:spLocks noChangeArrowheads="1"/>
          </p:cNvSpPr>
          <p:nvPr/>
        </p:nvSpPr>
        <p:spPr bwMode="auto">
          <a:xfrm>
            <a:off x="685800" y="6858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200" b="0" dirty="0">
                <a:solidFill>
                  <a:schemeClr val="bg1"/>
                </a:solidFill>
                <a:latin typeface="Calibri" pitchFamily="34" charset="0"/>
              </a:rPr>
              <a:t>HAVCO Locations</a:t>
            </a:r>
            <a:endParaRPr lang="en-US" sz="3200" b="0" dirty="0">
              <a:latin typeface="Calibri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ChangeArrowheads="1"/>
          </p:cNvSpPr>
          <p:nvPr/>
        </p:nvSpPr>
        <p:spPr bwMode="auto">
          <a:xfrm>
            <a:off x="685800" y="6858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n-US" sz="3200" dirty="0"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752600" y="2057400"/>
            <a:ext cx="6934200" cy="44958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dirty="0"/>
              <a:t>1. Oak					63%</a:t>
            </a:r>
            <a:br>
              <a:rPr lang="en-US" sz="2800" b="1" dirty="0"/>
            </a:br>
            <a:r>
              <a:rPr lang="en-US" sz="2800" b="1" dirty="0"/>
              <a:t>2. Fusion Floor by Havco			16%                     </a:t>
            </a:r>
            <a:br>
              <a:rPr lang="en-US" sz="2800" b="1" dirty="0"/>
            </a:br>
            <a:r>
              <a:rPr lang="en-US" sz="2800" b="1" dirty="0"/>
              <a:t>3. Maple/Canadian Hardwood		15%</a:t>
            </a:r>
            <a:br>
              <a:rPr lang="en-US" sz="2800" b="1" dirty="0"/>
            </a:br>
            <a:r>
              <a:rPr lang="en-US" sz="2800" b="1" dirty="0"/>
              <a:t>4. Extruded Aluminum			4%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dirty="0"/>
              <a:t>5. Mixed Hardwoods			1%</a:t>
            </a:r>
            <a:br>
              <a:rPr lang="en-US" sz="2800" b="1" dirty="0"/>
            </a:br>
            <a:r>
              <a:rPr lang="en-US" sz="2800" b="1" dirty="0"/>
              <a:t>6. Other					1%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304800" y="1003012"/>
            <a:ext cx="8763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0" dirty="0">
                <a:solidFill>
                  <a:schemeClr val="bg1"/>
                </a:solidFill>
                <a:latin typeface="Calibri" pitchFamily="34" charset="0"/>
              </a:rPr>
              <a:t>Types of Trailer Flooring and Estimated Market Share</a:t>
            </a:r>
          </a:p>
          <a:p>
            <a:endParaRPr lang="en-US" sz="3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135285"/>
      </p:ext>
    </p:extLst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81" name="Picture 2" descr="DSC02238"/>
          <p:cNvPicPr>
            <a:picLocks noChangeAspect="1" noChangeArrowheads="1"/>
          </p:cNvPicPr>
          <p:nvPr/>
        </p:nvPicPr>
        <p:blipFill>
          <a:blip r:embed="rId3"/>
          <a:srcRect t="5838"/>
          <a:stretch>
            <a:fillRect/>
          </a:stretch>
        </p:blipFill>
        <p:spPr bwMode="auto">
          <a:xfrm>
            <a:off x="2667000" y="2667000"/>
            <a:ext cx="5232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28675" name="Rectangle 3"/>
          <p:cNvSpPr txBox="1">
            <a:spLocks noChangeArrowheads="1"/>
          </p:cNvSpPr>
          <p:nvPr/>
        </p:nvSpPr>
        <p:spPr bwMode="auto">
          <a:xfrm>
            <a:off x="2667000" y="1905000"/>
            <a:ext cx="5257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3000" dirty="0">
                <a:latin typeface="Calibri" pitchFamily="34" charset="0"/>
              </a:rPr>
              <a:t>We use 100% Oak </a:t>
            </a:r>
          </a:p>
        </p:txBody>
      </p:sp>
      <p:sp>
        <p:nvSpPr>
          <p:cNvPr id="16077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743200" y="3429000"/>
            <a:ext cx="5181600" cy="2209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9600" dirty="0">
                <a:solidFill>
                  <a:schemeClr val="bg1"/>
                </a:solidFill>
                <a:latin typeface="Arial Black" pitchFamily="34" charset="0"/>
                <a:cs typeface="Arial" charset="0"/>
              </a:rPr>
              <a:t>OAK</a:t>
            </a:r>
          </a:p>
        </p:txBody>
      </p:sp>
      <p:sp>
        <p:nvSpPr>
          <p:cNvPr id="28677" name="Rectangle 2"/>
          <p:cNvSpPr>
            <a:spLocks noChangeArrowheads="1"/>
          </p:cNvSpPr>
          <p:nvPr/>
        </p:nvSpPr>
        <p:spPr bwMode="auto">
          <a:xfrm>
            <a:off x="5334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200" b="0" dirty="0">
                <a:solidFill>
                  <a:schemeClr val="bg1"/>
                </a:solidFill>
                <a:latin typeface="Calibri" pitchFamily="34" charset="0"/>
              </a:rPr>
              <a:t>HAVCO</a:t>
            </a:r>
            <a:r>
              <a:rPr lang="en-US" b="0" baseline="93000" dirty="0">
                <a:solidFill>
                  <a:schemeClr val="bg1"/>
                </a:solidFill>
                <a:latin typeface="Calibri" pitchFamily="34" charset="0"/>
              </a:rPr>
              <a:t>  </a:t>
            </a:r>
            <a:r>
              <a:rPr lang="en-US" sz="3200" b="0" dirty="0">
                <a:solidFill>
                  <a:schemeClr val="bg1"/>
                </a:solidFill>
                <a:latin typeface="Calibri" pitchFamily="34" charset="0"/>
              </a:rPr>
              <a:t>Trailer Flooring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0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ChangeArrowheads="1"/>
          </p:cNvSpPr>
          <p:nvPr/>
        </p:nvSpPr>
        <p:spPr bwMode="auto">
          <a:xfrm>
            <a:off x="685800" y="6858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n-US" sz="3200" dirty="0"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524000" y="2057400"/>
            <a:ext cx="7162800" cy="37338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dirty="0">
                <a:latin typeface="Calibri" panose="020F0502020204030204" pitchFamily="34" charset="0"/>
              </a:rPr>
              <a:t>Oak is the predominant wood used for making dry freight van (DFV) trailer floors with approximately 80% market share (including conventional wood floor and composite reinforced wood floor).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1003012"/>
            <a:ext cx="8763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0" dirty="0">
                <a:solidFill>
                  <a:schemeClr val="bg1"/>
                </a:solidFill>
                <a:latin typeface="Calibri" pitchFamily="34" charset="0"/>
              </a:rPr>
              <a:t>Types of Trailer Flooring and Estimated Market Share</a:t>
            </a:r>
          </a:p>
          <a:p>
            <a:endParaRPr lang="en-US" sz="3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226451"/>
      </p:ext>
    </p:extLst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763000" cy="685800"/>
          </a:xfrm>
        </p:spPr>
        <p:txBody>
          <a:bodyPr/>
          <a:lstStyle/>
          <a:p>
            <a:pPr algn="l"/>
            <a:r>
              <a:rPr lang="en-US" sz="4000" b="1" dirty="0">
                <a:solidFill>
                  <a:srgbClr val="C00000"/>
                </a:solidFill>
                <a:latin typeface="+mn-lt"/>
              </a:rPr>
              <a:t>  </a:t>
            </a:r>
            <a:r>
              <a:rPr lang="en-US" sz="2800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+mn-lt"/>
              </a:rPr>
              <a:t>Why Oak? Moisture – It’s an Issue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AF19DE-DBD4-4AB4-9E45-81E4D6ED4FE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789893"/>
            <a:ext cx="7315200" cy="4947083"/>
          </a:xfrm>
        </p:spPr>
      </p:pic>
    </p:spTree>
    <p:extLst>
      <p:ext uri="{BB962C8B-B14F-4D97-AF65-F5344CB8AC3E}">
        <p14:creationId xmlns:p14="http://schemas.microsoft.com/office/powerpoint/2010/main" val="2079880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15980</TotalTime>
  <Words>452</Words>
  <Application>Microsoft Office PowerPoint</Application>
  <PresentationFormat>On-screen Show (4:3)</PresentationFormat>
  <Paragraphs>111</Paragraphs>
  <Slides>26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Arial Black</vt:lpstr>
      <vt:lpstr>Calibri</vt:lpstr>
      <vt:lpstr>Wingdings</vt:lpstr>
      <vt:lpstr>Office Theme</vt:lpstr>
      <vt:lpstr>Bitmap Image</vt:lpstr>
      <vt:lpstr>HAVCO Wood Products  John Vozniak – Director Field Sales and Service </vt:lpstr>
      <vt:lpstr>Review of Trailer Flooring  Products </vt:lpstr>
      <vt:lpstr>About HAVCO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Why Oak? Moisture – It’s an Issue</vt:lpstr>
      <vt:lpstr>PowerPoint Presentation</vt:lpstr>
      <vt:lpstr>Issues Caused by Moisture – Decay of Hardwood</vt:lpstr>
      <vt:lpstr>Issues Caused by Moisture</vt:lpstr>
      <vt:lpstr>Issues Caused by Moisture – Decay of Hardwood</vt:lpstr>
      <vt:lpstr>PowerPoint Presentation</vt:lpstr>
      <vt:lpstr>Where Are the Best Hardwoods Plentiful?</vt:lpstr>
      <vt:lpstr>PowerPoint Presentation</vt:lpstr>
      <vt:lpstr>HAVCO  Laminated Oak Flooring</vt:lpstr>
      <vt:lpstr>Fusion Floor </vt:lpstr>
      <vt:lpstr>Fusion Floor is Made with Double PUR Bonding </vt:lpstr>
      <vt:lpstr>Fusion Floor by Havco</vt:lpstr>
      <vt:lpstr>Heavy Loading – It’s an Issue</vt:lpstr>
      <vt:lpstr>Floor Shield Coating for Protecting Top side of Flooring</vt:lpstr>
      <vt:lpstr>Floor Shield Coating By HAVCO</vt:lpstr>
      <vt:lpstr> </vt:lpstr>
      <vt:lpstr>What Improvements are Customers Demanding?</vt:lpstr>
      <vt:lpstr>PowerPoint Presentation</vt:lpstr>
    </vt:vector>
  </TitlesOfParts>
  <Company>Roxanne/Brown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Havco Wood Products, LLC Welcomes Schneider National  to Cape Girardeau, MO</dc:title>
  <dc:creator>Curt Buchheit</dc:creator>
  <cp:lastModifiedBy>Michelle Haworth</cp:lastModifiedBy>
  <cp:revision>131</cp:revision>
  <dcterms:modified xsi:type="dcterms:W3CDTF">2019-08-23T13:53:21Z</dcterms:modified>
</cp:coreProperties>
</file>